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780" r:id="rId1"/>
  </p:sldMasterIdLst>
  <p:notesMasterIdLst>
    <p:notesMasterId r:id="rId59"/>
  </p:notesMasterIdLst>
  <p:handoutMasterIdLst>
    <p:handoutMasterId r:id="rId60"/>
  </p:handoutMasterIdLst>
  <p:sldIdLst>
    <p:sldId id="1168" r:id="rId2"/>
    <p:sldId id="797" r:id="rId3"/>
    <p:sldId id="1653" r:id="rId4"/>
    <p:sldId id="1377" r:id="rId5"/>
    <p:sldId id="1608" r:id="rId6"/>
    <p:sldId id="1557" r:id="rId7"/>
    <p:sldId id="1527" r:id="rId8"/>
    <p:sldId id="1609" r:id="rId9"/>
    <p:sldId id="1610" r:id="rId10"/>
    <p:sldId id="1381" r:id="rId11"/>
    <p:sldId id="1384" r:id="rId12"/>
    <p:sldId id="1562" r:id="rId13"/>
    <p:sldId id="1386" r:id="rId14"/>
    <p:sldId id="1613" r:id="rId15"/>
    <p:sldId id="1623" r:id="rId16"/>
    <p:sldId id="1654" r:id="rId17"/>
    <p:sldId id="1655" r:id="rId18"/>
    <p:sldId id="1491" r:id="rId19"/>
    <p:sldId id="1632" r:id="rId20"/>
    <p:sldId id="1650" r:id="rId21"/>
    <p:sldId id="1636" r:id="rId22"/>
    <p:sldId id="1633" r:id="rId23"/>
    <p:sldId id="1635" r:id="rId24"/>
    <p:sldId id="1637" r:id="rId25"/>
    <p:sldId id="1638" r:id="rId26"/>
    <p:sldId id="1639" r:id="rId27"/>
    <p:sldId id="1641" r:id="rId28"/>
    <p:sldId id="1643" r:id="rId29"/>
    <p:sldId id="1657" r:id="rId30"/>
    <p:sldId id="1656" r:id="rId31"/>
    <p:sldId id="1427" r:id="rId32"/>
    <p:sldId id="1524" r:id="rId33"/>
    <p:sldId id="1663" r:id="rId34"/>
    <p:sldId id="1662" r:id="rId35"/>
    <p:sldId id="1573" r:id="rId36"/>
    <p:sldId id="1658" r:id="rId37"/>
    <p:sldId id="1578" r:id="rId38"/>
    <p:sldId id="1580" r:id="rId39"/>
    <p:sldId id="1601" r:id="rId40"/>
    <p:sldId id="1661" r:id="rId41"/>
    <p:sldId id="1660" r:id="rId42"/>
    <p:sldId id="1421" r:id="rId43"/>
    <p:sldId id="1525" r:id="rId44"/>
    <p:sldId id="1594" r:id="rId45"/>
    <p:sldId id="1595" r:id="rId46"/>
    <p:sldId id="1600" r:id="rId47"/>
    <p:sldId id="1629" r:id="rId48"/>
    <p:sldId id="1630" r:id="rId49"/>
    <p:sldId id="1631" r:id="rId50"/>
    <p:sldId id="1570" r:id="rId51"/>
    <p:sldId id="1577" r:id="rId52"/>
    <p:sldId id="1571" r:id="rId53"/>
    <p:sldId id="1429" r:id="rId54"/>
    <p:sldId id="1517" r:id="rId55"/>
    <p:sldId id="1593" r:id="rId56"/>
    <p:sldId id="1113" r:id="rId57"/>
    <p:sldId id="1114" r:id="rId58"/>
  </p:sldIdLst>
  <p:sldSz cx="9144000" cy="6858000" type="screen4x3"/>
  <p:notesSz cx="7315200" cy="9601200"/>
  <p:embeddedFontLst>
    <p:embeddedFont>
      <p:font typeface="Calibri" panose="020F0502020204030204" pitchFamily="34" charset="0"/>
      <p:regular r:id="rId61"/>
      <p:bold r:id="rId62"/>
      <p:italic r:id="rId63"/>
      <p:boldItalic r:id="rId64"/>
    </p:embeddedFont>
    <p:embeddedFont>
      <p:font typeface="Tahoma" panose="020B0604030504040204" pitchFamily="34" charset="0"/>
      <p:regular r:id="rId65"/>
      <p:bold r:id="rId66"/>
    </p:embeddedFont>
    <p:embeddedFont>
      <p:font typeface="Comic Sans MS" panose="030F0702030302020204" pitchFamily="66" charset="0"/>
      <p:regular r:id="rId67"/>
      <p:bold r:id="rId68"/>
    </p:embeddedFont>
  </p:embeddedFontLst>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EA215"/>
    <a:srgbClr val="FFFFFF"/>
    <a:srgbClr val="FFFF00"/>
    <a:srgbClr val="0000FF"/>
    <a:srgbClr val="FFFF99"/>
    <a:srgbClr val="FFFF66"/>
    <a:srgbClr val="3333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4628" autoAdjust="0"/>
  </p:normalViewPr>
  <p:slideViewPr>
    <p:cSldViewPr>
      <p:cViewPr varScale="1">
        <p:scale>
          <a:sx n="80" d="100"/>
          <a:sy n="80" d="100"/>
        </p:scale>
        <p:origin x="-546" y="-8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54" d="100"/>
          <a:sy n="54" d="100"/>
        </p:scale>
        <p:origin x="-1686" y="-90"/>
      </p:cViewPr>
      <p:guideLst>
        <p:guide orient="horz" pos="3024"/>
        <p:guide pos="2304"/>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font" Target="fonts/font3.fntdata"/><Relationship Id="rId68" Type="http://schemas.openxmlformats.org/officeDocument/2006/relationships/font" Target="fonts/font8.fntdata"/><Relationship Id="rId7" Type="http://schemas.openxmlformats.org/officeDocument/2006/relationships/slide" Target="slides/slide6.xml"/><Relationship Id="rId71"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font" Target="fonts/font6.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font" Target="fonts/font1.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handoutMaster" Target="handoutMasters/handoutMaster1.xml"/><Relationship Id="rId65" Type="http://schemas.openxmlformats.org/officeDocument/2006/relationships/font" Target="fonts/font5.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font" Target="fonts/font4.fntdata"/><Relationship Id="rId69"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notesMaster" Target="notesMasters/notesMaster1.xml"/><Relationship Id="rId67" Type="http://schemas.openxmlformats.org/officeDocument/2006/relationships/font" Target="fonts/font7.fntdata"/><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font" Target="fonts/font2.fntdata"/><Relationship Id="rId70"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69314" name="Rectangle 2"/>
          <p:cNvSpPr>
            <a:spLocks noGrp="1" noChangeArrowheads="1"/>
          </p:cNvSpPr>
          <p:nvPr>
            <p:ph type="hdr" sz="quarter"/>
          </p:nvPr>
        </p:nvSpPr>
        <p:spPr bwMode="auto">
          <a:xfrm>
            <a:off x="0" y="0"/>
            <a:ext cx="3171614" cy="478748"/>
          </a:xfrm>
          <a:prstGeom prst="rect">
            <a:avLst/>
          </a:prstGeom>
          <a:noFill/>
          <a:ln w="9525">
            <a:noFill/>
            <a:miter lim="800000"/>
            <a:headEnd/>
            <a:tailEnd/>
          </a:ln>
          <a:effectLst/>
        </p:spPr>
        <p:txBody>
          <a:bodyPr vert="horz" wrap="square" lIns="98333" tIns="49166" rIns="98333" bIns="49166" numCol="1" anchor="t" anchorCtr="0" compatLnSpc="1">
            <a:prstTxWarp prst="textNoShape">
              <a:avLst/>
            </a:prstTxWarp>
          </a:bodyPr>
          <a:lstStyle>
            <a:lvl1pPr defTabSz="984065">
              <a:defRPr sz="1300"/>
            </a:lvl1pPr>
          </a:lstStyle>
          <a:p>
            <a:pPr>
              <a:defRPr/>
            </a:pPr>
            <a:endParaRPr lang="en-US"/>
          </a:p>
        </p:txBody>
      </p:sp>
      <p:sp>
        <p:nvSpPr>
          <p:cNvPr id="269315" name="Rectangle 3"/>
          <p:cNvSpPr>
            <a:spLocks noGrp="1" noChangeArrowheads="1"/>
          </p:cNvSpPr>
          <p:nvPr>
            <p:ph type="dt" sz="quarter" idx="1"/>
          </p:nvPr>
        </p:nvSpPr>
        <p:spPr bwMode="auto">
          <a:xfrm>
            <a:off x="4143587" y="0"/>
            <a:ext cx="3169920" cy="478748"/>
          </a:xfrm>
          <a:prstGeom prst="rect">
            <a:avLst/>
          </a:prstGeom>
          <a:noFill/>
          <a:ln w="9525">
            <a:noFill/>
            <a:miter lim="800000"/>
            <a:headEnd/>
            <a:tailEnd/>
          </a:ln>
          <a:effectLst/>
        </p:spPr>
        <p:txBody>
          <a:bodyPr vert="horz" wrap="square" lIns="98333" tIns="49166" rIns="98333" bIns="49166" numCol="1" anchor="t" anchorCtr="0" compatLnSpc="1">
            <a:prstTxWarp prst="textNoShape">
              <a:avLst/>
            </a:prstTxWarp>
          </a:bodyPr>
          <a:lstStyle>
            <a:lvl1pPr algn="r" defTabSz="984065">
              <a:defRPr sz="1300"/>
            </a:lvl1pPr>
          </a:lstStyle>
          <a:p>
            <a:pPr>
              <a:defRPr/>
            </a:pPr>
            <a:endParaRPr lang="en-US"/>
          </a:p>
        </p:txBody>
      </p:sp>
      <p:sp>
        <p:nvSpPr>
          <p:cNvPr id="269316" name="Rectangle 4"/>
          <p:cNvSpPr>
            <a:spLocks noGrp="1" noChangeArrowheads="1"/>
          </p:cNvSpPr>
          <p:nvPr>
            <p:ph type="ftr" sz="quarter" idx="2"/>
          </p:nvPr>
        </p:nvSpPr>
        <p:spPr bwMode="auto">
          <a:xfrm>
            <a:off x="0" y="9119173"/>
            <a:ext cx="3171614" cy="480388"/>
          </a:xfrm>
          <a:prstGeom prst="rect">
            <a:avLst/>
          </a:prstGeom>
          <a:noFill/>
          <a:ln w="9525">
            <a:noFill/>
            <a:miter lim="800000"/>
            <a:headEnd/>
            <a:tailEnd/>
          </a:ln>
          <a:effectLst/>
        </p:spPr>
        <p:txBody>
          <a:bodyPr vert="horz" wrap="square" lIns="98333" tIns="49166" rIns="98333" bIns="49166" numCol="1" anchor="b" anchorCtr="0" compatLnSpc="1">
            <a:prstTxWarp prst="textNoShape">
              <a:avLst/>
            </a:prstTxWarp>
          </a:bodyPr>
          <a:lstStyle>
            <a:lvl1pPr defTabSz="984065">
              <a:defRPr sz="1300"/>
            </a:lvl1pPr>
          </a:lstStyle>
          <a:p>
            <a:pPr>
              <a:defRPr/>
            </a:pPr>
            <a:endParaRPr lang="en-US"/>
          </a:p>
        </p:txBody>
      </p:sp>
      <p:sp>
        <p:nvSpPr>
          <p:cNvPr id="269317" name="Rectangle 5"/>
          <p:cNvSpPr>
            <a:spLocks noGrp="1" noChangeArrowheads="1"/>
          </p:cNvSpPr>
          <p:nvPr>
            <p:ph type="sldNum" sz="quarter" idx="3"/>
          </p:nvPr>
        </p:nvSpPr>
        <p:spPr bwMode="auto">
          <a:xfrm>
            <a:off x="4143587" y="9119173"/>
            <a:ext cx="3169920" cy="480388"/>
          </a:xfrm>
          <a:prstGeom prst="rect">
            <a:avLst/>
          </a:prstGeom>
          <a:noFill/>
          <a:ln w="9525">
            <a:noFill/>
            <a:miter lim="800000"/>
            <a:headEnd/>
            <a:tailEnd/>
          </a:ln>
          <a:effectLst/>
        </p:spPr>
        <p:txBody>
          <a:bodyPr vert="horz" wrap="square" lIns="98333" tIns="49166" rIns="98333" bIns="49166" numCol="1" anchor="b" anchorCtr="0" compatLnSpc="1">
            <a:prstTxWarp prst="textNoShape">
              <a:avLst/>
            </a:prstTxWarp>
          </a:bodyPr>
          <a:lstStyle>
            <a:lvl1pPr algn="r" defTabSz="984065">
              <a:defRPr sz="1300"/>
            </a:lvl1pPr>
          </a:lstStyle>
          <a:p>
            <a:pPr>
              <a:defRPr/>
            </a:pPr>
            <a:fld id="{7CF17C61-2683-44B1-9572-85B8B9088CCF}" type="slidenum">
              <a:rPr lang="en-US"/>
              <a:pPr>
                <a:defRPr/>
              </a:pPr>
              <a:t>‹#›</a:t>
            </a:fld>
            <a:endParaRPr lang="en-US"/>
          </a:p>
        </p:txBody>
      </p:sp>
    </p:spTree>
    <p:extLst>
      <p:ext uri="{BB962C8B-B14F-4D97-AF65-F5344CB8AC3E}">
        <p14:creationId xmlns:p14="http://schemas.microsoft.com/office/powerpoint/2010/main" val="295702906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0114" name="Rectangle 2"/>
          <p:cNvSpPr>
            <a:spLocks noGrp="1" noChangeArrowheads="1"/>
          </p:cNvSpPr>
          <p:nvPr>
            <p:ph type="hdr" sz="quarter"/>
          </p:nvPr>
        </p:nvSpPr>
        <p:spPr bwMode="auto">
          <a:xfrm>
            <a:off x="0" y="0"/>
            <a:ext cx="3171614" cy="478748"/>
          </a:xfrm>
          <a:prstGeom prst="rect">
            <a:avLst/>
          </a:prstGeom>
          <a:noFill/>
          <a:ln w="9525">
            <a:noFill/>
            <a:miter lim="800000"/>
            <a:headEnd/>
            <a:tailEnd/>
          </a:ln>
          <a:effectLst/>
        </p:spPr>
        <p:txBody>
          <a:bodyPr vert="horz" wrap="square" lIns="98333" tIns="49166" rIns="98333" bIns="49166" numCol="1" anchor="t" anchorCtr="0" compatLnSpc="1">
            <a:prstTxWarp prst="textNoShape">
              <a:avLst/>
            </a:prstTxWarp>
          </a:bodyPr>
          <a:lstStyle>
            <a:lvl1pPr defTabSz="984065">
              <a:defRPr sz="1300"/>
            </a:lvl1pPr>
          </a:lstStyle>
          <a:p>
            <a:pPr>
              <a:defRPr/>
            </a:pPr>
            <a:endParaRPr lang="en-US"/>
          </a:p>
        </p:txBody>
      </p:sp>
      <p:sp>
        <p:nvSpPr>
          <p:cNvPr id="90115" name="Rectangle 3"/>
          <p:cNvSpPr>
            <a:spLocks noGrp="1" noChangeArrowheads="1"/>
          </p:cNvSpPr>
          <p:nvPr>
            <p:ph type="dt" idx="1"/>
          </p:nvPr>
        </p:nvSpPr>
        <p:spPr bwMode="auto">
          <a:xfrm>
            <a:off x="4143587" y="0"/>
            <a:ext cx="3169920" cy="478748"/>
          </a:xfrm>
          <a:prstGeom prst="rect">
            <a:avLst/>
          </a:prstGeom>
          <a:noFill/>
          <a:ln w="9525">
            <a:noFill/>
            <a:miter lim="800000"/>
            <a:headEnd/>
            <a:tailEnd/>
          </a:ln>
          <a:effectLst/>
        </p:spPr>
        <p:txBody>
          <a:bodyPr vert="horz" wrap="square" lIns="98333" tIns="49166" rIns="98333" bIns="49166" numCol="1" anchor="t" anchorCtr="0" compatLnSpc="1">
            <a:prstTxWarp prst="textNoShape">
              <a:avLst/>
            </a:prstTxWarp>
          </a:bodyPr>
          <a:lstStyle>
            <a:lvl1pPr algn="r" defTabSz="984065">
              <a:defRPr sz="1300"/>
            </a:lvl1pPr>
          </a:lstStyle>
          <a:p>
            <a:pPr>
              <a:defRPr/>
            </a:pPr>
            <a:endParaRPr lang="en-US"/>
          </a:p>
        </p:txBody>
      </p:sp>
      <p:sp>
        <p:nvSpPr>
          <p:cNvPr id="68612" name="Rectangle 4"/>
          <p:cNvSpPr>
            <a:spLocks noGrp="1" noRot="1" noChangeAspect="1" noChangeArrowheads="1" noTextEdit="1"/>
          </p:cNvSpPr>
          <p:nvPr>
            <p:ph type="sldImg" idx="2"/>
          </p:nvPr>
        </p:nvSpPr>
        <p:spPr bwMode="auto">
          <a:xfrm>
            <a:off x="1260475" y="719138"/>
            <a:ext cx="4803775" cy="3602037"/>
          </a:xfrm>
          <a:prstGeom prst="rect">
            <a:avLst/>
          </a:prstGeom>
          <a:noFill/>
          <a:ln w="9525">
            <a:solidFill>
              <a:srgbClr val="000000"/>
            </a:solidFill>
            <a:miter lim="800000"/>
            <a:headEnd/>
            <a:tailEnd/>
          </a:ln>
        </p:spPr>
      </p:sp>
      <p:sp>
        <p:nvSpPr>
          <p:cNvPr id="90117" name="Rectangle 5"/>
          <p:cNvSpPr>
            <a:spLocks noGrp="1" noChangeArrowheads="1"/>
          </p:cNvSpPr>
          <p:nvPr>
            <p:ph type="body" sz="quarter" idx="3"/>
          </p:nvPr>
        </p:nvSpPr>
        <p:spPr bwMode="auto">
          <a:xfrm>
            <a:off x="731520" y="4561226"/>
            <a:ext cx="5852160" cy="4320213"/>
          </a:xfrm>
          <a:prstGeom prst="rect">
            <a:avLst/>
          </a:prstGeom>
          <a:noFill/>
          <a:ln w="9525">
            <a:noFill/>
            <a:miter lim="800000"/>
            <a:headEnd/>
            <a:tailEnd/>
          </a:ln>
          <a:effectLst/>
        </p:spPr>
        <p:txBody>
          <a:bodyPr vert="horz" wrap="square" lIns="98333" tIns="49166" rIns="98333" bIns="49166"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90118" name="Rectangle 6"/>
          <p:cNvSpPr>
            <a:spLocks noGrp="1" noChangeArrowheads="1"/>
          </p:cNvSpPr>
          <p:nvPr>
            <p:ph type="ftr" sz="quarter" idx="4"/>
          </p:nvPr>
        </p:nvSpPr>
        <p:spPr bwMode="auto">
          <a:xfrm>
            <a:off x="0" y="9119173"/>
            <a:ext cx="3171614" cy="480388"/>
          </a:xfrm>
          <a:prstGeom prst="rect">
            <a:avLst/>
          </a:prstGeom>
          <a:noFill/>
          <a:ln w="9525">
            <a:noFill/>
            <a:miter lim="800000"/>
            <a:headEnd/>
            <a:tailEnd/>
          </a:ln>
          <a:effectLst/>
        </p:spPr>
        <p:txBody>
          <a:bodyPr vert="horz" wrap="square" lIns="98333" tIns="49166" rIns="98333" bIns="49166" numCol="1" anchor="b" anchorCtr="0" compatLnSpc="1">
            <a:prstTxWarp prst="textNoShape">
              <a:avLst/>
            </a:prstTxWarp>
          </a:bodyPr>
          <a:lstStyle>
            <a:lvl1pPr defTabSz="984065">
              <a:defRPr sz="1300"/>
            </a:lvl1pPr>
          </a:lstStyle>
          <a:p>
            <a:pPr>
              <a:defRPr/>
            </a:pPr>
            <a:endParaRPr lang="en-US"/>
          </a:p>
        </p:txBody>
      </p:sp>
      <p:sp>
        <p:nvSpPr>
          <p:cNvPr id="90119" name="Rectangle 7"/>
          <p:cNvSpPr>
            <a:spLocks noGrp="1" noChangeArrowheads="1"/>
          </p:cNvSpPr>
          <p:nvPr>
            <p:ph type="sldNum" sz="quarter" idx="5"/>
          </p:nvPr>
        </p:nvSpPr>
        <p:spPr bwMode="auto">
          <a:xfrm>
            <a:off x="4143587" y="9119173"/>
            <a:ext cx="3169920" cy="480388"/>
          </a:xfrm>
          <a:prstGeom prst="rect">
            <a:avLst/>
          </a:prstGeom>
          <a:noFill/>
          <a:ln w="9525">
            <a:noFill/>
            <a:miter lim="800000"/>
            <a:headEnd/>
            <a:tailEnd/>
          </a:ln>
          <a:effectLst/>
        </p:spPr>
        <p:txBody>
          <a:bodyPr vert="horz" wrap="square" lIns="98333" tIns="49166" rIns="98333" bIns="49166" numCol="1" anchor="b" anchorCtr="0" compatLnSpc="1">
            <a:prstTxWarp prst="textNoShape">
              <a:avLst/>
            </a:prstTxWarp>
          </a:bodyPr>
          <a:lstStyle>
            <a:lvl1pPr algn="r" defTabSz="984065">
              <a:defRPr sz="1300"/>
            </a:lvl1pPr>
          </a:lstStyle>
          <a:p>
            <a:pPr>
              <a:defRPr/>
            </a:pPr>
            <a:fld id="{D8889FE3-A37F-44D3-BFA1-3AC9C5FFED44}" type="slidenum">
              <a:rPr lang="en-US"/>
              <a:pPr>
                <a:defRPr/>
              </a:pPr>
              <a:t>‹#›</a:t>
            </a:fld>
            <a:endParaRPr lang="en-US"/>
          </a:p>
        </p:txBody>
      </p:sp>
    </p:spTree>
    <p:extLst>
      <p:ext uri="{BB962C8B-B14F-4D97-AF65-F5344CB8AC3E}">
        <p14:creationId xmlns:p14="http://schemas.microsoft.com/office/powerpoint/2010/main" val="187244096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7"/>
          <p:cNvSpPr>
            <a:spLocks noGrp="1" noChangeArrowheads="1"/>
          </p:cNvSpPr>
          <p:nvPr>
            <p:ph type="sldNum" sz="quarter" idx="5"/>
          </p:nvPr>
        </p:nvSpPr>
        <p:spPr>
          <a:noFill/>
        </p:spPr>
        <p:txBody>
          <a:bodyPr/>
          <a:lstStyle/>
          <a:p>
            <a:fld id="{0C3B4921-CCF7-4A9D-8A13-0A4213F0D6AC}" type="slidenum">
              <a:rPr lang="en-US" smtClean="0"/>
              <a:pPr/>
              <a:t>1</a:t>
            </a:fld>
            <a:endParaRPr lang="en-US" smtClean="0"/>
          </a:p>
        </p:txBody>
      </p:sp>
      <p:sp>
        <p:nvSpPr>
          <p:cNvPr id="69635" name="Rectangle 2"/>
          <p:cNvSpPr>
            <a:spLocks noGrp="1" noRot="1" noChangeAspect="1" noChangeArrowheads="1" noTextEdit="1"/>
          </p:cNvSpPr>
          <p:nvPr>
            <p:ph type="sldImg"/>
          </p:nvPr>
        </p:nvSpPr>
        <p:spPr>
          <a:xfrm>
            <a:off x="1257300" y="719138"/>
            <a:ext cx="4802188" cy="3602037"/>
          </a:xfrm>
          <a:ln/>
        </p:spPr>
      </p:sp>
      <p:sp>
        <p:nvSpPr>
          <p:cNvPr id="6963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7"/>
          <p:cNvSpPr>
            <a:spLocks noGrp="1" noChangeArrowheads="1"/>
          </p:cNvSpPr>
          <p:nvPr>
            <p:ph type="sldNum" sz="quarter" idx="5"/>
          </p:nvPr>
        </p:nvSpPr>
        <p:spPr>
          <a:noFill/>
        </p:spPr>
        <p:txBody>
          <a:bodyPr/>
          <a:lstStyle/>
          <a:p>
            <a:fld id="{EC79335D-C841-4406-AAFB-DB2795499D81}" type="slidenum">
              <a:rPr lang="en-US" smtClean="0"/>
              <a:pPr/>
              <a:t>18</a:t>
            </a:fld>
            <a:endParaRPr lang="en-US" smtClean="0"/>
          </a:p>
        </p:txBody>
      </p:sp>
      <p:sp>
        <p:nvSpPr>
          <p:cNvPr id="76803" name="Rectangle 2"/>
          <p:cNvSpPr>
            <a:spLocks noGrp="1" noRot="1" noChangeAspect="1" noChangeArrowheads="1" noTextEdit="1"/>
          </p:cNvSpPr>
          <p:nvPr>
            <p:ph type="sldImg"/>
          </p:nvPr>
        </p:nvSpPr>
        <p:spPr>
          <a:ln/>
        </p:spPr>
      </p:sp>
      <p:sp>
        <p:nvSpPr>
          <p:cNvPr id="76804" name="Rectangle 3"/>
          <p:cNvSpPr>
            <a:spLocks noGrp="1" noChangeArrowheads="1"/>
          </p:cNvSpPr>
          <p:nvPr>
            <p:ph type="body" idx="1"/>
          </p:nvPr>
        </p:nvSpPr>
        <p:spPr>
          <a:xfrm>
            <a:off x="973668" y="4561226"/>
            <a:ext cx="5367867" cy="4320213"/>
          </a:xfrm>
          <a:noFill/>
          <a:ln/>
        </p:spPr>
        <p:txBody>
          <a:bodyPr/>
          <a:lstStyle/>
          <a:p>
            <a:pPr eaLnBrk="1" hangingPunct="1"/>
            <a:endParaRPr 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7"/>
          <p:cNvSpPr>
            <a:spLocks noGrp="1" noChangeArrowheads="1"/>
          </p:cNvSpPr>
          <p:nvPr>
            <p:ph type="sldNum" sz="quarter" idx="5"/>
          </p:nvPr>
        </p:nvSpPr>
        <p:spPr>
          <a:noFill/>
        </p:spPr>
        <p:txBody>
          <a:bodyPr/>
          <a:lstStyle/>
          <a:p>
            <a:fld id="{5B93C40E-2ED6-4262-B963-B0A7A85F2FD5}" type="slidenum">
              <a:rPr lang="en-US" smtClean="0"/>
              <a:pPr/>
              <a:t>19</a:t>
            </a:fld>
            <a:endParaRPr lang="en-US" smtClean="0"/>
          </a:p>
        </p:txBody>
      </p:sp>
      <p:sp>
        <p:nvSpPr>
          <p:cNvPr id="91139" name="Rectangle 2"/>
          <p:cNvSpPr>
            <a:spLocks noGrp="1" noRot="1" noChangeAspect="1" noChangeArrowheads="1" noTextEdit="1"/>
          </p:cNvSpPr>
          <p:nvPr>
            <p:ph type="sldImg"/>
          </p:nvPr>
        </p:nvSpPr>
        <p:spPr>
          <a:xfrm>
            <a:off x="1257300" y="719138"/>
            <a:ext cx="4802188" cy="3602037"/>
          </a:xfrm>
          <a:ln/>
        </p:spPr>
      </p:sp>
      <p:sp>
        <p:nvSpPr>
          <p:cNvPr id="91140" name="Rectangle 3"/>
          <p:cNvSpPr>
            <a:spLocks noGrp="1" noChangeArrowheads="1"/>
          </p:cNvSpPr>
          <p:nvPr>
            <p:ph type="body" idx="1"/>
          </p:nvPr>
        </p:nvSpPr>
        <p:spPr>
          <a:xfrm>
            <a:off x="975360" y="4561226"/>
            <a:ext cx="5364480" cy="4320213"/>
          </a:xfrm>
          <a:noFill/>
          <a:ln/>
        </p:spPr>
        <p:txBody>
          <a:bodyPr/>
          <a:lstStyle/>
          <a:p>
            <a:pPr eaLnBrk="1" hangingPunct="1">
              <a:lnSpc>
                <a:spcPct val="80000"/>
              </a:lnSpc>
              <a:spcBef>
                <a:spcPts val="524"/>
              </a:spcBef>
              <a:spcAft>
                <a:spcPts val="524"/>
              </a:spcAft>
            </a:pPr>
            <a:r>
              <a:rPr lang="en-US" sz="800" dirty="0" smtClean="0"/>
              <a:t>Robust, sprawling shrub with canes to 9 feet tall, 20-40 feet long</a:t>
            </a:r>
          </a:p>
          <a:p>
            <a:pPr eaLnBrk="1" hangingPunct="1">
              <a:lnSpc>
                <a:spcPct val="80000"/>
              </a:lnSpc>
              <a:spcBef>
                <a:spcPts val="524"/>
              </a:spcBef>
              <a:spcAft>
                <a:spcPts val="524"/>
              </a:spcAft>
            </a:pPr>
            <a:r>
              <a:rPr lang="en-US" sz="800" dirty="0" smtClean="0"/>
              <a:t>Large thorns on stems, leaves and leaf stalks</a:t>
            </a:r>
          </a:p>
          <a:p>
            <a:pPr eaLnBrk="1" hangingPunct="1">
              <a:lnSpc>
                <a:spcPct val="80000"/>
              </a:lnSpc>
              <a:spcBef>
                <a:spcPts val="524"/>
              </a:spcBef>
              <a:spcAft>
                <a:spcPts val="524"/>
              </a:spcAft>
            </a:pPr>
            <a:r>
              <a:rPr lang="en-US" sz="800" dirty="0" smtClean="0"/>
              <a:t>Leaves with 5 large, oval, toothed leaflets</a:t>
            </a:r>
          </a:p>
          <a:p>
            <a:pPr eaLnBrk="1" hangingPunct="1">
              <a:lnSpc>
                <a:spcPct val="80000"/>
              </a:lnSpc>
              <a:spcBef>
                <a:spcPts val="524"/>
              </a:spcBef>
              <a:spcAft>
                <a:spcPts val="524"/>
              </a:spcAft>
            </a:pPr>
            <a:r>
              <a:rPr lang="en-US" sz="800" dirty="0" smtClean="0"/>
              <a:t>White to light pink flowers and large, black berries</a:t>
            </a:r>
          </a:p>
          <a:p>
            <a:pPr eaLnBrk="1" hangingPunct="1">
              <a:lnSpc>
                <a:spcPct val="80000"/>
              </a:lnSpc>
              <a:spcBef>
                <a:spcPts val="524"/>
              </a:spcBef>
              <a:spcAft>
                <a:spcPts val="524"/>
              </a:spcAft>
            </a:pPr>
            <a:r>
              <a:rPr lang="en-US" sz="800" dirty="0" smtClean="0"/>
              <a:t>The stems, called canes, grow upright at first, then cascade onto surrounding vegetation, forming large mounds or thickets of the blackberry.</a:t>
            </a:r>
          </a:p>
          <a:p>
            <a:pPr eaLnBrk="1" hangingPunct="1">
              <a:lnSpc>
                <a:spcPct val="80000"/>
              </a:lnSpc>
              <a:spcBef>
                <a:spcPts val="524"/>
              </a:spcBef>
              <a:spcAft>
                <a:spcPts val="524"/>
              </a:spcAft>
            </a:pPr>
            <a:r>
              <a:rPr lang="en-US" sz="800" dirty="0" smtClean="0"/>
              <a:t>The canes can take root at the tip when they hit the ground, further expanding the infestation. </a:t>
            </a:r>
          </a:p>
          <a:p>
            <a:pPr eaLnBrk="1" hangingPunct="1">
              <a:lnSpc>
                <a:spcPct val="80000"/>
              </a:lnSpc>
              <a:spcBef>
                <a:spcPts val="524"/>
              </a:spcBef>
              <a:spcAft>
                <a:spcPts val="524"/>
              </a:spcAft>
            </a:pPr>
            <a:r>
              <a:rPr lang="en-US" sz="800" dirty="0" smtClean="0"/>
              <a:t>The berries, which ripen between midsummer and autumn, are used as food by birds, humans and other mammals. </a:t>
            </a:r>
          </a:p>
          <a:p>
            <a:pPr eaLnBrk="1" hangingPunct="1">
              <a:lnSpc>
                <a:spcPct val="80000"/>
              </a:lnSpc>
              <a:spcBef>
                <a:spcPts val="524"/>
              </a:spcBef>
              <a:spcAft>
                <a:spcPts val="524"/>
              </a:spcAft>
            </a:pPr>
            <a:r>
              <a:rPr lang="en-US" sz="800" dirty="0" smtClean="0"/>
              <a:t>Canes start producing berries in their second year. </a:t>
            </a:r>
          </a:p>
          <a:p>
            <a:pPr eaLnBrk="1" hangingPunct="1">
              <a:lnSpc>
                <a:spcPct val="80000"/>
              </a:lnSpc>
              <a:spcBef>
                <a:spcPts val="524"/>
              </a:spcBef>
              <a:spcAft>
                <a:spcPts val="524"/>
              </a:spcAft>
            </a:pPr>
            <a:r>
              <a:rPr lang="en-US" sz="800" dirty="0" smtClean="0"/>
              <a:t>Himalayan blackberry can be evergreen, depending on the site.</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6" name="Rectangle 7"/>
          <p:cNvSpPr>
            <a:spLocks noGrp="1" noChangeArrowheads="1"/>
          </p:cNvSpPr>
          <p:nvPr>
            <p:ph type="sldNum" sz="quarter" idx="5"/>
          </p:nvPr>
        </p:nvSpPr>
        <p:spPr>
          <a:noFill/>
        </p:spPr>
        <p:txBody>
          <a:bodyPr/>
          <a:lstStyle/>
          <a:p>
            <a:fld id="{D84B7F0B-B54D-49E6-AB61-2DEC6D01A4E9}" type="slidenum">
              <a:rPr lang="en-US"/>
              <a:pPr/>
              <a:t>23</a:t>
            </a:fld>
            <a:endParaRPr lang="en-US"/>
          </a:p>
        </p:txBody>
      </p:sp>
      <p:sp>
        <p:nvSpPr>
          <p:cNvPr id="154627" name="Rectangle 2"/>
          <p:cNvSpPr>
            <a:spLocks noGrp="1" noRot="1" noChangeAspect="1" noChangeArrowheads="1" noTextEdit="1"/>
          </p:cNvSpPr>
          <p:nvPr>
            <p:ph type="sldImg"/>
          </p:nvPr>
        </p:nvSpPr>
        <p:spPr>
          <a:xfrm>
            <a:off x="1257300" y="719138"/>
            <a:ext cx="4800600" cy="3600450"/>
          </a:xfrm>
          <a:ln/>
        </p:spPr>
      </p:sp>
      <p:sp>
        <p:nvSpPr>
          <p:cNvPr id="154628" name="Rectangle 3"/>
          <p:cNvSpPr>
            <a:spLocks noGrp="1" noChangeArrowheads="1"/>
          </p:cNvSpPr>
          <p:nvPr>
            <p:ph type="body" idx="1"/>
          </p:nvPr>
        </p:nvSpPr>
        <p:spPr>
          <a:xfrm>
            <a:off x="973668" y="4561231"/>
            <a:ext cx="5367867" cy="4320213"/>
          </a:xfrm>
          <a:noFill/>
          <a:ln/>
        </p:spPr>
        <p:txBody>
          <a:bodyPr/>
          <a:lstStyle/>
          <a:p>
            <a:pPr eaLnBrk="1" hangingPunct="1">
              <a:lnSpc>
                <a:spcPct val="90000"/>
              </a:lnSpc>
              <a:spcBef>
                <a:spcPts val="505"/>
              </a:spcBef>
              <a:spcAft>
                <a:spcPts val="505"/>
              </a:spcAft>
            </a:pPr>
            <a:r>
              <a:rPr lang="en-US" dirty="0" smtClean="0"/>
              <a:t>Low-growing, trailing, often found in wooded areas</a:t>
            </a:r>
          </a:p>
          <a:p>
            <a:pPr eaLnBrk="1" hangingPunct="1">
              <a:lnSpc>
                <a:spcPct val="90000"/>
              </a:lnSpc>
              <a:spcBef>
                <a:spcPts val="505"/>
              </a:spcBef>
              <a:spcAft>
                <a:spcPts val="505"/>
              </a:spcAft>
            </a:pPr>
            <a:r>
              <a:rPr lang="en-US" dirty="0" smtClean="0"/>
              <a:t>Stems are thin, green when young, brown when mature</a:t>
            </a:r>
          </a:p>
          <a:p>
            <a:pPr eaLnBrk="1" hangingPunct="1">
              <a:lnSpc>
                <a:spcPct val="90000"/>
              </a:lnSpc>
              <a:spcBef>
                <a:spcPts val="505"/>
              </a:spcBef>
              <a:spcAft>
                <a:spcPts val="505"/>
              </a:spcAft>
            </a:pPr>
            <a:r>
              <a:rPr lang="en-US" dirty="0" smtClean="0"/>
              <a:t>Densely covered with smallish thorns</a:t>
            </a:r>
          </a:p>
          <a:p>
            <a:pPr eaLnBrk="1" hangingPunct="1">
              <a:lnSpc>
                <a:spcPct val="90000"/>
              </a:lnSpc>
              <a:spcBef>
                <a:spcPts val="505"/>
              </a:spcBef>
              <a:spcAft>
                <a:spcPts val="505"/>
              </a:spcAft>
            </a:pPr>
            <a:r>
              <a:rPr lang="en-US" dirty="0" smtClean="0"/>
              <a:t>Leaves are evergreen, with 3 leaflets, green on top, lighter green underneath</a:t>
            </a:r>
          </a:p>
          <a:p>
            <a:pPr eaLnBrk="1" hangingPunct="1">
              <a:lnSpc>
                <a:spcPct val="90000"/>
              </a:lnSpc>
            </a:pPr>
            <a:r>
              <a:rPr lang="en-US" dirty="0" smtClean="0"/>
              <a:t>Leaf: </a:t>
            </a:r>
            <a:r>
              <a:rPr lang="en-US" dirty="0" err="1" smtClean="0"/>
              <a:t>Pinnately</a:t>
            </a:r>
            <a:r>
              <a:rPr lang="en-US" dirty="0" smtClean="0"/>
              <a:t> compound (usually 3 leaflets), alternate, persistent (often barely); leaflets ovate, lobed and doubly serrate, 1 1/2 to 3 inches long, dark green above and paler below. Rachis and petiole armed with slender, easily detached prickles. Flower: Mostly </a:t>
            </a:r>
            <a:r>
              <a:rPr lang="en-US" dirty="0" err="1" smtClean="0"/>
              <a:t>dioecious</a:t>
            </a:r>
            <a:r>
              <a:rPr lang="en-US" dirty="0" smtClean="0"/>
              <a:t>, mostly imperfect, white to pink, 1 to 2 inches across, narrow petals, borne in clusters. </a:t>
            </a:r>
          </a:p>
          <a:p>
            <a:pPr eaLnBrk="1" hangingPunct="1">
              <a:lnSpc>
                <a:spcPct val="90000"/>
              </a:lnSpc>
            </a:pPr>
            <a:r>
              <a:rPr lang="en-US" dirty="0" smtClean="0"/>
              <a:t>Fruit: Black aggregate of drupelets about 1/2 inch long, very edible. </a:t>
            </a:r>
          </a:p>
          <a:p>
            <a:pPr eaLnBrk="1" hangingPunct="1">
              <a:lnSpc>
                <a:spcPct val="90000"/>
              </a:lnSpc>
            </a:pPr>
            <a:r>
              <a:rPr lang="en-US" dirty="0" smtClean="0"/>
              <a:t>Twig/Bark: Slender, round, and green to red, but covered with a white, waxy bloom, armed with slender straight or recurved prickles that detach easily. </a:t>
            </a:r>
          </a:p>
          <a:p>
            <a:pPr eaLnBrk="1" hangingPunct="1">
              <a:lnSpc>
                <a:spcPct val="90000"/>
              </a:lnSpc>
            </a:pPr>
            <a:r>
              <a:rPr lang="en-US" dirty="0" smtClean="0"/>
              <a:t>Form: A climbing or trailing evergreen shrub with round, slender branches that commonly reach 10 to 20 feet in length. Young stems are erect, but arch as they lengthen, rapidly touching the ground and rooting at the nodes. </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7"/>
          <p:cNvSpPr>
            <a:spLocks noGrp="1" noChangeArrowheads="1"/>
          </p:cNvSpPr>
          <p:nvPr>
            <p:ph type="sldNum" sz="quarter" idx="5"/>
          </p:nvPr>
        </p:nvSpPr>
        <p:spPr>
          <a:noFill/>
        </p:spPr>
        <p:txBody>
          <a:bodyPr/>
          <a:lstStyle/>
          <a:p>
            <a:fld id="{806C1515-D614-488B-A701-16B2B39651AD}" type="slidenum">
              <a:rPr lang="en-US" smtClean="0"/>
              <a:pPr/>
              <a:t>24</a:t>
            </a:fld>
            <a:endParaRPr lang="en-US" smtClean="0"/>
          </a:p>
        </p:txBody>
      </p:sp>
      <p:sp>
        <p:nvSpPr>
          <p:cNvPr id="92163" name="Rectangle 2"/>
          <p:cNvSpPr>
            <a:spLocks noGrp="1" noRot="1" noChangeAspect="1" noChangeArrowheads="1" noTextEdit="1"/>
          </p:cNvSpPr>
          <p:nvPr>
            <p:ph type="sldImg"/>
          </p:nvPr>
        </p:nvSpPr>
        <p:spPr>
          <a:xfrm>
            <a:off x="1257300" y="719138"/>
            <a:ext cx="4802188" cy="3602037"/>
          </a:xfrm>
          <a:ln/>
        </p:spPr>
      </p:sp>
      <p:sp>
        <p:nvSpPr>
          <p:cNvPr id="92164" name="Rectangle 3"/>
          <p:cNvSpPr>
            <a:spLocks noGrp="1" noChangeArrowheads="1"/>
          </p:cNvSpPr>
          <p:nvPr>
            <p:ph type="body" idx="1"/>
          </p:nvPr>
        </p:nvSpPr>
        <p:spPr>
          <a:xfrm>
            <a:off x="973668" y="4561226"/>
            <a:ext cx="5367867" cy="4320213"/>
          </a:xfrm>
          <a:noFill/>
          <a:ln/>
        </p:spPr>
        <p:txBody>
          <a:bodyPr lIns="96501" tIns="48248" rIns="96501" bIns="48248"/>
          <a:lstStyle/>
          <a:p>
            <a:pPr eaLnBrk="1" hangingPunct="1"/>
            <a:endParaRPr 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7"/>
          <p:cNvSpPr>
            <a:spLocks noGrp="1" noChangeArrowheads="1"/>
          </p:cNvSpPr>
          <p:nvPr>
            <p:ph type="sldNum" sz="quarter" idx="5"/>
          </p:nvPr>
        </p:nvSpPr>
        <p:spPr>
          <a:noFill/>
        </p:spPr>
        <p:txBody>
          <a:bodyPr/>
          <a:lstStyle/>
          <a:p>
            <a:fld id="{32264008-9DE0-43EA-8348-9FF3D0B5CE51}" type="slidenum">
              <a:rPr lang="en-US" smtClean="0"/>
              <a:pPr/>
              <a:t>25</a:t>
            </a:fld>
            <a:endParaRPr lang="en-US" smtClean="0"/>
          </a:p>
        </p:txBody>
      </p:sp>
      <p:sp>
        <p:nvSpPr>
          <p:cNvPr id="93187" name="Rectangle 2"/>
          <p:cNvSpPr>
            <a:spLocks noGrp="1" noRot="1" noChangeAspect="1" noChangeArrowheads="1" noTextEdit="1"/>
          </p:cNvSpPr>
          <p:nvPr>
            <p:ph type="sldImg"/>
          </p:nvPr>
        </p:nvSpPr>
        <p:spPr>
          <a:xfrm>
            <a:off x="1257300" y="719138"/>
            <a:ext cx="4800600" cy="3600450"/>
          </a:xfrm>
          <a:ln/>
        </p:spPr>
      </p:sp>
      <p:sp>
        <p:nvSpPr>
          <p:cNvPr id="9318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7"/>
          <p:cNvSpPr>
            <a:spLocks noGrp="1" noChangeArrowheads="1"/>
          </p:cNvSpPr>
          <p:nvPr>
            <p:ph type="sldNum" sz="quarter" idx="5"/>
          </p:nvPr>
        </p:nvSpPr>
        <p:spPr>
          <a:noFill/>
        </p:spPr>
        <p:txBody>
          <a:bodyPr/>
          <a:lstStyle/>
          <a:p>
            <a:fld id="{CADCB183-0A48-41FA-B8F1-D62245BD74EC}" type="slidenum">
              <a:rPr lang="en-US" smtClean="0"/>
              <a:pPr/>
              <a:t>26</a:t>
            </a:fld>
            <a:endParaRPr lang="en-US" smtClean="0"/>
          </a:p>
        </p:txBody>
      </p:sp>
      <p:sp>
        <p:nvSpPr>
          <p:cNvPr id="94211" name="Rectangle 2"/>
          <p:cNvSpPr>
            <a:spLocks noGrp="1" noRot="1" noChangeAspect="1" noChangeArrowheads="1" noTextEdit="1"/>
          </p:cNvSpPr>
          <p:nvPr>
            <p:ph type="sldImg"/>
          </p:nvPr>
        </p:nvSpPr>
        <p:spPr>
          <a:xfrm>
            <a:off x="1257300" y="719138"/>
            <a:ext cx="4802188" cy="3602037"/>
          </a:xfrm>
          <a:ln/>
        </p:spPr>
      </p:sp>
      <p:sp>
        <p:nvSpPr>
          <p:cNvPr id="94212" name="Rectangle 3"/>
          <p:cNvSpPr>
            <a:spLocks noGrp="1" noChangeArrowheads="1"/>
          </p:cNvSpPr>
          <p:nvPr>
            <p:ph type="body" idx="1"/>
          </p:nvPr>
        </p:nvSpPr>
        <p:spPr>
          <a:noFill/>
          <a:ln/>
        </p:spPr>
        <p:txBody>
          <a:bodyPr/>
          <a:lstStyle/>
          <a:p>
            <a:pPr eaLnBrk="1" hangingPunct="1"/>
            <a:r>
              <a:rPr lang="en-US" smtClean="0"/>
              <a:t>Wear gloves and protective clothing since the sap can cause a reaction in some people</a:t>
            </a:r>
          </a:p>
          <a:p>
            <a:pPr eaLnBrk="1" hangingPunct="1"/>
            <a:r>
              <a:rPr lang="en-US" smtClean="0"/>
              <a:t>Remove flowers or seed heads you can reach</a:t>
            </a:r>
          </a:p>
          <a:p>
            <a:pPr eaLnBrk="1" hangingPunct="1"/>
            <a:r>
              <a:rPr lang="en-US" smtClean="0"/>
              <a:t>Hand pull or dig out accessible plants</a:t>
            </a:r>
          </a:p>
          <a:p>
            <a:pPr eaLnBrk="1" hangingPunct="1"/>
            <a:r>
              <a:rPr lang="en-US" smtClean="0"/>
              <a:t>Clippings need to be removed from the site (can re-root)</a:t>
            </a:r>
          </a:p>
          <a:p>
            <a:pPr eaLnBrk="1" hangingPunct="1"/>
            <a:r>
              <a:rPr lang="en-US" smtClean="0"/>
              <a:t>Mulching- apply an 8” thick mulch layer.  The plants can be cut or removed and then mulched, or a mulch layer can be applied directly on top of the plants.</a:t>
            </a:r>
          </a:p>
          <a:p>
            <a:pPr eaLnBrk="1" hangingPunct="1"/>
            <a:r>
              <a:rPr lang="en-US" smtClean="0"/>
              <a:t>Mowing can be effective if done very regularly (</a:t>
            </a:r>
            <a:r>
              <a:rPr lang="en-US" smtClean="0">
                <a:sym typeface="Symbol" pitchFamily="18" charset="2"/>
              </a:rPr>
              <a:t> weekly)</a:t>
            </a:r>
            <a:endParaRPr lang="en-US" smtClean="0"/>
          </a:p>
          <a:p>
            <a:pPr eaLnBrk="1" hangingPunct="1"/>
            <a:endParaRPr lang="en-US"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7"/>
          <p:cNvSpPr>
            <a:spLocks noGrp="1" noChangeArrowheads="1"/>
          </p:cNvSpPr>
          <p:nvPr>
            <p:ph type="sldNum" sz="quarter" idx="5"/>
          </p:nvPr>
        </p:nvSpPr>
        <p:spPr>
          <a:noFill/>
        </p:spPr>
        <p:txBody>
          <a:bodyPr/>
          <a:lstStyle/>
          <a:p>
            <a:fld id="{C2522042-E1E7-40F7-92C2-29B9FD71BE3C}" type="slidenum">
              <a:rPr lang="en-US" smtClean="0"/>
              <a:pPr/>
              <a:t>27</a:t>
            </a:fld>
            <a:endParaRPr lang="en-US" smtClean="0"/>
          </a:p>
        </p:txBody>
      </p:sp>
      <p:sp>
        <p:nvSpPr>
          <p:cNvPr id="96259" name="Rectangle 2"/>
          <p:cNvSpPr>
            <a:spLocks noGrp="1" noRot="1" noChangeAspect="1" noChangeArrowheads="1" noTextEdit="1"/>
          </p:cNvSpPr>
          <p:nvPr>
            <p:ph type="sldImg"/>
          </p:nvPr>
        </p:nvSpPr>
        <p:spPr>
          <a:xfrm>
            <a:off x="1257300" y="719138"/>
            <a:ext cx="4802188" cy="3602037"/>
          </a:xfrm>
          <a:ln/>
        </p:spPr>
      </p:sp>
      <p:sp>
        <p:nvSpPr>
          <p:cNvPr id="96260" name="Rectangle 3"/>
          <p:cNvSpPr>
            <a:spLocks noGrp="1" noChangeArrowheads="1"/>
          </p:cNvSpPr>
          <p:nvPr>
            <p:ph type="body" idx="1"/>
          </p:nvPr>
        </p:nvSpPr>
        <p:spPr>
          <a:xfrm>
            <a:off x="975360" y="4561226"/>
            <a:ext cx="5364480" cy="4320213"/>
          </a:xfrm>
          <a:noFill/>
          <a:ln/>
        </p:spPr>
        <p:txBody>
          <a:bodyPr/>
          <a:lstStyle/>
          <a:p>
            <a:pPr eaLnBrk="1" hangingPunct="1"/>
            <a:endParaRPr lang="en-US"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Slide Image Placeholder 1"/>
          <p:cNvSpPr>
            <a:spLocks noGrp="1" noRot="1" noChangeAspect="1" noTextEdit="1"/>
          </p:cNvSpPr>
          <p:nvPr>
            <p:ph type="sldImg"/>
          </p:nvPr>
        </p:nvSpPr>
        <p:spPr>
          <a:xfrm>
            <a:off x="1258888" y="719138"/>
            <a:ext cx="4803775" cy="3603625"/>
          </a:xfrm>
          <a:ln/>
        </p:spPr>
      </p:sp>
      <p:sp>
        <p:nvSpPr>
          <p:cNvPr id="97283" name="Notes Placeholder 2"/>
          <p:cNvSpPr>
            <a:spLocks noGrp="1"/>
          </p:cNvSpPr>
          <p:nvPr>
            <p:ph type="body" idx="1"/>
          </p:nvPr>
        </p:nvSpPr>
        <p:spPr>
          <a:noFill/>
          <a:ln/>
        </p:spPr>
        <p:txBody>
          <a:bodyPr/>
          <a:lstStyle/>
          <a:p>
            <a:pPr>
              <a:lnSpc>
                <a:spcPct val="70000"/>
              </a:lnSpc>
            </a:pPr>
            <a:r>
              <a:rPr lang="en-US" sz="2400" dirty="0" smtClean="0"/>
              <a:t>English holly control is challenging because you are generally dealing with large trees.  Even the small holly plants have extensive, tough roots.  The first thing to do is prevent further spread by removing berry-producing trees.  Holly trees re-sprout from cut stumps and root crowns so grubbing out the roots is the best non-chemical method.  </a:t>
            </a:r>
            <a:r>
              <a:rPr lang="en-US" sz="2000" dirty="0" smtClean="0"/>
              <a:t>Simply cutting it down will result in years of re-sprouting or multi-stem monsters.  Probably the most effective control method is to apply herbicide to a freshly c</a:t>
            </a:r>
            <a:r>
              <a:rPr lang="en-US" sz="2400" dirty="0" smtClean="0"/>
              <a:t>ut stump or use the hack-and-squirt or girdling method (which involves hacking at an angle into the trunk with a small hatchet at regular intervals or completely circling the trunk. The herbicide is then applied into the fresh cuts so it will be </a:t>
            </a:r>
            <a:r>
              <a:rPr lang="en-US" sz="2400" dirty="0" err="1" smtClean="0"/>
              <a:t>translocated</a:t>
            </a:r>
            <a:r>
              <a:rPr lang="en-US" sz="2400" dirty="0" smtClean="0"/>
              <a:t> down into the roots through the live wood (the cambium).  Either glyphosate or triclopyr can be used (see the label for the concentration to use for each).  Stem i</a:t>
            </a:r>
            <a:r>
              <a:rPr lang="en-US" sz="1000" dirty="0" smtClean="0"/>
              <a:t>njection of herbicide capsules is another method that shows promise, as well as basal applications for smaller stemmed trees.</a:t>
            </a:r>
          </a:p>
          <a:p>
            <a:pPr>
              <a:lnSpc>
                <a:spcPct val="70000"/>
              </a:lnSpc>
            </a:pPr>
            <a:endParaRPr lang="en-US" sz="1000" dirty="0" smtClean="0"/>
          </a:p>
          <a:p>
            <a:pPr>
              <a:lnSpc>
                <a:spcPct val="70000"/>
              </a:lnSpc>
            </a:pPr>
            <a:r>
              <a:rPr lang="en-US" sz="1000" dirty="0" smtClean="0"/>
              <a:t>In this picture, you can see how dense the holly has become in this forest. The area in the foreground had been filled just as densely with holly before it was manually grubbed out the year before. Notice the lack of any shrubs or young trees in the area where the holly was removed.  Surrounding parts of this same forest that were less infested with holly had a much more developed tall shrub layer with a mix of young trees in the understory.</a:t>
            </a:r>
          </a:p>
        </p:txBody>
      </p:sp>
      <p:sp>
        <p:nvSpPr>
          <p:cNvPr id="97284" name="Slide Number Placeholder 3"/>
          <p:cNvSpPr>
            <a:spLocks noGrp="1"/>
          </p:cNvSpPr>
          <p:nvPr>
            <p:ph type="sldNum" sz="quarter" idx="5"/>
          </p:nvPr>
        </p:nvSpPr>
        <p:spPr>
          <a:noFill/>
        </p:spPr>
        <p:txBody>
          <a:bodyPr/>
          <a:lstStyle/>
          <a:p>
            <a:fld id="{FA43E083-7D78-4801-91FC-E6067B18D6A9}" type="slidenum">
              <a:rPr lang="en-US" smtClean="0"/>
              <a:pPr/>
              <a:t>29</a:t>
            </a:fld>
            <a:endParaRPr lang="en-US"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Rectangle 7"/>
          <p:cNvSpPr>
            <a:spLocks noGrp="1" noChangeArrowheads="1"/>
          </p:cNvSpPr>
          <p:nvPr>
            <p:ph type="sldNum" sz="quarter" idx="5"/>
          </p:nvPr>
        </p:nvSpPr>
        <p:spPr>
          <a:noFill/>
        </p:spPr>
        <p:txBody>
          <a:bodyPr/>
          <a:lstStyle/>
          <a:p>
            <a:fld id="{335F0972-0D69-4B05-A572-F28E0A47B51D}" type="slidenum">
              <a:rPr lang="en-US" smtClean="0"/>
              <a:pPr/>
              <a:t>30</a:t>
            </a:fld>
            <a:endParaRPr lang="en-US" smtClean="0"/>
          </a:p>
        </p:txBody>
      </p:sp>
      <p:sp>
        <p:nvSpPr>
          <p:cNvPr id="56322" name="Rectangle 2"/>
          <p:cNvSpPr>
            <a:spLocks noGrp="1" noRot="1" noChangeAspect="1" noChangeArrowheads="1" noTextEdit="1"/>
          </p:cNvSpPr>
          <p:nvPr>
            <p:ph type="sldImg"/>
          </p:nvPr>
        </p:nvSpPr>
        <p:spPr>
          <a:ln/>
        </p:spPr>
      </p:sp>
      <p:sp>
        <p:nvSpPr>
          <p:cNvPr id="56323" name="Rectangle 3"/>
          <p:cNvSpPr>
            <a:spLocks noGrp="1" noChangeArrowheads="1"/>
          </p:cNvSpPr>
          <p:nvPr>
            <p:ph type="body" idx="1"/>
          </p:nvPr>
        </p:nvSpPr>
        <p:spPr>
          <a:noFill/>
          <a:ln/>
        </p:spPr>
        <p:txBody>
          <a:bodyPr/>
          <a:lstStyle/>
          <a:p>
            <a:r>
              <a:rPr lang="en-US" dirty="0" smtClean="0"/>
              <a:t>When looking for young holly volunteers, be careful to distinguish it from the native look-alike, Oregon grape.  The leaves look very similar and without the blue Oregon grape berries or yellow flowers, it might be easy to confuse it with young holly plants.  One key difference is that holly leaves grow alternately on the stems (there is only one leaf attached at each node). Oregon grape leaves are in groups of leaflets that are arranged in pairs (except for the one at the end).</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7"/>
          <p:cNvSpPr>
            <a:spLocks noGrp="1" noChangeArrowheads="1"/>
          </p:cNvSpPr>
          <p:nvPr>
            <p:ph type="sldNum" sz="quarter" idx="5"/>
          </p:nvPr>
        </p:nvSpPr>
        <p:spPr>
          <a:noFill/>
        </p:spPr>
        <p:txBody>
          <a:bodyPr/>
          <a:lstStyle/>
          <a:p>
            <a:fld id="{5BEE7527-6D2C-4362-8484-37B02535508D}" type="slidenum">
              <a:rPr lang="en-US" smtClean="0"/>
              <a:pPr/>
              <a:t>31</a:t>
            </a:fld>
            <a:endParaRPr lang="en-US" smtClean="0"/>
          </a:p>
        </p:txBody>
      </p:sp>
      <p:sp>
        <p:nvSpPr>
          <p:cNvPr id="98307" name="Rectangle 2"/>
          <p:cNvSpPr>
            <a:spLocks noGrp="1" noRot="1" noChangeAspect="1" noChangeArrowheads="1" noTextEdit="1"/>
          </p:cNvSpPr>
          <p:nvPr>
            <p:ph type="sldImg"/>
          </p:nvPr>
        </p:nvSpPr>
        <p:spPr>
          <a:xfrm>
            <a:off x="1258888" y="719138"/>
            <a:ext cx="4802187" cy="3602037"/>
          </a:xfrm>
          <a:ln/>
        </p:spPr>
      </p:sp>
      <p:sp>
        <p:nvSpPr>
          <p:cNvPr id="98308" name="Rectangle 3"/>
          <p:cNvSpPr>
            <a:spLocks noGrp="1" noChangeArrowheads="1"/>
          </p:cNvSpPr>
          <p:nvPr>
            <p:ph type="body" idx="1"/>
          </p:nvPr>
        </p:nvSpPr>
        <p:spPr>
          <a:xfrm>
            <a:off x="971974" y="4561226"/>
            <a:ext cx="5371253" cy="4320213"/>
          </a:xfrm>
          <a:noFill/>
          <a:ln/>
        </p:spPr>
        <p:txBody>
          <a:bodyPr lIns="95487" tIns="47741" rIns="95487" bIns="47741"/>
          <a:lstStyle/>
          <a:p>
            <a:pPr eaLnBrk="1" hangingPunct="1"/>
            <a:r>
              <a:rPr lang="en-US" smtClean="0"/>
              <a:t>Annual plant with distinctive unpleasant smell</a:t>
            </a:r>
          </a:p>
          <a:p>
            <a:pPr eaLnBrk="1" hangingPunct="1"/>
            <a:r>
              <a:rPr lang="en-US" smtClean="0"/>
              <a:t>5 petaled flowers that bloom from early spring to late fall</a:t>
            </a:r>
          </a:p>
          <a:p>
            <a:pPr eaLnBrk="1" hangingPunct="1"/>
            <a:r>
              <a:rPr lang="en-US" smtClean="0"/>
              <a:t>Shade tolerant and can displace native wildflowers </a:t>
            </a:r>
          </a:p>
          <a:p>
            <a:pPr eaLnBrk="1" hangingPunct="1"/>
            <a:r>
              <a:rPr lang="en-US" smtClean="0"/>
              <a:t>Low growing annual</a:t>
            </a:r>
          </a:p>
          <a:p>
            <a:pPr eaLnBrk="1" hangingPunct="1"/>
            <a:r>
              <a:rPr lang="en-US" smtClean="0"/>
              <a:t>Geranium family</a:t>
            </a:r>
          </a:p>
          <a:p>
            <a:pPr eaLnBrk="1" hangingPunct="1"/>
            <a:r>
              <a:rPr lang="en-US" smtClean="0"/>
              <a:t>Pink flowers throughout growing season</a:t>
            </a:r>
          </a:p>
          <a:p>
            <a:pPr eaLnBrk="1" hangingPunct="1"/>
            <a:r>
              <a:rPr lang="en-US" smtClean="0"/>
              <a:t>Distinct odor when crushed</a:t>
            </a:r>
          </a:p>
          <a:p>
            <a:pPr eaLnBrk="1" hangingPunct="1"/>
            <a:r>
              <a:rPr lang="en-US" smtClean="0"/>
              <a:t>Stems red in sunny areas</a:t>
            </a:r>
          </a:p>
          <a:p>
            <a:pPr eaLnBrk="1" hangingPunct="1"/>
            <a:r>
              <a:rPr lang="en-US" i="1" u="sng" smtClean="0"/>
              <a:t>Control</a:t>
            </a:r>
          </a:p>
          <a:p>
            <a:pPr eaLnBrk="1" hangingPunct="1"/>
            <a:r>
              <a:rPr lang="en-US" smtClean="0"/>
              <a:t>Pull plants before they produce seed capsules</a:t>
            </a:r>
          </a:p>
          <a:p>
            <a:pPr eaLnBrk="1" hangingPunct="1"/>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7"/>
          <p:cNvSpPr>
            <a:spLocks noGrp="1" noChangeArrowheads="1"/>
          </p:cNvSpPr>
          <p:nvPr>
            <p:ph type="sldNum" sz="quarter" idx="5"/>
          </p:nvPr>
        </p:nvSpPr>
        <p:spPr>
          <a:noFill/>
        </p:spPr>
        <p:txBody>
          <a:bodyPr/>
          <a:lstStyle/>
          <a:p>
            <a:fld id="{340C2377-BFA1-42D1-8A6C-145726B6A7DE}" type="slidenum">
              <a:rPr lang="en-US" smtClean="0"/>
              <a:pPr/>
              <a:t>2</a:t>
            </a:fld>
            <a:endParaRPr lang="en-US" smtClean="0"/>
          </a:p>
        </p:txBody>
      </p:sp>
      <p:sp>
        <p:nvSpPr>
          <p:cNvPr id="70659" name="Rectangle 2"/>
          <p:cNvSpPr>
            <a:spLocks noGrp="1" noRot="1" noChangeAspect="1" noChangeArrowheads="1" noTextEdit="1"/>
          </p:cNvSpPr>
          <p:nvPr>
            <p:ph type="sldImg"/>
          </p:nvPr>
        </p:nvSpPr>
        <p:spPr>
          <a:ln/>
        </p:spPr>
      </p:sp>
      <p:sp>
        <p:nvSpPr>
          <p:cNvPr id="7066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7"/>
          <p:cNvSpPr>
            <a:spLocks noGrp="1" noChangeArrowheads="1"/>
          </p:cNvSpPr>
          <p:nvPr>
            <p:ph type="sldNum" sz="quarter" idx="5"/>
          </p:nvPr>
        </p:nvSpPr>
        <p:spPr>
          <a:noFill/>
        </p:spPr>
        <p:txBody>
          <a:bodyPr/>
          <a:lstStyle/>
          <a:p>
            <a:fld id="{DF03A210-7D81-42DE-A1A0-1B2CC23B870D}" type="slidenum">
              <a:rPr lang="en-US" smtClean="0"/>
              <a:pPr/>
              <a:t>33</a:t>
            </a:fld>
            <a:endParaRPr lang="en-US" smtClean="0"/>
          </a:p>
        </p:txBody>
      </p:sp>
      <p:sp>
        <p:nvSpPr>
          <p:cNvPr id="99331" name="Rectangle 2"/>
          <p:cNvSpPr>
            <a:spLocks noGrp="1" noRot="1" noChangeAspect="1" noChangeArrowheads="1" noTextEdit="1"/>
          </p:cNvSpPr>
          <p:nvPr>
            <p:ph type="sldImg"/>
          </p:nvPr>
        </p:nvSpPr>
        <p:spPr>
          <a:xfrm>
            <a:off x="1258888" y="719138"/>
            <a:ext cx="4802187" cy="3602037"/>
          </a:xfrm>
          <a:ln/>
        </p:spPr>
      </p:sp>
      <p:sp>
        <p:nvSpPr>
          <p:cNvPr id="99332" name="Rectangle 3"/>
          <p:cNvSpPr>
            <a:spLocks noGrp="1" noChangeArrowheads="1"/>
          </p:cNvSpPr>
          <p:nvPr>
            <p:ph type="body" idx="1"/>
          </p:nvPr>
        </p:nvSpPr>
        <p:spPr>
          <a:xfrm>
            <a:off x="971974" y="4561226"/>
            <a:ext cx="5371253" cy="4320213"/>
          </a:xfrm>
          <a:noFill/>
          <a:ln/>
        </p:spPr>
        <p:txBody>
          <a:bodyPr lIns="94504" tIns="47250" rIns="94504" bIns="47250"/>
          <a:lstStyle/>
          <a:p>
            <a:pPr eaLnBrk="1" hangingPunct="1"/>
            <a:r>
              <a:rPr lang="en-US" smtClean="0"/>
              <a:t>Annual plant with distinctive unpleasant smell</a:t>
            </a:r>
          </a:p>
          <a:p>
            <a:pPr eaLnBrk="1" hangingPunct="1"/>
            <a:r>
              <a:rPr lang="en-US" smtClean="0"/>
              <a:t>5 petaled flowers that bloom from early spring to late fall</a:t>
            </a:r>
          </a:p>
          <a:p>
            <a:pPr eaLnBrk="1" hangingPunct="1"/>
            <a:r>
              <a:rPr lang="en-US" smtClean="0"/>
              <a:t>Shade tolerant and can displace native wildflowers </a:t>
            </a:r>
          </a:p>
          <a:p>
            <a:pPr eaLnBrk="1" hangingPunct="1"/>
            <a:r>
              <a:rPr lang="en-US" smtClean="0"/>
              <a:t>Low growing annual</a:t>
            </a:r>
          </a:p>
          <a:p>
            <a:pPr eaLnBrk="1" hangingPunct="1"/>
            <a:r>
              <a:rPr lang="en-US" smtClean="0"/>
              <a:t>Geranium family</a:t>
            </a:r>
          </a:p>
          <a:p>
            <a:pPr eaLnBrk="1" hangingPunct="1"/>
            <a:r>
              <a:rPr lang="en-US" smtClean="0"/>
              <a:t>Pink flowers throughout growing season</a:t>
            </a:r>
          </a:p>
          <a:p>
            <a:pPr eaLnBrk="1" hangingPunct="1"/>
            <a:r>
              <a:rPr lang="en-US" smtClean="0"/>
              <a:t>Distinct odor when crushed</a:t>
            </a:r>
          </a:p>
          <a:p>
            <a:pPr eaLnBrk="1" hangingPunct="1"/>
            <a:r>
              <a:rPr lang="en-US" smtClean="0"/>
              <a:t>Stems red in sunny areas</a:t>
            </a:r>
          </a:p>
          <a:p>
            <a:pPr eaLnBrk="1" hangingPunct="1"/>
            <a:r>
              <a:rPr lang="en-US" i="1" u="sng" smtClean="0"/>
              <a:t>Control</a:t>
            </a:r>
          </a:p>
          <a:p>
            <a:pPr eaLnBrk="1" hangingPunct="1"/>
            <a:r>
              <a:rPr lang="en-US" smtClean="0"/>
              <a:t>Pull plants before they produce seed capsules</a:t>
            </a:r>
          </a:p>
          <a:p>
            <a:pPr eaLnBrk="1" hangingPunct="1"/>
            <a:endParaRPr lang="en-US"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Slide Image Placeholder 1"/>
          <p:cNvSpPr>
            <a:spLocks noGrp="1" noRot="1" noChangeAspect="1" noTextEdit="1"/>
          </p:cNvSpPr>
          <p:nvPr>
            <p:ph type="sldImg"/>
          </p:nvPr>
        </p:nvSpPr>
        <p:spPr>
          <a:ln/>
        </p:spPr>
      </p:sp>
      <p:sp>
        <p:nvSpPr>
          <p:cNvPr id="125955" name="Notes Placeholder 2"/>
          <p:cNvSpPr>
            <a:spLocks noGrp="1"/>
          </p:cNvSpPr>
          <p:nvPr>
            <p:ph type="body" idx="1"/>
          </p:nvPr>
        </p:nvSpPr>
        <p:spPr>
          <a:noFill/>
          <a:ln/>
        </p:spPr>
        <p:txBody>
          <a:bodyPr/>
          <a:lstStyle/>
          <a:p>
            <a:pPr eaLnBrk="1" hangingPunct="1"/>
            <a:endParaRPr lang="en-US" smtClean="0"/>
          </a:p>
        </p:txBody>
      </p:sp>
      <p:sp>
        <p:nvSpPr>
          <p:cNvPr id="125956" name="Slide Number Placeholder 3"/>
          <p:cNvSpPr>
            <a:spLocks noGrp="1"/>
          </p:cNvSpPr>
          <p:nvPr>
            <p:ph type="sldNum" sz="quarter" idx="5"/>
          </p:nvPr>
        </p:nvSpPr>
        <p:spPr>
          <a:noFill/>
        </p:spPr>
        <p:txBody>
          <a:bodyPr/>
          <a:lstStyle/>
          <a:p>
            <a:fld id="{EA9975D9-9FB9-4286-8F3C-38D3A2BC969D}" type="slidenum">
              <a:rPr lang="en-US" smtClean="0">
                <a:solidFill>
                  <a:prstClr val="black"/>
                </a:solidFill>
              </a:rPr>
              <a:pPr/>
              <a:t>36</a:t>
            </a:fld>
            <a:endParaRPr lang="en-US" smtClean="0">
              <a:solidFill>
                <a:prstClr val="black"/>
              </a:solidFill>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7"/>
          <p:cNvSpPr>
            <a:spLocks noGrp="1" noChangeArrowheads="1"/>
          </p:cNvSpPr>
          <p:nvPr>
            <p:ph type="sldNum" sz="quarter" idx="5"/>
          </p:nvPr>
        </p:nvSpPr>
        <p:spPr>
          <a:noFill/>
        </p:spPr>
        <p:txBody>
          <a:bodyPr/>
          <a:lstStyle/>
          <a:p>
            <a:fld id="{3E50B051-784F-4FBF-A5D7-7FBFE978863A}" type="slidenum">
              <a:rPr lang="en-US" smtClean="0"/>
              <a:pPr/>
              <a:t>37</a:t>
            </a:fld>
            <a:endParaRPr lang="en-US" smtClean="0"/>
          </a:p>
        </p:txBody>
      </p:sp>
      <p:sp>
        <p:nvSpPr>
          <p:cNvPr id="88067" name="Rectangle 2"/>
          <p:cNvSpPr>
            <a:spLocks noGrp="1" noRot="1" noChangeAspect="1" noChangeArrowheads="1" noTextEdit="1"/>
          </p:cNvSpPr>
          <p:nvPr>
            <p:ph type="sldImg"/>
          </p:nvPr>
        </p:nvSpPr>
        <p:spPr>
          <a:xfrm>
            <a:off x="1265238" y="719138"/>
            <a:ext cx="4803775" cy="3602037"/>
          </a:xfrm>
          <a:ln/>
        </p:spPr>
      </p:sp>
      <p:sp>
        <p:nvSpPr>
          <p:cNvPr id="88068" name="Rectangle 3"/>
          <p:cNvSpPr>
            <a:spLocks noGrp="1" noChangeArrowheads="1"/>
          </p:cNvSpPr>
          <p:nvPr>
            <p:ph type="body" idx="1"/>
          </p:nvPr>
        </p:nvSpPr>
        <p:spPr>
          <a:noFill/>
          <a:ln/>
        </p:spPr>
        <p:txBody>
          <a:bodyPr/>
          <a:lstStyle/>
          <a:p>
            <a:pPr eaLnBrk="1" hangingPunct="1"/>
            <a:r>
              <a:rPr lang="en-US" sz="1700" dirty="0" smtClean="0"/>
              <a:t>Starts growth in April, full height by June (10-15 ft)</a:t>
            </a:r>
          </a:p>
          <a:p>
            <a:pPr eaLnBrk="1" hangingPunct="1"/>
            <a:r>
              <a:rPr lang="en-US" sz="1700" dirty="0" smtClean="0"/>
              <a:t>Rhizomes spread 20 feet or more from parent and go as deep as 7 feet</a:t>
            </a:r>
          </a:p>
          <a:p>
            <a:pPr eaLnBrk="1" hangingPunct="1"/>
            <a:r>
              <a:rPr lang="en-US" sz="1700" dirty="0" smtClean="0"/>
              <a:t>Root and stem fragments as little as ½ inch can form new plants</a:t>
            </a:r>
          </a:p>
          <a:p>
            <a:pPr eaLnBrk="1" hangingPunct="1"/>
            <a:r>
              <a:rPr lang="en-US" sz="1700" dirty="0" smtClean="0"/>
              <a:t>Seasonal floods move and break up plants and rhizomes, allowing them to colonize exposed gravel bars and </a:t>
            </a:r>
            <a:r>
              <a:rPr lang="en-US" sz="1700" dirty="0" err="1" smtClean="0"/>
              <a:t>streamsides</a:t>
            </a:r>
            <a:endParaRPr lang="en-US" sz="1700" dirty="0" smtClean="0"/>
          </a:p>
          <a:p>
            <a:pPr eaLnBrk="1" hangingPunct="1"/>
            <a:r>
              <a:rPr lang="en-US" sz="1700" dirty="0" smtClean="0"/>
              <a:t>Perennial - spreads mainly by fragments</a:t>
            </a:r>
          </a:p>
          <a:p>
            <a:pPr eaLnBrk="1" hangingPunct="1"/>
            <a:r>
              <a:rPr lang="en-US" sz="1700" dirty="0" smtClean="0"/>
              <a:t>Sections 5 cm or longer produce shoots</a:t>
            </a:r>
          </a:p>
          <a:p>
            <a:pPr eaLnBrk="1" hangingPunct="1"/>
            <a:r>
              <a:rPr lang="en-US" sz="1700" dirty="0" smtClean="0"/>
              <a:t>Extensive rhizomatous mats - 5 meters deep</a:t>
            </a:r>
          </a:p>
          <a:p>
            <a:pPr eaLnBrk="1" hangingPunct="1"/>
            <a:r>
              <a:rPr lang="en-US" sz="1700" dirty="0" smtClean="0"/>
              <a:t>Also spreads in contaminated fill</a:t>
            </a:r>
          </a:p>
          <a:p>
            <a:pPr eaLnBrk="1" hangingPunct="1"/>
            <a:r>
              <a:rPr lang="en-US" sz="1700" dirty="0" smtClean="0"/>
              <a:t>Outgrows and shades out natives and other plants</a:t>
            </a:r>
          </a:p>
          <a:p>
            <a:pPr eaLnBrk="1" hangingPunct="1"/>
            <a:endParaRPr lang="en-US" sz="1700" dirty="0"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Slide Image Placeholder 1"/>
          <p:cNvSpPr>
            <a:spLocks noGrp="1" noRot="1" noChangeAspect="1" noTextEdit="1"/>
          </p:cNvSpPr>
          <p:nvPr>
            <p:ph type="sldImg"/>
          </p:nvPr>
        </p:nvSpPr>
        <p:spPr>
          <a:xfrm>
            <a:off x="1258888" y="719138"/>
            <a:ext cx="4803775" cy="3603625"/>
          </a:xfrm>
          <a:ln/>
        </p:spPr>
      </p:sp>
      <p:sp>
        <p:nvSpPr>
          <p:cNvPr id="89091" name="Notes Placeholder 2"/>
          <p:cNvSpPr>
            <a:spLocks noGrp="1"/>
          </p:cNvSpPr>
          <p:nvPr>
            <p:ph type="body" idx="1"/>
          </p:nvPr>
        </p:nvSpPr>
        <p:spPr>
          <a:noFill/>
          <a:ln/>
        </p:spPr>
        <p:txBody>
          <a:bodyPr lIns="96638" tIns="48318" rIns="96638" bIns="48318"/>
          <a:lstStyle/>
          <a:p>
            <a:pPr>
              <a:lnSpc>
                <a:spcPct val="80000"/>
              </a:lnSpc>
            </a:pPr>
            <a:r>
              <a:rPr lang="en-US" sz="2400" dirty="0" smtClean="0"/>
              <a:t>For new or small patches, you can dig up individual plants if they are growing in soft soil.  However, big, established plants like this are very hard to dig up, with large, woody rhizomes and deep roots that are very difficult to dig up.  </a:t>
            </a:r>
            <a:r>
              <a:rPr lang="en-US" sz="2000" dirty="0" smtClean="0"/>
              <a:t>Also, since even a small root fragment can re-sprout, expect to see re-growth around where you dig.  Careful work will improve success, but you may make the problem worse if too many roots are left behind.  Disturbed roots tend to respond with rapid growth of many stems, often extending out away from where you were digging and into new areas.  Make sure to dispose of roots and rhizomes in the garbage, since they can survive most composting attempts and they don’t burn well.</a:t>
            </a:r>
          </a:p>
          <a:p>
            <a:pPr eaLnBrk="1" hangingPunct="1"/>
            <a:endParaRPr lang="en-US" dirty="0" smtClean="0"/>
          </a:p>
        </p:txBody>
      </p:sp>
      <p:sp>
        <p:nvSpPr>
          <p:cNvPr id="89092" name="Slide Number Placeholder 3"/>
          <p:cNvSpPr txBox="1">
            <a:spLocks noGrp="1"/>
          </p:cNvSpPr>
          <p:nvPr/>
        </p:nvSpPr>
        <p:spPr bwMode="auto">
          <a:xfrm>
            <a:off x="4143587" y="9119173"/>
            <a:ext cx="3169920" cy="480388"/>
          </a:xfrm>
          <a:prstGeom prst="rect">
            <a:avLst/>
          </a:prstGeom>
          <a:noFill/>
          <a:ln w="9525">
            <a:noFill/>
            <a:miter lim="800000"/>
            <a:headEnd/>
            <a:tailEnd/>
          </a:ln>
        </p:spPr>
        <p:txBody>
          <a:bodyPr lIns="96638" tIns="48318" rIns="96638" bIns="48318" anchor="b"/>
          <a:lstStyle/>
          <a:p>
            <a:fld id="{6B252909-2A8B-4B37-841F-0BFDB5B127CB}" type="slidenum">
              <a:rPr lang="en-US" sz="1400"/>
              <a:pPr/>
              <a:t>38</a:t>
            </a:fld>
            <a:endParaRPr lang="en-US" sz="1400"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7"/>
          <p:cNvSpPr>
            <a:spLocks noGrp="1" noChangeArrowheads="1"/>
          </p:cNvSpPr>
          <p:nvPr>
            <p:ph type="sldNum" sz="quarter" idx="5"/>
          </p:nvPr>
        </p:nvSpPr>
        <p:spPr>
          <a:noFill/>
        </p:spPr>
        <p:txBody>
          <a:bodyPr/>
          <a:lstStyle/>
          <a:p>
            <a:fld id="{6FEE90B7-5D52-45AC-BA92-C049CE5993C8}" type="slidenum">
              <a:rPr lang="en-US" smtClean="0"/>
              <a:pPr/>
              <a:t>39</a:t>
            </a:fld>
            <a:endParaRPr lang="en-US" smtClean="0"/>
          </a:p>
        </p:txBody>
      </p:sp>
      <p:sp>
        <p:nvSpPr>
          <p:cNvPr id="90115" name="Rectangle 2"/>
          <p:cNvSpPr>
            <a:spLocks noGrp="1" noRot="1" noChangeAspect="1" noChangeArrowheads="1" noTextEdit="1"/>
          </p:cNvSpPr>
          <p:nvPr>
            <p:ph type="sldImg"/>
          </p:nvPr>
        </p:nvSpPr>
        <p:spPr>
          <a:ln/>
        </p:spPr>
      </p:sp>
      <p:sp>
        <p:nvSpPr>
          <p:cNvPr id="90116" name="Rectangle 3"/>
          <p:cNvSpPr>
            <a:spLocks noGrp="1" noChangeArrowheads="1"/>
          </p:cNvSpPr>
          <p:nvPr>
            <p:ph type="body" idx="1"/>
          </p:nvPr>
        </p:nvSpPr>
        <p:spPr>
          <a:noFill/>
          <a:ln/>
        </p:spPr>
        <p:txBody>
          <a:bodyPr/>
          <a:lstStyle/>
          <a:p>
            <a:r>
              <a:rPr lang="en-US" smtClean="0"/>
              <a:t>Injection: 3ml dose per cane of Glypro (aquatic formulation of Glyphosate).  Findings show 5 % regrowth in subsequent years.  In 2005, spent 15 days of crew time injecting on the Green River and Soos Creek (hatchery Park). </a:t>
            </a: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7"/>
          <p:cNvSpPr>
            <a:spLocks noGrp="1" noChangeArrowheads="1"/>
          </p:cNvSpPr>
          <p:nvPr>
            <p:ph type="sldNum" sz="quarter" idx="5"/>
          </p:nvPr>
        </p:nvSpPr>
        <p:spPr>
          <a:noFill/>
        </p:spPr>
        <p:txBody>
          <a:bodyPr/>
          <a:lstStyle/>
          <a:p>
            <a:fld id="{FF824DE8-0EAB-4A0C-8E94-8BC35A0077C6}" type="slidenum">
              <a:rPr lang="en-US" smtClean="0"/>
              <a:pPr/>
              <a:t>40</a:t>
            </a:fld>
            <a:endParaRPr lang="en-US" smtClean="0"/>
          </a:p>
        </p:txBody>
      </p:sp>
      <p:sp>
        <p:nvSpPr>
          <p:cNvPr id="106499" name="Rectangle 2"/>
          <p:cNvSpPr>
            <a:spLocks noGrp="1" noRot="1" noChangeAspect="1" noChangeArrowheads="1" noTextEdit="1"/>
          </p:cNvSpPr>
          <p:nvPr>
            <p:ph type="sldImg"/>
          </p:nvPr>
        </p:nvSpPr>
        <p:spPr>
          <a:ln/>
        </p:spPr>
      </p:sp>
      <p:sp>
        <p:nvSpPr>
          <p:cNvPr id="106500" name="Rectangle 3"/>
          <p:cNvSpPr>
            <a:spLocks noGrp="1" noChangeArrowheads="1"/>
          </p:cNvSpPr>
          <p:nvPr>
            <p:ph type="body" idx="1"/>
          </p:nvPr>
        </p:nvSpPr>
        <p:spPr>
          <a:noFill/>
          <a:ln/>
        </p:spPr>
        <p:txBody>
          <a:bodyPr/>
          <a:lstStyle/>
          <a:p>
            <a:pPr eaLnBrk="1" hangingPunct="1"/>
            <a:r>
              <a:rPr lang="en-US" b="1" smtClean="0"/>
              <a:t>Perennial</a:t>
            </a:r>
            <a:r>
              <a:rPr lang="en-US" smtClean="0"/>
              <a:t> - 15-20 ft tall</a:t>
            </a:r>
          </a:p>
          <a:p>
            <a:pPr eaLnBrk="1" hangingPunct="1"/>
            <a:r>
              <a:rPr lang="en-US" b="1" smtClean="0"/>
              <a:t>Flowers</a:t>
            </a:r>
            <a:r>
              <a:rPr lang="en-US" smtClean="0"/>
              <a:t> - many small</a:t>
            </a:r>
          </a:p>
          <a:p>
            <a:pPr eaLnBrk="1" hangingPunct="1"/>
            <a:r>
              <a:rPr lang="en-US" smtClean="0"/>
              <a:t>  white flowers in a flat</a:t>
            </a:r>
          </a:p>
          <a:p>
            <a:pPr eaLnBrk="1" hangingPunct="1"/>
            <a:r>
              <a:rPr lang="en-US" smtClean="0"/>
              <a:t>  topped umbel</a:t>
            </a:r>
          </a:p>
          <a:p>
            <a:pPr eaLnBrk="1" hangingPunct="1"/>
            <a:r>
              <a:rPr lang="en-US" b="1" smtClean="0"/>
              <a:t>Stems</a:t>
            </a:r>
            <a:r>
              <a:rPr lang="en-US" smtClean="0"/>
              <a:t> – thick, ridged, coarse hairs, purple blotches</a:t>
            </a:r>
          </a:p>
          <a:p>
            <a:pPr eaLnBrk="1" hangingPunct="1"/>
            <a:r>
              <a:rPr lang="en-US" b="1" smtClean="0"/>
              <a:t>Introduced</a:t>
            </a:r>
            <a:r>
              <a:rPr lang="en-US" smtClean="0"/>
              <a:t> as a garden ornamental; Class A noxious weed</a:t>
            </a:r>
          </a:p>
          <a:p>
            <a:pPr eaLnBrk="1" hangingPunct="1"/>
            <a:r>
              <a:rPr lang="en-US" smtClean="0"/>
              <a:t>Establishes in shaded riparian areas, </a:t>
            </a:r>
          </a:p>
          <a:p>
            <a:pPr eaLnBrk="1" hangingPunct="1"/>
            <a:r>
              <a:rPr lang="en-US" smtClean="0"/>
              <a:t>including parks and natural areas.</a:t>
            </a: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7"/>
          <p:cNvSpPr>
            <a:spLocks noGrp="1" noChangeArrowheads="1"/>
          </p:cNvSpPr>
          <p:nvPr>
            <p:ph type="sldNum" sz="quarter" idx="5"/>
          </p:nvPr>
        </p:nvSpPr>
        <p:spPr>
          <a:noFill/>
        </p:spPr>
        <p:txBody>
          <a:bodyPr/>
          <a:lstStyle/>
          <a:p>
            <a:fld id="{1863A317-BE5A-430E-8F91-38897F7D21F4}" type="slidenum">
              <a:rPr lang="en-US" smtClean="0"/>
              <a:pPr/>
              <a:t>42</a:t>
            </a:fld>
            <a:endParaRPr lang="en-US" smtClean="0"/>
          </a:p>
        </p:txBody>
      </p:sp>
      <p:sp>
        <p:nvSpPr>
          <p:cNvPr id="105475" name="Rectangle 2"/>
          <p:cNvSpPr>
            <a:spLocks noGrp="1" noRot="1" noChangeAspect="1" noChangeArrowheads="1" noTextEdit="1"/>
          </p:cNvSpPr>
          <p:nvPr>
            <p:ph type="sldImg"/>
          </p:nvPr>
        </p:nvSpPr>
        <p:spPr>
          <a:xfrm>
            <a:off x="1271588" y="717550"/>
            <a:ext cx="4775200" cy="3581400"/>
          </a:xfrm>
          <a:ln/>
        </p:spPr>
      </p:sp>
      <p:sp>
        <p:nvSpPr>
          <p:cNvPr id="105476" name="Text Box 3"/>
          <p:cNvSpPr txBox="1">
            <a:spLocks noChangeArrowheads="1"/>
          </p:cNvSpPr>
          <p:nvPr/>
        </p:nvSpPr>
        <p:spPr bwMode="auto">
          <a:xfrm>
            <a:off x="795867" y="4579262"/>
            <a:ext cx="5706533" cy="482928"/>
          </a:xfrm>
          <a:prstGeom prst="rect">
            <a:avLst/>
          </a:prstGeom>
          <a:noFill/>
          <a:ln w="9525">
            <a:noFill/>
            <a:miter lim="800000"/>
            <a:headEnd/>
            <a:tailEnd/>
          </a:ln>
        </p:spPr>
        <p:txBody>
          <a:bodyPr lIns="97263" tIns="48629" rIns="97263" bIns="48629">
            <a:spAutoFit/>
          </a:bodyPr>
          <a:lstStyle/>
          <a:p>
            <a:pPr defTabSz="972429"/>
            <a:endParaRPr lang="en-US" sz="2500" dirty="0">
              <a:latin typeface="Times New Roman" pitchFamily="18" charset="0"/>
            </a:endParaRPr>
          </a:p>
        </p:txBody>
      </p:sp>
      <p:sp>
        <p:nvSpPr>
          <p:cNvPr id="2536452" name="Rectangle 4"/>
          <p:cNvSpPr>
            <a:spLocks noGrp="1" noChangeArrowheads="1"/>
          </p:cNvSpPr>
          <p:nvPr>
            <p:ph type="body" idx="1"/>
          </p:nvPr>
        </p:nvSpPr>
        <p:spPr>
          <a:xfrm>
            <a:off x="975360" y="4538273"/>
            <a:ext cx="5364480" cy="4377596"/>
          </a:xfrm>
        </p:spPr>
        <p:txBody>
          <a:bodyPr lIns="95881" tIns="47943" rIns="95881" bIns="47943"/>
          <a:lstStyle/>
          <a:p>
            <a:pPr eaLnBrk="1" hangingPunct="1">
              <a:defRPr/>
            </a:pPr>
            <a:r>
              <a:rPr lang="en-US" smtClean="0"/>
              <a:t>Parsnip family (Apiaceae) </a:t>
            </a:r>
          </a:p>
          <a:p>
            <a:pPr eaLnBrk="1" hangingPunct="1">
              <a:defRPr/>
            </a:pPr>
            <a:r>
              <a:rPr lang="en-US" smtClean="0"/>
              <a:t>6 to 8 feet tall</a:t>
            </a:r>
          </a:p>
          <a:p>
            <a:pPr eaLnBrk="1" hangingPunct="1">
              <a:defRPr/>
            </a:pPr>
            <a:r>
              <a:rPr lang="en-US" smtClean="0"/>
              <a:t>Tiny white flowers in umbels</a:t>
            </a:r>
          </a:p>
          <a:p>
            <a:pPr eaLnBrk="1" hangingPunct="1">
              <a:defRPr/>
            </a:pPr>
            <a:r>
              <a:rPr lang="en-US" smtClean="0"/>
              <a:t>Distinctive purple splotches on hollow stems (mature plants)</a:t>
            </a:r>
          </a:p>
          <a:p>
            <a:pPr eaLnBrk="1" hangingPunct="1">
              <a:defRPr/>
            </a:pPr>
            <a:r>
              <a:rPr lang="en-US" smtClean="0"/>
              <a:t>Leaves are fern like and have a musty odor </a:t>
            </a:r>
          </a:p>
          <a:p>
            <a:pPr eaLnBrk="1" hangingPunct="1">
              <a:defRPr/>
            </a:pPr>
            <a:r>
              <a:rPr lang="en-US" smtClean="0"/>
              <a:t>Has a large white fleshy tap root </a:t>
            </a:r>
          </a:p>
          <a:p>
            <a:pPr eaLnBrk="1" hangingPunct="1">
              <a:defRPr/>
            </a:pPr>
            <a:r>
              <a:rPr lang="en-US" smtClean="0"/>
              <a:t>Seeds are paired, 1/8 inch long, brown, ribbed and concave </a:t>
            </a:r>
          </a:p>
          <a:p>
            <a:pPr eaLnBrk="1" hangingPunct="1">
              <a:defRPr/>
            </a:pPr>
            <a:r>
              <a:rPr lang="en-US" smtClean="0"/>
              <a:t>Reproduces only by seed</a:t>
            </a:r>
          </a:p>
          <a:p>
            <a:pPr eaLnBrk="1" hangingPunct="1">
              <a:defRPr/>
            </a:pPr>
            <a:r>
              <a:rPr lang="en-US" smtClean="0"/>
              <a:t>Entire plant is toxic</a:t>
            </a:r>
          </a:p>
          <a:p>
            <a:pPr eaLnBrk="1" hangingPunct="1">
              <a:defRPr/>
            </a:pPr>
            <a:r>
              <a:rPr lang="en-US" smtClean="0"/>
              <a:t>This weed is often mistaken for carrots or parsley because of its fern-like seedling.</a:t>
            </a:r>
          </a:p>
          <a:p>
            <a:pPr eaLnBrk="1" hangingPunct="1">
              <a:defRPr/>
            </a:pPr>
            <a:r>
              <a:rPr lang="en-US" smtClean="0"/>
              <a:t>All plant parts are poisonous, but fortunately livestock seldom eat the weed unless other feed is not available.  Sheep may be poisoned by as little as 4 ounces to 8 ounces of green leaves.  Cattle that eat 10 ounces to 16 ounces may be affected.  Smaller amounts may cause “crooked calves.”</a:t>
            </a:r>
          </a:p>
          <a:p>
            <a:pPr eaLnBrk="1" hangingPunct="1">
              <a:defRPr/>
            </a:pPr>
            <a:r>
              <a:rPr lang="en-US" smtClean="0"/>
              <a:t>Use gloves when handling.</a:t>
            </a:r>
          </a:p>
          <a:p>
            <a:pPr eaLnBrk="1" hangingPunct="1">
              <a:defRPr/>
            </a:pPr>
            <a:r>
              <a:rPr lang="en-US" u="sng" smtClean="0">
                <a:effectLst>
                  <a:outerShdw blurRad="38100" dist="38100" dir="2700000" algn="tl">
                    <a:srgbClr val="C0C0C0"/>
                  </a:outerShdw>
                </a:effectLst>
              </a:rPr>
              <a:t>Controls</a:t>
            </a:r>
          </a:p>
          <a:p>
            <a:pPr eaLnBrk="1" hangingPunct="1">
              <a:defRPr/>
            </a:pPr>
            <a:r>
              <a:rPr lang="en-US" smtClean="0">
                <a:effectLst>
                  <a:outerShdw blurRad="38100" dist="38100" dir="2700000" algn="tl">
                    <a:srgbClr val="C0C0C0"/>
                  </a:outerShdw>
                </a:effectLst>
              </a:rPr>
              <a:t>Manual: </a:t>
            </a:r>
            <a:r>
              <a:rPr lang="en-US" smtClean="0"/>
              <a:t>Control by digging young plants and pulling mature plants before they go to seed.</a:t>
            </a:r>
            <a:endParaRPr lang="en-US" u="sng" smtClean="0">
              <a:effectLst>
                <a:outerShdw blurRad="38100" dist="38100" dir="2700000" algn="tl">
                  <a:srgbClr val="C0C0C0"/>
                </a:outerShdw>
              </a:effectLst>
            </a:endParaRPr>
          </a:p>
          <a:p>
            <a:pPr eaLnBrk="1" hangingPunct="1">
              <a:defRPr/>
            </a:pPr>
            <a:r>
              <a:rPr lang="en-US" smtClean="0">
                <a:effectLst>
                  <a:outerShdw blurRad="38100" dist="38100" dir="2700000" algn="tl">
                    <a:srgbClr val="C0C0C0"/>
                  </a:outerShdw>
                </a:effectLst>
              </a:rPr>
              <a:t>Biocontrol: hemlock moth (defoliates)</a:t>
            </a:r>
          </a:p>
          <a:p>
            <a:pPr eaLnBrk="1" hangingPunct="1">
              <a:defRPr/>
            </a:pPr>
            <a:r>
              <a:rPr lang="en-US" smtClean="0">
                <a:effectLst>
                  <a:outerShdw blurRad="38100" dist="38100" dir="2700000" algn="tl">
                    <a:srgbClr val="C0C0C0"/>
                  </a:outerShdw>
                </a:effectLst>
              </a:rPr>
              <a:t>Mechanical: mow prior to seed production; hand pull while wearing gloves</a:t>
            </a:r>
          </a:p>
          <a:p>
            <a:pPr eaLnBrk="1" hangingPunct="1">
              <a:defRPr/>
            </a:pPr>
            <a:r>
              <a:rPr lang="en-US" smtClean="0">
                <a:effectLst>
                  <a:outerShdw blurRad="38100" dist="38100" dir="2700000" algn="tl">
                    <a:srgbClr val="C0C0C0"/>
                  </a:outerShdw>
                </a:effectLst>
              </a:rPr>
              <a:t>Chemical:  MCPA or 2,4-D (if allowed on your site) at seedling to rosette stage; glyphosate before bolt; metsulfuron on growing plants; don’t graze in area for 3 weeks after spraying</a:t>
            </a: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7"/>
          <p:cNvSpPr txBox="1">
            <a:spLocks noGrp="1" noChangeArrowheads="1"/>
          </p:cNvSpPr>
          <p:nvPr/>
        </p:nvSpPr>
        <p:spPr bwMode="auto">
          <a:xfrm>
            <a:off x="4143587" y="9119173"/>
            <a:ext cx="3169920" cy="480388"/>
          </a:xfrm>
          <a:prstGeom prst="rect">
            <a:avLst/>
          </a:prstGeom>
          <a:noFill/>
          <a:ln w="9525">
            <a:noFill/>
            <a:miter lim="800000"/>
            <a:headEnd/>
            <a:tailEnd/>
          </a:ln>
        </p:spPr>
        <p:txBody>
          <a:bodyPr lIns="97555" tIns="48777" rIns="97555" bIns="48777" anchor="b"/>
          <a:lstStyle/>
          <a:p>
            <a:pPr algn="r" defTabSz="975754"/>
            <a:fld id="{58F6A5A1-4B85-4F0A-8644-575DD5A228CA}" type="slidenum">
              <a:rPr lang="en-US" sz="1300"/>
              <a:pPr algn="r" defTabSz="975754"/>
              <a:t>47</a:t>
            </a:fld>
            <a:endParaRPr lang="en-US" sz="1300" dirty="0"/>
          </a:p>
        </p:txBody>
      </p:sp>
      <p:sp>
        <p:nvSpPr>
          <p:cNvPr id="82947" name="Rectangle 2"/>
          <p:cNvSpPr>
            <a:spLocks noGrp="1" noRot="1" noChangeAspect="1" noChangeArrowheads="1" noTextEdit="1"/>
          </p:cNvSpPr>
          <p:nvPr>
            <p:ph type="sldImg"/>
          </p:nvPr>
        </p:nvSpPr>
        <p:spPr>
          <a:xfrm>
            <a:off x="1258888" y="720725"/>
            <a:ext cx="4805362" cy="3603625"/>
          </a:xfrm>
          <a:ln/>
        </p:spPr>
      </p:sp>
      <p:sp>
        <p:nvSpPr>
          <p:cNvPr id="82948" name="Rectangle 3"/>
          <p:cNvSpPr>
            <a:spLocks noGrp="1" noChangeArrowheads="1"/>
          </p:cNvSpPr>
          <p:nvPr>
            <p:ph type="body" idx="1"/>
          </p:nvPr>
        </p:nvSpPr>
        <p:spPr>
          <a:xfrm>
            <a:off x="731520" y="4561226"/>
            <a:ext cx="5852160" cy="4318573"/>
          </a:xfrm>
          <a:noFill/>
          <a:ln/>
        </p:spPr>
        <p:txBody>
          <a:bodyPr/>
          <a:lstStyle/>
          <a:p>
            <a:pPr eaLnBrk="1" hangingPunct="1"/>
            <a:r>
              <a:rPr lang="en-US" smtClean="0"/>
              <a:t>A biennial plant; rosettes the first year and in the spring; flowering stems the following year and in the summer</a:t>
            </a:r>
          </a:p>
          <a:p>
            <a:pPr eaLnBrk="1" hangingPunct="1"/>
            <a:r>
              <a:rPr lang="en-US" b="1" u="sng" smtClean="0">
                <a:solidFill>
                  <a:schemeClr val="tx2"/>
                </a:solidFill>
              </a:rPr>
              <a:t>Controls</a:t>
            </a:r>
          </a:p>
          <a:p>
            <a:pPr eaLnBrk="1" hangingPunct="1"/>
            <a:r>
              <a:rPr lang="en-US" b="1" smtClean="0">
                <a:solidFill>
                  <a:schemeClr val="tx2"/>
                </a:solidFill>
              </a:rPr>
              <a:t>Manual: Hand pull or dig up small infestations.</a:t>
            </a:r>
          </a:p>
          <a:p>
            <a:pPr eaLnBrk="1" hangingPunct="1"/>
            <a:r>
              <a:rPr lang="en-US" b="1" smtClean="0">
                <a:solidFill>
                  <a:schemeClr val="tx2"/>
                </a:solidFill>
              </a:rPr>
              <a:t>Biocontrols: Cinnabar moth, ragwort flea beetle</a:t>
            </a:r>
          </a:p>
          <a:p>
            <a:pPr eaLnBrk="1" hangingPunct="1"/>
            <a:r>
              <a:rPr lang="en-US" b="1" smtClean="0">
                <a:solidFill>
                  <a:schemeClr val="tx2"/>
                </a:solidFill>
              </a:rPr>
              <a:t>Mechanical: Mowing is not recommended.</a:t>
            </a:r>
          </a:p>
          <a:p>
            <a:pPr eaLnBrk="1" hangingPunct="1"/>
            <a:r>
              <a:rPr lang="en-US" b="1" smtClean="0">
                <a:solidFill>
                  <a:schemeClr val="tx2"/>
                </a:solidFill>
              </a:rPr>
              <a:t>Herbicide: Most effective to apply selective broadleaf herbicides in the spring and again in the fall. Glyphosate; 2,4-D on rosettes; metsulfuron and dicamba on growing plants.</a:t>
            </a:r>
            <a:endParaRPr lang="en-US" b="1" smtClean="0"/>
          </a:p>
          <a:p>
            <a:pPr eaLnBrk="1" hangingPunct="1"/>
            <a:endParaRPr lang="en-US"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7"/>
          <p:cNvSpPr>
            <a:spLocks noGrp="1" noChangeArrowheads="1"/>
          </p:cNvSpPr>
          <p:nvPr>
            <p:ph type="sldNum" sz="quarter" idx="5"/>
          </p:nvPr>
        </p:nvSpPr>
        <p:spPr>
          <a:noFill/>
        </p:spPr>
        <p:txBody>
          <a:bodyPr/>
          <a:lstStyle/>
          <a:p>
            <a:fld id="{A9AEE0AC-8CA7-483E-9708-4DF0E8CA3976}" type="slidenum">
              <a:rPr lang="en-US" smtClean="0"/>
              <a:pPr/>
              <a:t>48</a:t>
            </a:fld>
            <a:endParaRPr lang="en-US" smtClean="0"/>
          </a:p>
        </p:txBody>
      </p:sp>
      <p:sp>
        <p:nvSpPr>
          <p:cNvPr id="83971" name="Rectangle 2"/>
          <p:cNvSpPr>
            <a:spLocks noGrp="1" noRot="1" noChangeAspect="1" noChangeArrowheads="1" noTextEdit="1"/>
          </p:cNvSpPr>
          <p:nvPr>
            <p:ph type="sldImg"/>
          </p:nvPr>
        </p:nvSpPr>
        <p:spPr>
          <a:xfrm>
            <a:off x="1260475" y="720725"/>
            <a:ext cx="4803775" cy="3603625"/>
          </a:xfrm>
          <a:ln/>
        </p:spPr>
      </p:sp>
      <p:sp>
        <p:nvSpPr>
          <p:cNvPr id="83972" name="Rectangle 3"/>
          <p:cNvSpPr>
            <a:spLocks noGrp="1" noChangeArrowheads="1"/>
          </p:cNvSpPr>
          <p:nvPr>
            <p:ph type="body" idx="1"/>
          </p:nvPr>
        </p:nvSpPr>
        <p:spPr>
          <a:xfrm>
            <a:off x="731520" y="4562867"/>
            <a:ext cx="5852160" cy="4316932"/>
          </a:xfrm>
          <a:noFill/>
          <a:ln/>
        </p:spPr>
        <p:txBody>
          <a:bodyPr/>
          <a:lstStyle/>
          <a:p>
            <a:pPr eaLnBrk="1" hangingPunct="1"/>
            <a:r>
              <a:rPr lang="en-US" smtClean="0"/>
              <a:t>A biennial plant; rosettes the first year and in the spring; flowering stems the following year and in the summer</a:t>
            </a:r>
          </a:p>
          <a:p>
            <a:pPr eaLnBrk="1" hangingPunct="1"/>
            <a:r>
              <a:rPr lang="en-US" b="1" u="sng" smtClean="0">
                <a:solidFill>
                  <a:schemeClr val="tx2"/>
                </a:solidFill>
              </a:rPr>
              <a:t>Controls</a:t>
            </a:r>
          </a:p>
          <a:p>
            <a:pPr eaLnBrk="1" hangingPunct="1"/>
            <a:r>
              <a:rPr lang="en-US" b="1" smtClean="0">
                <a:solidFill>
                  <a:schemeClr val="tx2"/>
                </a:solidFill>
              </a:rPr>
              <a:t>Manual: Hand pull or dig up small infestations.</a:t>
            </a:r>
          </a:p>
          <a:p>
            <a:pPr eaLnBrk="1" hangingPunct="1"/>
            <a:r>
              <a:rPr lang="en-US" b="1" smtClean="0">
                <a:solidFill>
                  <a:schemeClr val="tx2"/>
                </a:solidFill>
              </a:rPr>
              <a:t>Biocontrols: Cinnabar moth, ragwort flea beetle</a:t>
            </a:r>
          </a:p>
          <a:p>
            <a:pPr eaLnBrk="1" hangingPunct="1"/>
            <a:r>
              <a:rPr lang="en-US" b="1" smtClean="0">
                <a:solidFill>
                  <a:schemeClr val="tx2"/>
                </a:solidFill>
              </a:rPr>
              <a:t>Mechanical: Mowing is not recommended.</a:t>
            </a:r>
          </a:p>
          <a:p>
            <a:pPr eaLnBrk="1" hangingPunct="1"/>
            <a:r>
              <a:rPr lang="en-US" b="1" smtClean="0">
                <a:solidFill>
                  <a:schemeClr val="tx2"/>
                </a:solidFill>
              </a:rPr>
              <a:t>Herbicide: Most effective to apply selective broadleaf herbicides in the spring and again in the fall. Glyphosate; 2,4-D on rosettes; metsulfuron and dicamba on growing plants.</a:t>
            </a:r>
            <a:endParaRPr lang="en-US" b="1" smtClean="0"/>
          </a:p>
          <a:p>
            <a:pPr eaLnBrk="1" hangingPunct="1"/>
            <a:endParaRPr lang="en-US"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7"/>
          <p:cNvSpPr>
            <a:spLocks noGrp="1" noChangeArrowheads="1"/>
          </p:cNvSpPr>
          <p:nvPr>
            <p:ph type="sldNum" sz="quarter" idx="5"/>
          </p:nvPr>
        </p:nvSpPr>
        <p:spPr>
          <a:noFill/>
        </p:spPr>
        <p:txBody>
          <a:bodyPr/>
          <a:lstStyle/>
          <a:p>
            <a:fld id="{4E042D91-9325-4C11-AAED-4E5E6876830F}" type="slidenum">
              <a:rPr lang="en-US" smtClean="0"/>
              <a:pPr/>
              <a:t>49</a:t>
            </a:fld>
            <a:endParaRPr lang="en-US" smtClean="0"/>
          </a:p>
        </p:txBody>
      </p:sp>
      <p:sp>
        <p:nvSpPr>
          <p:cNvPr id="84995" name="Rectangle 2"/>
          <p:cNvSpPr>
            <a:spLocks noGrp="1" noRot="1" noChangeAspect="1" noChangeArrowheads="1" noTextEdit="1"/>
          </p:cNvSpPr>
          <p:nvPr>
            <p:ph type="sldImg"/>
          </p:nvPr>
        </p:nvSpPr>
        <p:spPr>
          <a:xfrm>
            <a:off x="1262063" y="722313"/>
            <a:ext cx="4803775" cy="3602037"/>
          </a:xfrm>
          <a:ln/>
        </p:spPr>
      </p:sp>
      <p:sp>
        <p:nvSpPr>
          <p:cNvPr id="84996" name="Rectangle 3"/>
          <p:cNvSpPr>
            <a:spLocks noGrp="1" noChangeArrowheads="1"/>
          </p:cNvSpPr>
          <p:nvPr>
            <p:ph type="body" idx="1"/>
          </p:nvPr>
        </p:nvSpPr>
        <p:spPr>
          <a:xfrm>
            <a:off x="731520" y="4561226"/>
            <a:ext cx="5852160" cy="4316934"/>
          </a:xfrm>
          <a:noFill/>
          <a:ln/>
        </p:spPr>
        <p:txBody>
          <a:bodyPr/>
          <a:lstStyle/>
          <a:p>
            <a:pPr eaLnBrk="1" hangingPunct="1"/>
            <a:r>
              <a:rPr lang="en-US" b="1" u="sng" smtClean="0">
                <a:solidFill>
                  <a:schemeClr val="tx2"/>
                </a:solidFill>
              </a:rPr>
              <a:t>Controls</a:t>
            </a:r>
          </a:p>
          <a:p>
            <a:pPr eaLnBrk="1" hangingPunct="1"/>
            <a:r>
              <a:rPr lang="en-US" b="1" smtClean="0">
                <a:solidFill>
                  <a:schemeClr val="tx2"/>
                </a:solidFill>
              </a:rPr>
              <a:t>Manual: Hand pull or dig up small infestations.</a:t>
            </a:r>
          </a:p>
          <a:p>
            <a:pPr eaLnBrk="1" hangingPunct="1"/>
            <a:r>
              <a:rPr lang="en-US" b="1" smtClean="0">
                <a:solidFill>
                  <a:schemeClr val="tx2"/>
                </a:solidFill>
              </a:rPr>
              <a:t>Biocontrols: Cinnabar moth, ragwort flea beetle</a:t>
            </a:r>
          </a:p>
          <a:p>
            <a:pPr eaLnBrk="1" hangingPunct="1"/>
            <a:r>
              <a:rPr lang="en-US" b="1" smtClean="0">
                <a:solidFill>
                  <a:schemeClr val="tx2"/>
                </a:solidFill>
              </a:rPr>
              <a:t>Mechanical: Mowing is not recommended.</a:t>
            </a:r>
          </a:p>
          <a:p>
            <a:pPr eaLnBrk="1" hangingPunct="1"/>
            <a:r>
              <a:rPr lang="en-US" b="1" smtClean="0">
                <a:solidFill>
                  <a:schemeClr val="tx2"/>
                </a:solidFill>
              </a:rPr>
              <a:t>Herbicide: Most effective to apply selective broadleaf herbicides in the spring and again in the fall. Glyphosate; 2,4-D on rosettes; metsulfuron and dicamba on growing plants.</a:t>
            </a:r>
            <a:endParaRPr lang="en-US" b="1" smtClean="0"/>
          </a:p>
          <a:p>
            <a:pPr eaLnBrk="1" hangingPunct="1"/>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7"/>
          <p:cNvSpPr>
            <a:spLocks noGrp="1" noChangeArrowheads="1"/>
          </p:cNvSpPr>
          <p:nvPr>
            <p:ph type="sldNum" sz="quarter" idx="5"/>
          </p:nvPr>
        </p:nvSpPr>
        <p:spPr>
          <a:noFill/>
        </p:spPr>
        <p:txBody>
          <a:bodyPr/>
          <a:lstStyle/>
          <a:p>
            <a:fld id="{EE9110EB-341B-4F48-A88F-B525A947410D}" type="slidenum">
              <a:rPr lang="en-US" smtClean="0"/>
              <a:pPr/>
              <a:t>4</a:t>
            </a:fld>
            <a:endParaRPr lang="en-US" smtClean="0"/>
          </a:p>
        </p:txBody>
      </p:sp>
      <p:sp>
        <p:nvSpPr>
          <p:cNvPr id="71683" name="Rectangle 2"/>
          <p:cNvSpPr>
            <a:spLocks noGrp="1" noRot="1" noChangeAspect="1" noChangeArrowheads="1" noTextEdit="1"/>
          </p:cNvSpPr>
          <p:nvPr>
            <p:ph type="sldImg"/>
          </p:nvPr>
        </p:nvSpPr>
        <p:spPr>
          <a:xfrm>
            <a:off x="1262063" y="717550"/>
            <a:ext cx="4808537" cy="3605213"/>
          </a:xfrm>
          <a:ln/>
        </p:spPr>
      </p:sp>
      <p:sp>
        <p:nvSpPr>
          <p:cNvPr id="71684" name="Rectangle 3"/>
          <p:cNvSpPr>
            <a:spLocks noGrp="1" noChangeArrowheads="1"/>
          </p:cNvSpPr>
          <p:nvPr>
            <p:ph type="body" idx="1"/>
          </p:nvPr>
        </p:nvSpPr>
        <p:spPr>
          <a:xfrm>
            <a:off x="975360" y="4562866"/>
            <a:ext cx="5364480" cy="4320212"/>
          </a:xfrm>
          <a:noFill/>
          <a:ln/>
        </p:spPr>
        <p:txBody>
          <a:bodyPr lIns="98028" tIns="49014" rIns="98028" bIns="49014"/>
          <a:lstStyle/>
          <a:p>
            <a:pPr eaLnBrk="1" hangingPunct="1"/>
            <a:r>
              <a:rPr lang="en-US" smtClean="0">
                <a:solidFill>
                  <a:srgbClr val="000000"/>
                </a:solidFill>
              </a:rPr>
              <a:t>Weeds are any plants growing where they are not wanted.  Any undesirable grass or broad-leafed plant species, from a small herbaceous plant to a woody shrub, vine, or tree, may be considered a weed if it is growing in a landscape bed, pasture, lawn, rangeland or other area where it is not desired.  For example, a corn plant growing in the middle of a lawn would be considered a weed, although easy to control.  </a:t>
            </a:r>
            <a:endParaRPr lang="en-US"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7"/>
          <p:cNvSpPr>
            <a:spLocks noGrp="1" noChangeArrowheads="1"/>
          </p:cNvSpPr>
          <p:nvPr>
            <p:ph type="sldNum" sz="quarter" idx="5"/>
          </p:nvPr>
        </p:nvSpPr>
        <p:spPr>
          <a:noFill/>
        </p:spPr>
        <p:txBody>
          <a:bodyPr/>
          <a:lstStyle/>
          <a:p>
            <a:fld id="{F53D8D8C-1F8E-4502-82E0-2D0CF653BB79}" type="slidenum">
              <a:rPr lang="en-US" smtClean="0"/>
              <a:pPr/>
              <a:t>50</a:t>
            </a:fld>
            <a:endParaRPr lang="en-US" smtClean="0"/>
          </a:p>
        </p:txBody>
      </p:sp>
      <p:sp>
        <p:nvSpPr>
          <p:cNvPr id="86019" name="Rectangle 2"/>
          <p:cNvSpPr>
            <a:spLocks noGrp="1" noRot="1" noChangeAspect="1" noChangeArrowheads="1" noTextEdit="1"/>
          </p:cNvSpPr>
          <p:nvPr>
            <p:ph type="sldImg"/>
          </p:nvPr>
        </p:nvSpPr>
        <p:spPr>
          <a:xfrm>
            <a:off x="1257300" y="719138"/>
            <a:ext cx="4802188" cy="3602037"/>
          </a:xfrm>
          <a:ln/>
        </p:spPr>
      </p:sp>
      <p:sp>
        <p:nvSpPr>
          <p:cNvPr id="86020" name="Rectangle 3"/>
          <p:cNvSpPr>
            <a:spLocks noGrp="1" noChangeArrowheads="1"/>
          </p:cNvSpPr>
          <p:nvPr>
            <p:ph type="body" idx="1"/>
          </p:nvPr>
        </p:nvSpPr>
        <p:spPr>
          <a:noFill/>
          <a:ln/>
        </p:spPr>
        <p:txBody>
          <a:bodyPr/>
          <a:lstStyle/>
          <a:p>
            <a:pPr eaLnBrk="1" hangingPunct="1">
              <a:spcBef>
                <a:spcPts val="524"/>
              </a:spcBef>
              <a:spcAft>
                <a:spcPts val="524"/>
              </a:spcAft>
            </a:pPr>
            <a:r>
              <a:rPr lang="en-US" dirty="0" smtClean="0"/>
              <a:t>Evergreen shrub with green, ridged stems</a:t>
            </a:r>
          </a:p>
          <a:p>
            <a:pPr eaLnBrk="1" hangingPunct="1">
              <a:spcBef>
                <a:spcPts val="524"/>
              </a:spcBef>
              <a:spcAft>
                <a:spcPts val="524"/>
              </a:spcAft>
            </a:pPr>
            <a:r>
              <a:rPr lang="en-US" dirty="0" smtClean="0"/>
              <a:t>Flowers bright yellow and pea-shaped</a:t>
            </a:r>
          </a:p>
          <a:p>
            <a:pPr eaLnBrk="1" hangingPunct="1">
              <a:spcBef>
                <a:spcPts val="524"/>
              </a:spcBef>
              <a:spcAft>
                <a:spcPts val="524"/>
              </a:spcAft>
            </a:pPr>
            <a:r>
              <a:rPr lang="en-US" dirty="0" smtClean="0"/>
              <a:t>Leaves small, oval, in threes or single </a:t>
            </a:r>
          </a:p>
          <a:p>
            <a:pPr eaLnBrk="1" hangingPunct="1">
              <a:spcBef>
                <a:spcPts val="524"/>
              </a:spcBef>
              <a:spcAft>
                <a:spcPts val="524"/>
              </a:spcAft>
            </a:pPr>
            <a:r>
              <a:rPr lang="en-US" dirty="0" smtClean="0"/>
              <a:t>Flat seedpods with hairs on edges only, 1-2 inches long</a:t>
            </a:r>
          </a:p>
          <a:p>
            <a:pPr eaLnBrk="1" hangingPunct="1"/>
            <a:r>
              <a:rPr lang="en-US" dirty="0" smtClean="0"/>
              <a:t>From Europe, planted in gardens and for erosion control; introduced around the 1860’s</a:t>
            </a:r>
          </a:p>
          <a:p>
            <a:pPr eaLnBrk="1" hangingPunct="1"/>
            <a:r>
              <a:rPr lang="en-US" dirty="0" smtClean="0"/>
              <a:t>Seeds remain viable up to 80 years</a:t>
            </a:r>
          </a:p>
          <a:p>
            <a:pPr eaLnBrk="1" hangingPunct="1"/>
            <a:r>
              <a:rPr lang="en-US" dirty="0" smtClean="0"/>
              <a:t>Seeds emerge best when close to the surface (&lt;1 inch); don’t usually germinate when buried over 4 inches, unless soil is disturbed</a:t>
            </a:r>
          </a:p>
          <a:p>
            <a:pPr eaLnBrk="1" hangingPunct="1"/>
            <a:r>
              <a:rPr lang="en-US" dirty="0" smtClean="0"/>
              <a:t>Small nodules on the roots harbor beneficial, N-fixing bacteria that allow broom to thrive even in poor soils</a:t>
            </a:r>
          </a:p>
          <a:p>
            <a:pPr eaLnBrk="1" hangingPunct="1"/>
            <a:r>
              <a:rPr lang="en-US" dirty="0" smtClean="0"/>
              <a:t>Plants began to degrade after 6 to 8 years and die by 10 to 15 years; older plants have a mix of dead, woody material and green growing parts (fire fuel)</a:t>
            </a: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7"/>
          <p:cNvSpPr>
            <a:spLocks noGrp="1" noChangeArrowheads="1"/>
          </p:cNvSpPr>
          <p:nvPr>
            <p:ph type="sldNum" sz="quarter" idx="5"/>
          </p:nvPr>
        </p:nvSpPr>
        <p:spPr>
          <a:noFill/>
        </p:spPr>
        <p:txBody>
          <a:bodyPr/>
          <a:lstStyle/>
          <a:p>
            <a:fld id="{015CD55A-07B1-47AD-A5BC-E80CCE90993B}" type="slidenum">
              <a:rPr lang="en-US" smtClean="0"/>
              <a:pPr/>
              <a:t>52</a:t>
            </a:fld>
            <a:endParaRPr lang="en-US" smtClean="0"/>
          </a:p>
        </p:txBody>
      </p:sp>
      <p:sp>
        <p:nvSpPr>
          <p:cNvPr id="87043" name="Rectangle 2"/>
          <p:cNvSpPr>
            <a:spLocks noGrp="1" noRot="1" noChangeAspect="1" noChangeArrowheads="1" noTextEdit="1"/>
          </p:cNvSpPr>
          <p:nvPr>
            <p:ph type="sldImg"/>
          </p:nvPr>
        </p:nvSpPr>
        <p:spPr>
          <a:xfrm>
            <a:off x="1257300" y="719138"/>
            <a:ext cx="4802188" cy="3602037"/>
          </a:xfrm>
          <a:ln/>
        </p:spPr>
      </p:sp>
      <p:sp>
        <p:nvSpPr>
          <p:cNvPr id="87044" name="Rectangle 3"/>
          <p:cNvSpPr>
            <a:spLocks noGrp="1" noChangeArrowheads="1"/>
          </p:cNvSpPr>
          <p:nvPr>
            <p:ph type="body" idx="1"/>
          </p:nvPr>
        </p:nvSpPr>
        <p:spPr>
          <a:xfrm>
            <a:off x="975360" y="4561226"/>
            <a:ext cx="5364480" cy="4320213"/>
          </a:xfrm>
          <a:noFill/>
          <a:ln/>
        </p:spPr>
        <p:txBody>
          <a:bodyPr/>
          <a:lstStyle/>
          <a:p>
            <a:pPr eaLnBrk="1" hangingPunct="1">
              <a:lnSpc>
                <a:spcPct val="90000"/>
              </a:lnSpc>
            </a:pPr>
            <a:r>
              <a:rPr lang="en-US" smtClean="0"/>
              <a:t>Keep soil disturbance to a minimum where possible</a:t>
            </a:r>
          </a:p>
          <a:p>
            <a:pPr eaLnBrk="1" hangingPunct="1">
              <a:lnSpc>
                <a:spcPct val="90000"/>
              </a:lnSpc>
            </a:pPr>
            <a:r>
              <a:rPr lang="en-US" smtClean="0"/>
              <a:t>At least ten years or more of monitoring site for new seedlings</a:t>
            </a:r>
          </a:p>
          <a:p>
            <a:pPr eaLnBrk="1" hangingPunct="1">
              <a:lnSpc>
                <a:spcPct val="90000"/>
              </a:lnSpc>
            </a:pPr>
            <a:r>
              <a:rPr lang="en-US" smtClean="0"/>
              <a:t>If you don’t plan to maintain, don’t bother clearing – will be covered again within 5 years</a:t>
            </a:r>
          </a:p>
          <a:p>
            <a:pPr eaLnBrk="1" hangingPunct="1">
              <a:lnSpc>
                <a:spcPct val="90000"/>
              </a:lnSpc>
            </a:pPr>
            <a:r>
              <a:rPr lang="en-US" b="1" smtClean="0"/>
              <a:t>Plants under 3 feet can be hand pulled when soil is moist</a:t>
            </a:r>
          </a:p>
          <a:p>
            <a:pPr eaLnBrk="1" hangingPunct="1">
              <a:lnSpc>
                <a:spcPct val="90000"/>
              </a:lnSpc>
            </a:pPr>
            <a:r>
              <a:rPr lang="en-US" smtClean="0"/>
              <a:t>Larger plants can be removed with weed wrenches, claw mattocks, root jacks or other useful tools; do this when the soil is moist</a:t>
            </a:r>
          </a:p>
          <a:p>
            <a:pPr eaLnBrk="1" hangingPunct="1">
              <a:lnSpc>
                <a:spcPct val="90000"/>
              </a:lnSpc>
            </a:pPr>
            <a:r>
              <a:rPr lang="en-US" smtClean="0"/>
              <a:t>Clear thick stands or multi-branched plants with manually operated tools:  chainsaws, brush cutters, axes, machetes, loppers</a:t>
            </a:r>
          </a:p>
          <a:p>
            <a:pPr eaLnBrk="1" hangingPunct="1">
              <a:lnSpc>
                <a:spcPct val="90000"/>
              </a:lnSpc>
            </a:pPr>
            <a:r>
              <a:rPr lang="en-US" b="1" smtClean="0"/>
              <a:t>Cut plants near ground level where the stem is more yellow than green in the dry season (July-September)</a:t>
            </a:r>
          </a:p>
          <a:p>
            <a:pPr eaLnBrk="1" hangingPunct="1">
              <a:lnSpc>
                <a:spcPct val="90000"/>
              </a:lnSpc>
            </a:pPr>
            <a:r>
              <a:rPr lang="en-US" smtClean="0"/>
              <a:t>Cut large, mature plants at chest height or below and cut off side branches during the dry season</a:t>
            </a:r>
          </a:p>
          <a:p>
            <a:pPr eaLnBrk="1" hangingPunct="1">
              <a:lnSpc>
                <a:spcPct val="90000"/>
              </a:lnSpc>
            </a:pPr>
            <a:r>
              <a:rPr lang="en-US" smtClean="0"/>
              <a:t>Key to success is to keep seeds from forming after initial clearing</a:t>
            </a:r>
          </a:p>
          <a:p>
            <a:pPr eaLnBrk="1" hangingPunct="1">
              <a:lnSpc>
                <a:spcPct val="90000"/>
              </a:lnSpc>
            </a:pPr>
            <a:r>
              <a:rPr lang="en-US" smtClean="0"/>
              <a:t>After using tractor-mowers or other tools, usually need to follow-up with more cutting or herbicides; wait until leaves have fully developed on re-sprouted stems before treating with herbicides</a:t>
            </a:r>
          </a:p>
          <a:p>
            <a:pPr eaLnBrk="1" hangingPunct="1">
              <a:lnSpc>
                <a:spcPct val="90000"/>
              </a:lnSpc>
            </a:pPr>
            <a:r>
              <a:rPr lang="en-US" smtClean="0"/>
              <a:t>Foliar herbicide application is most effective after full leaf development and before fall senescence</a:t>
            </a:r>
          </a:p>
          <a:p>
            <a:pPr eaLnBrk="1" hangingPunct="1">
              <a:lnSpc>
                <a:spcPct val="90000"/>
              </a:lnSpc>
            </a:pPr>
            <a:r>
              <a:rPr lang="en-US" smtClean="0"/>
              <a:t>For less dense sites, use selective treatment – cut stump (late spring), stem injection, basal/stem spray (in fall)</a:t>
            </a: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7"/>
          <p:cNvSpPr>
            <a:spLocks noGrp="1" noChangeArrowheads="1"/>
          </p:cNvSpPr>
          <p:nvPr>
            <p:ph type="sldNum" sz="quarter" idx="5"/>
          </p:nvPr>
        </p:nvSpPr>
        <p:spPr>
          <a:noFill/>
        </p:spPr>
        <p:txBody>
          <a:bodyPr/>
          <a:lstStyle/>
          <a:p>
            <a:fld id="{FCF46F30-EE0E-4B66-AE80-CF41B58A9641}" type="slidenum">
              <a:rPr lang="en-US" smtClean="0"/>
              <a:pPr/>
              <a:t>53</a:t>
            </a:fld>
            <a:endParaRPr lang="en-US" smtClean="0"/>
          </a:p>
        </p:txBody>
      </p:sp>
      <p:sp>
        <p:nvSpPr>
          <p:cNvPr id="100355" name="Rectangle 2"/>
          <p:cNvSpPr>
            <a:spLocks noGrp="1" noRot="1" noChangeAspect="1" noChangeArrowheads="1" noTextEdit="1"/>
          </p:cNvSpPr>
          <p:nvPr>
            <p:ph type="sldImg"/>
          </p:nvPr>
        </p:nvSpPr>
        <p:spPr>
          <a:xfrm>
            <a:off x="1258888" y="719138"/>
            <a:ext cx="4802187" cy="3602037"/>
          </a:xfrm>
          <a:ln/>
        </p:spPr>
      </p:sp>
      <p:sp>
        <p:nvSpPr>
          <p:cNvPr id="100356" name="Rectangle 3"/>
          <p:cNvSpPr>
            <a:spLocks noGrp="1" noChangeArrowheads="1"/>
          </p:cNvSpPr>
          <p:nvPr>
            <p:ph type="body" idx="1"/>
          </p:nvPr>
        </p:nvSpPr>
        <p:spPr>
          <a:xfrm>
            <a:off x="975360" y="4561226"/>
            <a:ext cx="5364480" cy="4320213"/>
          </a:xfrm>
          <a:noFill/>
          <a:ln/>
        </p:spPr>
        <p:txBody>
          <a:bodyPr lIns="96496" tIns="48246" rIns="96496" bIns="48246"/>
          <a:lstStyle/>
          <a:p>
            <a:pPr eaLnBrk="1" hangingPunct="1"/>
            <a:r>
              <a:rPr lang="en-US" smtClean="0"/>
              <a:t>Currently on the State Monitor list</a:t>
            </a:r>
          </a:p>
          <a:p>
            <a:pPr eaLnBrk="1" hangingPunct="1"/>
            <a:r>
              <a:rPr lang="en-US" smtClean="0"/>
              <a:t>King County made a case for listing but not approved as a state noxious weed</a:t>
            </a:r>
          </a:p>
          <a:p>
            <a:pPr eaLnBrk="1" hangingPunct="1"/>
            <a:r>
              <a:rPr lang="en-US" smtClean="0"/>
              <a:t>Escaping into urban and rural forests</a:t>
            </a:r>
          </a:p>
          <a:p>
            <a:pPr eaLnBrk="1" hangingPunct="1"/>
            <a:r>
              <a:rPr lang="en-US" smtClean="0"/>
              <a:t>Potential for being a huge problem in shady forests</a:t>
            </a: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7"/>
          <p:cNvSpPr>
            <a:spLocks noGrp="1" noChangeArrowheads="1"/>
          </p:cNvSpPr>
          <p:nvPr>
            <p:ph type="sldNum" sz="quarter" idx="5"/>
          </p:nvPr>
        </p:nvSpPr>
        <p:spPr>
          <a:noFill/>
        </p:spPr>
        <p:txBody>
          <a:bodyPr/>
          <a:lstStyle/>
          <a:p>
            <a:fld id="{96E772EA-F5F8-4FC4-BDBE-4A5CB1E7AE6A}" type="slidenum">
              <a:rPr lang="en-US" smtClean="0"/>
              <a:pPr/>
              <a:t>56</a:t>
            </a:fld>
            <a:endParaRPr lang="en-US" smtClean="0"/>
          </a:p>
        </p:txBody>
      </p:sp>
      <p:sp>
        <p:nvSpPr>
          <p:cNvPr id="110595" name="Rectangle 2"/>
          <p:cNvSpPr>
            <a:spLocks noGrp="1" noRot="1" noChangeAspect="1" noChangeArrowheads="1" noTextEdit="1"/>
          </p:cNvSpPr>
          <p:nvPr>
            <p:ph type="sldImg"/>
          </p:nvPr>
        </p:nvSpPr>
        <p:spPr>
          <a:xfrm>
            <a:off x="1258888" y="719138"/>
            <a:ext cx="4802187" cy="3602037"/>
          </a:xfrm>
          <a:ln/>
        </p:spPr>
      </p:sp>
      <p:sp>
        <p:nvSpPr>
          <p:cNvPr id="11059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7"/>
          <p:cNvSpPr>
            <a:spLocks noGrp="1" noChangeArrowheads="1"/>
          </p:cNvSpPr>
          <p:nvPr>
            <p:ph type="sldNum" sz="quarter" idx="5"/>
          </p:nvPr>
        </p:nvSpPr>
        <p:spPr>
          <a:noFill/>
        </p:spPr>
        <p:txBody>
          <a:bodyPr/>
          <a:lstStyle/>
          <a:p>
            <a:fld id="{E2175D25-18E4-4C41-AF64-80862065FA46}" type="slidenum">
              <a:rPr lang="en-US" smtClean="0"/>
              <a:pPr/>
              <a:t>57</a:t>
            </a:fld>
            <a:endParaRPr lang="en-US" smtClean="0"/>
          </a:p>
        </p:txBody>
      </p:sp>
      <p:sp>
        <p:nvSpPr>
          <p:cNvPr id="111619" name="Rectangle 2"/>
          <p:cNvSpPr>
            <a:spLocks noGrp="1" noRot="1" noChangeAspect="1" noChangeArrowheads="1" noTextEdit="1"/>
          </p:cNvSpPr>
          <p:nvPr>
            <p:ph type="sldImg"/>
          </p:nvPr>
        </p:nvSpPr>
        <p:spPr>
          <a:xfrm>
            <a:off x="1258888" y="719138"/>
            <a:ext cx="4802187" cy="3602037"/>
          </a:xfrm>
          <a:ln/>
        </p:spPr>
      </p:sp>
      <p:sp>
        <p:nvSpPr>
          <p:cNvPr id="111620" name="Rectangle 3"/>
          <p:cNvSpPr>
            <a:spLocks noGrp="1" noChangeArrowheads="1"/>
          </p:cNvSpPr>
          <p:nvPr>
            <p:ph type="body" idx="1"/>
          </p:nvPr>
        </p:nvSpPr>
        <p:spPr>
          <a:xfrm>
            <a:off x="973668" y="4561226"/>
            <a:ext cx="5367867" cy="4320213"/>
          </a:xfrm>
          <a:noFill/>
          <a:ln/>
        </p:spPr>
        <p:txBody>
          <a:bodyPr lIns="95715" tIns="47857" rIns="95715" bIns="47857"/>
          <a:lstStyle/>
          <a:p>
            <a:pPr eaLnBrk="1" hangingPunct="1"/>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7"/>
          <p:cNvSpPr>
            <a:spLocks noGrp="1" noChangeArrowheads="1"/>
          </p:cNvSpPr>
          <p:nvPr>
            <p:ph type="sldNum" sz="quarter" idx="5"/>
          </p:nvPr>
        </p:nvSpPr>
        <p:spPr>
          <a:noFill/>
        </p:spPr>
        <p:txBody>
          <a:bodyPr/>
          <a:lstStyle/>
          <a:p>
            <a:fld id="{1C206BC6-6550-4385-8C1D-49105FDC6E66}" type="slidenum">
              <a:rPr lang="en-US" smtClean="0"/>
              <a:pPr/>
              <a:t>5</a:t>
            </a:fld>
            <a:endParaRPr lang="en-US" smtClean="0"/>
          </a:p>
        </p:txBody>
      </p:sp>
      <p:sp>
        <p:nvSpPr>
          <p:cNvPr id="94211" name="Rectangle 2"/>
          <p:cNvSpPr>
            <a:spLocks noGrp="1" noRot="1" noChangeAspect="1" noChangeArrowheads="1" noTextEdit="1"/>
          </p:cNvSpPr>
          <p:nvPr>
            <p:ph type="sldImg"/>
          </p:nvPr>
        </p:nvSpPr>
        <p:spPr>
          <a:xfrm>
            <a:off x="1257300" y="720725"/>
            <a:ext cx="4810125" cy="3606800"/>
          </a:xfrm>
          <a:ln/>
        </p:spPr>
      </p:sp>
      <p:sp>
        <p:nvSpPr>
          <p:cNvPr id="94212" name="Rectangle 3"/>
          <p:cNvSpPr>
            <a:spLocks noGrp="1" noChangeArrowheads="1"/>
          </p:cNvSpPr>
          <p:nvPr>
            <p:ph type="body" idx="1"/>
          </p:nvPr>
        </p:nvSpPr>
        <p:spPr>
          <a:noFill/>
          <a:ln/>
        </p:spPr>
        <p:txBody>
          <a:bodyPr/>
          <a:lstStyle/>
          <a:p>
            <a:pPr eaLnBrk="1" hangingPunct="1">
              <a:buFontTx/>
              <a:buChar char="•"/>
            </a:pPr>
            <a:r>
              <a:rPr lang="en-US" dirty="0" smtClean="0">
                <a:solidFill>
                  <a:srgbClr val="000000"/>
                </a:solidFill>
              </a:rPr>
              <a:t>Rapidly multiply to dominate a site and are extremely difficult to control</a:t>
            </a:r>
          </a:p>
          <a:p>
            <a:pPr eaLnBrk="1" hangingPunct="1">
              <a:buFontTx/>
              <a:buChar char="•"/>
            </a:pPr>
            <a:r>
              <a:rPr lang="en-US" dirty="0" smtClean="0"/>
              <a:t>Introduced to Washington either accidentally or on purpose by humans</a:t>
            </a:r>
          </a:p>
          <a:p>
            <a:pPr eaLnBrk="1" hangingPunct="1">
              <a:buFontTx/>
              <a:buChar char="•"/>
            </a:pPr>
            <a:r>
              <a:rPr lang="en-US" dirty="0" smtClean="0"/>
              <a:t>Evolved in other parts of the world, lack natural enemies such as plant-eating insects and diseases that normally keep their growth in check in their homeland</a:t>
            </a:r>
          </a:p>
          <a:p>
            <a:pPr eaLnBrk="1" hangingPunct="1">
              <a:buFontTx/>
              <a:buChar char="•"/>
            </a:pPr>
            <a:r>
              <a:rPr lang="en-US" dirty="0" smtClean="0"/>
              <a:t>Aquatic invasive plants found in Washington were all originally brought here as ornamental plants for aquariums or water gardens. These ornamental plants tend to be naturally hardy and able to withstand the tough growing conditions found in aquariums. Thus, when they are introduced to Washington’s waters, they often thrive and out-compete native plants.</a:t>
            </a:r>
          </a:p>
          <a:p>
            <a:pPr eaLnBrk="1" hangingPunct="1"/>
            <a:r>
              <a:rPr lang="en-US" dirty="0" smtClean="0"/>
              <a:t>Lack of natural enemies in the US</a:t>
            </a:r>
          </a:p>
          <a:p>
            <a:pPr eaLnBrk="1" hangingPunct="1"/>
            <a:r>
              <a:rPr lang="en-US" dirty="0" smtClean="0"/>
              <a:t>Heavily planted:  </a:t>
            </a:r>
            <a:r>
              <a:rPr lang="en-US" sz="1000" dirty="0" smtClean="0"/>
              <a:t>of the 124 state noxious weeds, 61 were introduced as ornamentals</a:t>
            </a:r>
            <a:endParaRPr lang="en-US" dirty="0" smtClean="0"/>
          </a:p>
          <a:p>
            <a:pPr eaLnBrk="1" hangingPunct="1"/>
            <a:r>
              <a:rPr lang="en-US" dirty="0" smtClean="0"/>
              <a:t>Multiple forms of reproduction: many seeds, vegetative growth, fragments</a:t>
            </a:r>
          </a:p>
          <a:p>
            <a:pPr eaLnBrk="1" hangingPunct="1"/>
            <a:r>
              <a:rPr lang="en-US" dirty="0" smtClean="0"/>
              <a:t>Rapid growth</a:t>
            </a:r>
          </a:p>
          <a:p>
            <a:pPr eaLnBrk="1" hangingPunct="1"/>
            <a:r>
              <a:rPr lang="en-US" dirty="0" smtClean="0"/>
              <a:t>Easily transported:  </a:t>
            </a:r>
            <a:r>
              <a:rPr lang="en-US" sz="1000" dirty="0" smtClean="0"/>
              <a:t>burs, winged seeds</a:t>
            </a:r>
            <a:endParaRPr lang="en-US" dirty="0"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7"/>
          <p:cNvSpPr>
            <a:spLocks noGrp="1" noChangeArrowheads="1"/>
          </p:cNvSpPr>
          <p:nvPr>
            <p:ph type="sldNum" sz="quarter" idx="5"/>
          </p:nvPr>
        </p:nvSpPr>
        <p:spPr>
          <a:noFill/>
        </p:spPr>
        <p:txBody>
          <a:bodyPr/>
          <a:lstStyle/>
          <a:p>
            <a:fld id="{2216227D-1ECB-4681-B465-BE588542D02B}" type="slidenum">
              <a:rPr lang="en-US" smtClean="0"/>
              <a:pPr/>
              <a:t>9</a:t>
            </a:fld>
            <a:endParaRPr lang="en-US" smtClean="0"/>
          </a:p>
        </p:txBody>
      </p:sp>
      <p:sp>
        <p:nvSpPr>
          <p:cNvPr id="96259" name="Rectangle 2"/>
          <p:cNvSpPr>
            <a:spLocks noGrp="1" noRot="1" noChangeAspect="1" noChangeArrowheads="1" noTextEdit="1"/>
          </p:cNvSpPr>
          <p:nvPr>
            <p:ph type="sldImg"/>
          </p:nvPr>
        </p:nvSpPr>
        <p:spPr>
          <a:ln/>
        </p:spPr>
      </p:sp>
      <p:sp>
        <p:nvSpPr>
          <p:cNvPr id="96260" name="Rectangle 3"/>
          <p:cNvSpPr>
            <a:spLocks noGrp="1" noChangeArrowheads="1"/>
          </p:cNvSpPr>
          <p:nvPr>
            <p:ph type="body" idx="1"/>
          </p:nvPr>
        </p:nvSpPr>
        <p:spPr>
          <a:noFill/>
          <a:ln/>
        </p:spPr>
        <p:txBody>
          <a:bodyPr/>
          <a:lstStyle/>
          <a:p>
            <a:pPr eaLnBrk="1" hangingPunct="1"/>
            <a:r>
              <a:rPr lang="en-US" smtClean="0"/>
              <a:t>Seeds can hitch a ride on almost anything</a:t>
            </a:r>
          </a:p>
          <a:p>
            <a:pPr eaLnBrk="1" hangingPunct="1"/>
            <a:r>
              <a:rPr lang="en-US" smtClean="0"/>
              <a:t>Seeds are tough and can survive being moved around, buried, frozen, carried long distances, even being eaten by animals</a:t>
            </a:r>
          </a:p>
          <a:p>
            <a:pPr eaLnBrk="1" hangingPunct="1"/>
            <a:r>
              <a:rPr lang="en-US" smtClean="0"/>
              <a:t>Seeds we plant or hay we feed animals sometimes have weed seeds mixed in</a:t>
            </a:r>
          </a:p>
          <a:p>
            <a:pPr eaLnBrk="1" hangingPunct="1"/>
            <a:r>
              <a:rPr lang="en-US" smtClean="0"/>
              <a:t>Boats move fragments of water weeds from lake to lake</a:t>
            </a:r>
          </a:p>
          <a:p>
            <a:pPr eaLnBrk="1" hangingPunct="1"/>
            <a:r>
              <a:rPr lang="en-US" smtClean="0"/>
              <a:t>Boots and camping equipment move weeds from one place to another; from city to forest</a:t>
            </a:r>
          </a:p>
          <a:p>
            <a:pPr eaLnBrk="1" hangingPunct="1"/>
            <a:r>
              <a:rPr lang="en-US" smtClean="0"/>
              <a:t>If a plant can grow well here and its seeds are spread by birds, water, wind or animals, then it can invade and spread</a:t>
            </a:r>
          </a:p>
          <a:p>
            <a:pPr eaLnBrk="1" hangingPunct="1"/>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7"/>
          <p:cNvSpPr>
            <a:spLocks noGrp="1" noChangeArrowheads="1"/>
          </p:cNvSpPr>
          <p:nvPr>
            <p:ph type="sldNum" sz="quarter" idx="5"/>
          </p:nvPr>
        </p:nvSpPr>
        <p:spPr>
          <a:noFill/>
        </p:spPr>
        <p:txBody>
          <a:bodyPr/>
          <a:lstStyle/>
          <a:p>
            <a:fld id="{2A8B4D6E-6FFF-44B4-8C31-CD354674B4B6}" type="slidenum">
              <a:rPr lang="en-US" smtClean="0"/>
              <a:pPr/>
              <a:t>10</a:t>
            </a:fld>
            <a:endParaRPr lang="en-US" smtClean="0"/>
          </a:p>
        </p:txBody>
      </p:sp>
      <p:sp>
        <p:nvSpPr>
          <p:cNvPr id="73731" name="Rectangle 2"/>
          <p:cNvSpPr>
            <a:spLocks noGrp="1" noRot="1" noChangeAspect="1" noChangeArrowheads="1" noTextEdit="1"/>
          </p:cNvSpPr>
          <p:nvPr>
            <p:ph type="sldImg"/>
          </p:nvPr>
        </p:nvSpPr>
        <p:spPr>
          <a:xfrm>
            <a:off x="1257300" y="719138"/>
            <a:ext cx="4802188" cy="3602037"/>
          </a:xfrm>
          <a:ln/>
        </p:spPr>
      </p:sp>
      <p:sp>
        <p:nvSpPr>
          <p:cNvPr id="2466819" name="Rectangle 3"/>
          <p:cNvSpPr>
            <a:spLocks noGrp="1" noChangeArrowheads="1"/>
          </p:cNvSpPr>
          <p:nvPr>
            <p:ph type="body" idx="1"/>
          </p:nvPr>
        </p:nvSpPr>
        <p:spPr>
          <a:xfrm>
            <a:off x="973668" y="4561226"/>
            <a:ext cx="5367867" cy="4320213"/>
          </a:xfrm>
        </p:spPr>
        <p:txBody>
          <a:bodyPr/>
          <a:lstStyle/>
          <a:p>
            <a:pPr eaLnBrk="1" hangingPunct="1">
              <a:defRPr/>
            </a:pPr>
            <a:r>
              <a:rPr lang="en-US" smtClean="0"/>
              <a:t>The Environmental Impacts of Noxious Weeds to natural areas are extremely significant.</a:t>
            </a:r>
          </a:p>
          <a:p>
            <a:pPr eaLnBrk="1" hangingPunct="1">
              <a:defRPr/>
            </a:pPr>
            <a:r>
              <a:rPr lang="en-US" smtClean="0"/>
              <a:t>You are possibly familiar with the impact of English choking forested natural areas in the County.</a:t>
            </a:r>
          </a:p>
          <a:p>
            <a:pPr eaLnBrk="1" hangingPunct="1">
              <a:defRPr/>
            </a:pPr>
            <a:r>
              <a:rPr lang="en-US" smtClean="0"/>
              <a:t>Invasive species push endangered species over the brink</a:t>
            </a:r>
          </a:p>
          <a:p>
            <a:pPr eaLnBrk="1" hangingPunct="1">
              <a:defRPr/>
            </a:pPr>
            <a:r>
              <a:rPr lang="en-US" smtClean="0"/>
              <a:t>42% of federally listed endangered species are impacted by invasive species</a:t>
            </a:r>
          </a:p>
          <a:p>
            <a:pPr eaLnBrk="1" hangingPunct="1">
              <a:defRPr/>
            </a:pPr>
            <a:r>
              <a:rPr lang="en-US" smtClean="0"/>
              <a:t>Invasive plants are the second most important impact to wildlife after habitat loss and fragmentation</a:t>
            </a:r>
          </a:p>
          <a:p>
            <a:pPr>
              <a:spcBef>
                <a:spcPct val="50000"/>
              </a:spcBef>
              <a:defRPr/>
            </a:pPr>
            <a:r>
              <a:rPr lang="en-US" smtClean="0">
                <a:effectLst>
                  <a:outerShdw blurRad="38100" dist="38100" dir="2700000" algn="tl">
                    <a:srgbClr val="C0C0C0"/>
                  </a:outerShdw>
                </a:effectLst>
              </a:rPr>
              <a:t>The Oregon Silverspot Butterfly is no longer found in Washington partly because invasive plants like Scotch Broom crowded out the butterfly's native food sources.</a:t>
            </a:r>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7"/>
          <p:cNvSpPr>
            <a:spLocks noGrp="1" noChangeArrowheads="1"/>
          </p:cNvSpPr>
          <p:nvPr>
            <p:ph type="sldNum" sz="quarter" idx="5"/>
          </p:nvPr>
        </p:nvSpPr>
        <p:spPr>
          <a:noFill/>
        </p:spPr>
        <p:txBody>
          <a:bodyPr/>
          <a:lstStyle/>
          <a:p>
            <a:fld id="{31C9B5E1-FC5B-4F19-A1D1-0C76B6E955E3}" type="slidenum">
              <a:rPr lang="en-US" smtClean="0"/>
              <a:pPr/>
              <a:t>11</a:t>
            </a:fld>
            <a:endParaRPr lang="en-US" smtClean="0"/>
          </a:p>
        </p:txBody>
      </p:sp>
      <p:sp>
        <p:nvSpPr>
          <p:cNvPr id="74755" name="Rectangle 2"/>
          <p:cNvSpPr>
            <a:spLocks noGrp="1" noRot="1" noChangeAspect="1" noChangeArrowheads="1" noTextEdit="1"/>
          </p:cNvSpPr>
          <p:nvPr>
            <p:ph type="sldImg"/>
          </p:nvPr>
        </p:nvSpPr>
        <p:spPr>
          <a:xfrm>
            <a:off x="1260475" y="722313"/>
            <a:ext cx="4803775" cy="3602037"/>
          </a:xfrm>
          <a:ln/>
        </p:spPr>
      </p:sp>
      <p:sp>
        <p:nvSpPr>
          <p:cNvPr id="74756" name="Rectangle 3"/>
          <p:cNvSpPr>
            <a:spLocks noGrp="1" noChangeArrowheads="1"/>
          </p:cNvSpPr>
          <p:nvPr>
            <p:ph type="body" idx="1"/>
          </p:nvPr>
        </p:nvSpPr>
        <p:spPr>
          <a:xfrm>
            <a:off x="975360" y="4561226"/>
            <a:ext cx="5364480" cy="4316934"/>
          </a:xfrm>
          <a:noFill/>
          <a:ln/>
        </p:spPr>
        <p:txBody>
          <a:bodyPr/>
          <a:lstStyle/>
          <a:p>
            <a:pPr eaLnBrk="1" hangingPunct="1"/>
            <a:r>
              <a:rPr lang="en-US" smtClean="0"/>
              <a:t>Impacts to recreational use of natural areas can also be great, particularly to aquatic natural areas. Here we have fragrant waterlily and Eurasian watermilfoil Choking this aquatic area.</a:t>
            </a:r>
          </a:p>
          <a:p>
            <a:pPr eaLnBrk="1" hangingPunct="1"/>
            <a:r>
              <a:rPr lang="en-US" smtClean="0"/>
              <a:t>Aquatic noxious weeds create swimming hazards, snag boats, and interfere with fishing and boating. </a:t>
            </a:r>
          </a:p>
          <a:p>
            <a:pPr eaLnBrk="1" hangingPunct="1"/>
            <a:r>
              <a:rPr lang="en-US" smtClean="0"/>
              <a:t>Natural areas are the reason many of us live in this region</a:t>
            </a:r>
          </a:p>
          <a:p>
            <a:pPr eaLnBrk="1" hangingPunct="1"/>
            <a:r>
              <a:rPr lang="en-US" smtClean="0"/>
              <a:t>We expect our parks to be more than just green:</a:t>
            </a:r>
          </a:p>
          <a:p>
            <a:pPr lvl="1" eaLnBrk="1" hangingPunct="1"/>
            <a:r>
              <a:rPr lang="en-US" smtClean="0"/>
              <a:t>We want natural plant and animal communities; wilderness accessible to urban residents</a:t>
            </a:r>
          </a:p>
          <a:p>
            <a:pPr lvl="1" eaLnBrk="1" hangingPunct="1"/>
            <a:r>
              <a:rPr lang="en-US" smtClean="0"/>
              <a:t>We want to be able to boat on the lakes, to fish, to swim.</a:t>
            </a:r>
          </a:p>
          <a:p>
            <a:pPr lvl="1" eaLnBrk="1" hangingPunct="1"/>
            <a:r>
              <a:rPr lang="en-US" smtClean="0"/>
              <a:t>When we go hiking and camping, we want to see natural, diverse ecosystems, not blackberry thickets and ivy deserts</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7"/>
          <p:cNvSpPr>
            <a:spLocks noGrp="1" noChangeArrowheads="1"/>
          </p:cNvSpPr>
          <p:nvPr>
            <p:ph type="sldNum" sz="quarter" idx="5"/>
          </p:nvPr>
        </p:nvSpPr>
        <p:spPr>
          <a:noFill/>
        </p:spPr>
        <p:txBody>
          <a:bodyPr/>
          <a:lstStyle/>
          <a:p>
            <a:fld id="{84B450BB-7550-4141-82C8-44E9BA8D271F}" type="slidenum">
              <a:rPr lang="en-US" smtClean="0"/>
              <a:pPr/>
              <a:t>13</a:t>
            </a:fld>
            <a:endParaRPr lang="en-US" smtClean="0"/>
          </a:p>
        </p:txBody>
      </p:sp>
      <p:sp>
        <p:nvSpPr>
          <p:cNvPr id="75779" name="Rectangle 2"/>
          <p:cNvSpPr>
            <a:spLocks noGrp="1" noRot="1" noChangeAspect="1" noChangeArrowheads="1" noTextEdit="1"/>
          </p:cNvSpPr>
          <p:nvPr>
            <p:ph type="sldImg"/>
          </p:nvPr>
        </p:nvSpPr>
        <p:spPr>
          <a:xfrm>
            <a:off x="1260475" y="722313"/>
            <a:ext cx="4803775" cy="3602037"/>
          </a:xfrm>
          <a:ln/>
        </p:spPr>
      </p:sp>
      <p:sp>
        <p:nvSpPr>
          <p:cNvPr id="75780" name="Rectangle 3"/>
          <p:cNvSpPr>
            <a:spLocks noGrp="1" noChangeArrowheads="1"/>
          </p:cNvSpPr>
          <p:nvPr>
            <p:ph type="body" idx="1"/>
          </p:nvPr>
        </p:nvSpPr>
        <p:spPr>
          <a:xfrm>
            <a:off x="731520" y="4561226"/>
            <a:ext cx="5852160" cy="4316934"/>
          </a:xfrm>
          <a:noFill/>
          <a:ln/>
        </p:spPr>
        <p:txBody>
          <a:bodyPr/>
          <a:lstStyle/>
          <a:p>
            <a:pPr eaLnBrk="1" hangingPunct="1"/>
            <a:r>
              <a:rPr lang="en-US" smtClean="0"/>
              <a:t>Significant control costs for land managers</a:t>
            </a:r>
          </a:p>
          <a:p>
            <a:pPr eaLnBrk="1" hangingPunct="1"/>
            <a:r>
              <a:rPr lang="en-US" smtClean="0"/>
              <a:t>Agricultural costs in terms of reduced livestock and crop productivity </a:t>
            </a:r>
          </a:p>
          <a:p>
            <a:pPr lvl="1" eaLnBrk="1" hangingPunct="1"/>
            <a:r>
              <a:rPr lang="en-US" smtClean="0"/>
              <a:t>US crop losses are $29 billion a year due to non-native weeds (12% of crop yields)</a:t>
            </a:r>
          </a:p>
          <a:p>
            <a:pPr lvl="1" eaLnBrk="1" hangingPunct="1"/>
            <a:r>
              <a:rPr lang="en-US" smtClean="0"/>
              <a:t>Many important agricultural weeds in Washington State were initially established in the Puget Sound Area</a:t>
            </a:r>
          </a:p>
          <a:p>
            <a:pPr lvl="1" eaLnBrk="1" hangingPunct="1"/>
            <a:r>
              <a:rPr lang="en-US" smtClean="0"/>
              <a:t>In King County, significant agricultural impacts are caused by Tansy Ragwort and Milk Thistle</a:t>
            </a:r>
          </a:p>
          <a:p>
            <a:pPr eaLnBrk="1" hangingPunct="1"/>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7"/>
          <p:cNvSpPr>
            <a:spLocks noGrp="1" noChangeArrowheads="1"/>
          </p:cNvSpPr>
          <p:nvPr>
            <p:ph type="sldNum" sz="quarter" idx="5"/>
          </p:nvPr>
        </p:nvSpPr>
        <p:spPr>
          <a:noFill/>
        </p:spPr>
        <p:txBody>
          <a:bodyPr/>
          <a:lstStyle/>
          <a:p>
            <a:fld id="{0BAB97C0-14A6-4309-BE15-A02CB1799D84}" type="slidenum">
              <a:rPr lang="en-US" smtClean="0"/>
              <a:pPr/>
              <a:t>17</a:t>
            </a:fld>
            <a:endParaRPr lang="en-US" smtClean="0"/>
          </a:p>
        </p:txBody>
      </p:sp>
      <p:sp>
        <p:nvSpPr>
          <p:cNvPr id="109571" name="Rectangle 2"/>
          <p:cNvSpPr>
            <a:spLocks noGrp="1" noRot="1" noChangeAspect="1" noChangeArrowheads="1" noTextEdit="1"/>
          </p:cNvSpPr>
          <p:nvPr>
            <p:ph type="sldImg"/>
          </p:nvPr>
        </p:nvSpPr>
        <p:spPr>
          <a:ln/>
        </p:spPr>
      </p:sp>
      <p:sp>
        <p:nvSpPr>
          <p:cNvPr id="109572"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
        <p:nvSpPr>
          <p:cNvPr id="4" name="Date Placeholder 3"/>
          <p:cNvSpPr>
            <a:spLocks noGrp="1"/>
          </p:cNvSpPr>
          <p:nvPr>
            <p:ph type="dt" sz="half" idx="10"/>
          </p:nvPr>
        </p:nvSpPr>
        <p:spPr/>
        <p:txBody>
          <a:bodyPr/>
          <a:lstStyle/>
          <a:p>
            <a:pPr>
              <a:defRPr/>
            </a:pPr>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4CBE3E9B-97FC-4C5C-B2F1-B0BD3A40A2A9}" type="slidenum">
              <a:rPr lang="en-US" smtClean="0">
                <a:solidFill>
                  <a:prstClr val="black">
                    <a:tint val="75000"/>
                  </a:prstClr>
                </a:solidFill>
              </a:rPr>
              <a:pPr>
                <a:defRPr/>
              </a:pPr>
              <a:t>‹#›</a:t>
            </a:fld>
            <a:endParaRPr lang="en-US">
              <a:solidFill>
                <a:prstClr val="black">
                  <a:tint val="75000"/>
                </a:prstClr>
              </a:solidFill>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a:defRPr/>
            </a:pPr>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5548409F-C388-473D-9303-873F9245DD23}" type="slidenum">
              <a:rPr lang="en-US" smtClean="0">
                <a:solidFill>
                  <a:prstClr val="black">
                    <a:tint val="75000"/>
                  </a:prstClr>
                </a:solidFill>
              </a:rPr>
              <a:pPr>
                <a:defRPr/>
              </a:pPr>
              <a:t>‹#›</a:t>
            </a:fld>
            <a:endParaRPr lang="en-US">
              <a:solidFill>
                <a:prstClr val="black">
                  <a:tint val="75000"/>
                </a:prstClr>
              </a:solidFill>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a:defRPr/>
            </a:pPr>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900C016E-4DFB-4711-94FC-D949426E5958}" type="slidenum">
              <a:rPr lang="en-US" smtClean="0">
                <a:solidFill>
                  <a:prstClr val="black">
                    <a:tint val="75000"/>
                  </a:prstClr>
                </a:solidFill>
              </a:rPr>
              <a:pPr>
                <a:defRPr/>
              </a:pPr>
              <a:t>‹#›</a:t>
            </a:fld>
            <a:endParaRPr lang="en-US">
              <a:solidFill>
                <a:prstClr val="black">
                  <a:tint val="75000"/>
                </a:prstClr>
              </a:solidFil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ClipArt">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7813"/>
            <a:ext cx="8229600" cy="113982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lipArt Placeholder 3"/>
          <p:cNvSpPr>
            <a:spLocks noGrp="1"/>
          </p:cNvSpPr>
          <p:nvPr>
            <p:ph type="clipArt" sz="half" idx="2"/>
          </p:nvPr>
        </p:nvSpPr>
        <p:spPr>
          <a:xfrm>
            <a:off x="4648200" y="1600200"/>
            <a:ext cx="4038600" cy="4525963"/>
          </a:xfrm>
        </p:spPr>
        <p:txBody>
          <a:bodyPr/>
          <a:lstStyle/>
          <a:p>
            <a:pPr lvl="0"/>
            <a:endParaRPr lang="en-US" noProof="0" smtClean="0"/>
          </a:p>
        </p:txBody>
      </p:sp>
      <p:sp>
        <p:nvSpPr>
          <p:cNvPr id="5" name="Rectangle 69"/>
          <p:cNvSpPr>
            <a:spLocks noGrp="1" noChangeArrowheads="1"/>
          </p:cNvSpPr>
          <p:nvPr>
            <p:ph type="dt" sz="half" idx="10"/>
          </p:nvPr>
        </p:nvSpPr>
        <p:spPr>
          <a:ln/>
        </p:spPr>
        <p:txBody>
          <a:bodyPr/>
          <a:lstStyle>
            <a:lvl1pPr>
              <a:defRPr/>
            </a:lvl1pPr>
          </a:lstStyle>
          <a:p>
            <a:pPr>
              <a:defRPr/>
            </a:pPr>
            <a:endParaRPr lang="en-US">
              <a:solidFill>
                <a:prstClr val="black">
                  <a:tint val="75000"/>
                </a:prstClr>
              </a:solidFill>
            </a:endParaRPr>
          </a:p>
        </p:txBody>
      </p:sp>
      <p:sp>
        <p:nvSpPr>
          <p:cNvPr id="6" name="Rectangle 70"/>
          <p:cNvSpPr>
            <a:spLocks noGrp="1" noChangeArrowheads="1"/>
          </p:cNvSpPr>
          <p:nvPr>
            <p:ph type="ftr" sz="quarter" idx="11"/>
          </p:nvPr>
        </p:nvSpPr>
        <p:spPr>
          <a:ln/>
        </p:spPr>
        <p:txBody>
          <a:bodyPr/>
          <a:lstStyle>
            <a:lvl1pPr>
              <a:defRPr/>
            </a:lvl1pPr>
          </a:lstStyle>
          <a:p>
            <a:pPr>
              <a:defRPr/>
            </a:pPr>
            <a:endParaRPr lang="en-US">
              <a:solidFill>
                <a:prstClr val="black">
                  <a:tint val="75000"/>
                </a:prstClr>
              </a:solidFill>
            </a:endParaRPr>
          </a:p>
        </p:txBody>
      </p:sp>
      <p:sp>
        <p:nvSpPr>
          <p:cNvPr id="7" name="Rectangle 71"/>
          <p:cNvSpPr>
            <a:spLocks noGrp="1" noChangeArrowheads="1"/>
          </p:cNvSpPr>
          <p:nvPr>
            <p:ph type="sldNum" sz="quarter" idx="12"/>
          </p:nvPr>
        </p:nvSpPr>
        <p:spPr>
          <a:ln/>
        </p:spPr>
        <p:txBody>
          <a:bodyPr/>
          <a:lstStyle>
            <a:lvl1pPr>
              <a:defRPr/>
            </a:lvl1pPr>
          </a:lstStyle>
          <a:p>
            <a:pPr>
              <a:defRPr/>
            </a:pPr>
            <a:fld id="{0AE7B124-45CD-4923-A0DF-6E4E1DB0B5B1}" type="slidenum">
              <a:rPr lang="en-US">
                <a:solidFill>
                  <a:prstClr val="black">
                    <a:tint val="75000"/>
                  </a:prstClr>
                </a:solidFill>
              </a:rPr>
              <a:pPr>
                <a:defRPr/>
              </a:pPr>
              <a:t>‹#›</a:t>
            </a:fld>
            <a:endParaRPr lang="en-US">
              <a:solidFill>
                <a:prstClr val="black">
                  <a:tint val="75000"/>
                </a:prstClr>
              </a:solidFil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woObjAndObj">
  <p:cSld name="Title, 2 Conten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7813"/>
            <a:ext cx="8229600" cy="1139825"/>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457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57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half" idx="3"/>
          </p:nvPr>
        </p:nvSpPr>
        <p:spPr>
          <a:xfrm>
            <a:off x="4648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Rectangle 69"/>
          <p:cNvSpPr>
            <a:spLocks noGrp="1" noChangeArrowheads="1"/>
          </p:cNvSpPr>
          <p:nvPr>
            <p:ph type="dt" sz="half" idx="10"/>
          </p:nvPr>
        </p:nvSpPr>
        <p:spPr>
          <a:ln/>
        </p:spPr>
        <p:txBody>
          <a:bodyPr/>
          <a:lstStyle>
            <a:lvl1pPr>
              <a:defRPr/>
            </a:lvl1pPr>
          </a:lstStyle>
          <a:p>
            <a:pPr>
              <a:defRPr/>
            </a:pPr>
            <a:endParaRPr lang="en-US">
              <a:solidFill>
                <a:prstClr val="black">
                  <a:tint val="75000"/>
                </a:prstClr>
              </a:solidFill>
            </a:endParaRPr>
          </a:p>
        </p:txBody>
      </p:sp>
      <p:sp>
        <p:nvSpPr>
          <p:cNvPr id="7" name="Rectangle 70"/>
          <p:cNvSpPr>
            <a:spLocks noGrp="1" noChangeArrowheads="1"/>
          </p:cNvSpPr>
          <p:nvPr>
            <p:ph type="ftr" sz="quarter" idx="11"/>
          </p:nvPr>
        </p:nvSpPr>
        <p:spPr>
          <a:ln/>
        </p:spPr>
        <p:txBody>
          <a:bodyPr/>
          <a:lstStyle>
            <a:lvl1pPr>
              <a:defRPr/>
            </a:lvl1pPr>
          </a:lstStyle>
          <a:p>
            <a:pPr>
              <a:defRPr/>
            </a:pPr>
            <a:endParaRPr lang="en-US">
              <a:solidFill>
                <a:prstClr val="black">
                  <a:tint val="75000"/>
                </a:prstClr>
              </a:solidFill>
            </a:endParaRPr>
          </a:p>
        </p:txBody>
      </p:sp>
      <p:sp>
        <p:nvSpPr>
          <p:cNvPr id="8" name="Rectangle 71"/>
          <p:cNvSpPr>
            <a:spLocks noGrp="1" noChangeArrowheads="1"/>
          </p:cNvSpPr>
          <p:nvPr>
            <p:ph type="sldNum" sz="quarter" idx="12"/>
          </p:nvPr>
        </p:nvSpPr>
        <p:spPr>
          <a:ln/>
        </p:spPr>
        <p:txBody>
          <a:bodyPr/>
          <a:lstStyle>
            <a:lvl1pPr>
              <a:defRPr/>
            </a:lvl1pPr>
          </a:lstStyle>
          <a:p>
            <a:pPr>
              <a:defRPr/>
            </a:pPr>
            <a:fld id="{2F60723C-0AD2-4D91-824D-4D13F4009888}" type="slidenum">
              <a:rPr lang="en-US">
                <a:solidFill>
                  <a:prstClr val="black">
                    <a:tint val="75000"/>
                  </a:prstClr>
                </a:solidFill>
              </a:rPr>
              <a:pPr>
                <a:defRPr/>
              </a:pPr>
              <a:t>‹#›</a:t>
            </a:fld>
            <a:endParaRPr lang="en-US">
              <a:solidFill>
                <a:prstClr val="black">
                  <a:tint val="75000"/>
                </a:prstClr>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7813"/>
            <a:ext cx="8229600" cy="584835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Rectangle 69"/>
          <p:cNvSpPr>
            <a:spLocks noGrp="1" noChangeArrowheads="1"/>
          </p:cNvSpPr>
          <p:nvPr>
            <p:ph type="dt" sz="half" idx="10"/>
          </p:nvPr>
        </p:nvSpPr>
        <p:spPr>
          <a:ln/>
        </p:spPr>
        <p:txBody>
          <a:bodyPr/>
          <a:lstStyle>
            <a:lvl1pPr>
              <a:defRPr/>
            </a:lvl1pPr>
          </a:lstStyle>
          <a:p>
            <a:pPr>
              <a:defRPr/>
            </a:pPr>
            <a:endParaRPr lang="en-US">
              <a:solidFill>
                <a:prstClr val="black">
                  <a:tint val="75000"/>
                </a:prstClr>
              </a:solidFill>
            </a:endParaRPr>
          </a:p>
        </p:txBody>
      </p:sp>
      <p:sp>
        <p:nvSpPr>
          <p:cNvPr id="4" name="Rectangle 70"/>
          <p:cNvSpPr>
            <a:spLocks noGrp="1" noChangeArrowheads="1"/>
          </p:cNvSpPr>
          <p:nvPr>
            <p:ph type="ftr" sz="quarter" idx="11"/>
          </p:nvPr>
        </p:nvSpPr>
        <p:spPr>
          <a:ln/>
        </p:spPr>
        <p:txBody>
          <a:bodyPr/>
          <a:lstStyle>
            <a:lvl1pPr>
              <a:defRPr/>
            </a:lvl1pPr>
          </a:lstStyle>
          <a:p>
            <a:pPr>
              <a:defRPr/>
            </a:pPr>
            <a:endParaRPr lang="en-US">
              <a:solidFill>
                <a:prstClr val="black">
                  <a:tint val="75000"/>
                </a:prstClr>
              </a:solidFill>
            </a:endParaRPr>
          </a:p>
        </p:txBody>
      </p:sp>
      <p:sp>
        <p:nvSpPr>
          <p:cNvPr id="5" name="Rectangle 71"/>
          <p:cNvSpPr>
            <a:spLocks noGrp="1" noChangeArrowheads="1"/>
          </p:cNvSpPr>
          <p:nvPr>
            <p:ph type="sldNum" sz="quarter" idx="12"/>
          </p:nvPr>
        </p:nvSpPr>
        <p:spPr>
          <a:ln/>
        </p:spPr>
        <p:txBody>
          <a:bodyPr/>
          <a:lstStyle>
            <a:lvl1pPr>
              <a:defRPr/>
            </a:lvl1pPr>
          </a:lstStyle>
          <a:p>
            <a:pPr>
              <a:defRPr/>
            </a:pPr>
            <a:fld id="{2C2066C1-F893-44AA-BF11-09F3BEC014BC}" type="slidenum">
              <a:rPr lang="en-US">
                <a:solidFill>
                  <a:prstClr val="black">
                    <a:tint val="75000"/>
                  </a:prstClr>
                </a:solidFill>
              </a:rPr>
              <a:pPr>
                <a:defRPr/>
              </a:pPr>
              <a:t>‹#›</a:t>
            </a:fld>
            <a:endParaRPr lang="en-US">
              <a:solidFill>
                <a:prstClr val="black">
                  <a:tint val="75000"/>
                </a:prstClr>
              </a:solidFil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clipArtAndTx">
  <p:cSld name="Title, Clip Art and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7813"/>
            <a:ext cx="8229600" cy="1139825"/>
          </a:xfrm>
        </p:spPr>
        <p:txBody>
          <a:bodyPr/>
          <a:lstStyle/>
          <a:p>
            <a:r>
              <a:rPr lang="en-US" smtClean="0"/>
              <a:t>Click to edit Master title style</a:t>
            </a:r>
            <a:endParaRPr lang="en-US"/>
          </a:p>
        </p:txBody>
      </p:sp>
      <p:sp>
        <p:nvSpPr>
          <p:cNvPr id="3" name="ClipArt Placeholder 2"/>
          <p:cNvSpPr>
            <a:spLocks noGrp="1"/>
          </p:cNvSpPr>
          <p:nvPr>
            <p:ph type="clipArt" sz="half" idx="1"/>
          </p:nvPr>
        </p:nvSpPr>
        <p:spPr>
          <a:xfrm>
            <a:off x="457200" y="1600200"/>
            <a:ext cx="4038600" cy="4525963"/>
          </a:xfrm>
        </p:spPr>
        <p:txBody>
          <a:bodyPr/>
          <a:lstStyle/>
          <a:p>
            <a:pPr lvl="0"/>
            <a:endParaRPr lang="en-US" noProof="0" smtClean="0"/>
          </a:p>
        </p:txBody>
      </p:sp>
      <p:sp>
        <p:nvSpPr>
          <p:cNvPr id="4" name="Text Placeholder 3"/>
          <p:cNvSpPr>
            <a:spLocks noGrp="1"/>
          </p:cNvSpPr>
          <p:nvPr>
            <p:ph type="body" sz="half" idx="2"/>
          </p:nvPr>
        </p:nvSpPr>
        <p:spPr>
          <a:xfrm>
            <a:off x="4648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69"/>
          <p:cNvSpPr>
            <a:spLocks noGrp="1" noChangeArrowheads="1"/>
          </p:cNvSpPr>
          <p:nvPr>
            <p:ph type="dt" sz="half" idx="10"/>
          </p:nvPr>
        </p:nvSpPr>
        <p:spPr>
          <a:ln/>
        </p:spPr>
        <p:txBody>
          <a:bodyPr/>
          <a:lstStyle>
            <a:lvl1pPr>
              <a:defRPr/>
            </a:lvl1pPr>
          </a:lstStyle>
          <a:p>
            <a:pPr>
              <a:defRPr/>
            </a:pPr>
            <a:endParaRPr lang="en-US">
              <a:solidFill>
                <a:prstClr val="black">
                  <a:tint val="75000"/>
                </a:prstClr>
              </a:solidFill>
            </a:endParaRPr>
          </a:p>
        </p:txBody>
      </p:sp>
      <p:sp>
        <p:nvSpPr>
          <p:cNvPr id="6" name="Rectangle 70"/>
          <p:cNvSpPr>
            <a:spLocks noGrp="1" noChangeArrowheads="1"/>
          </p:cNvSpPr>
          <p:nvPr>
            <p:ph type="ftr" sz="quarter" idx="11"/>
          </p:nvPr>
        </p:nvSpPr>
        <p:spPr>
          <a:ln/>
        </p:spPr>
        <p:txBody>
          <a:bodyPr/>
          <a:lstStyle>
            <a:lvl1pPr>
              <a:defRPr/>
            </a:lvl1pPr>
          </a:lstStyle>
          <a:p>
            <a:pPr>
              <a:defRPr/>
            </a:pPr>
            <a:endParaRPr lang="en-US">
              <a:solidFill>
                <a:prstClr val="black">
                  <a:tint val="75000"/>
                </a:prstClr>
              </a:solidFill>
            </a:endParaRPr>
          </a:p>
        </p:txBody>
      </p:sp>
      <p:sp>
        <p:nvSpPr>
          <p:cNvPr id="7" name="Rectangle 71"/>
          <p:cNvSpPr>
            <a:spLocks noGrp="1" noChangeArrowheads="1"/>
          </p:cNvSpPr>
          <p:nvPr>
            <p:ph type="sldNum" sz="quarter" idx="12"/>
          </p:nvPr>
        </p:nvSpPr>
        <p:spPr>
          <a:ln/>
        </p:spPr>
        <p:txBody>
          <a:bodyPr/>
          <a:lstStyle>
            <a:lvl1pPr>
              <a:defRPr/>
            </a:lvl1pPr>
          </a:lstStyle>
          <a:p>
            <a:pPr>
              <a:defRPr/>
            </a:pPr>
            <a:fld id="{F46002C1-6FBE-499C-B43C-C91F18975026}" type="slidenum">
              <a:rPr lang="en-US">
                <a:solidFill>
                  <a:prstClr val="black">
                    <a:tint val="75000"/>
                  </a:prstClr>
                </a:solidFill>
              </a:rPr>
              <a:pPr>
                <a:defRPr/>
              </a:pPr>
              <a:t>‹#›</a:t>
            </a:fld>
            <a:endParaRPr lang="en-US">
              <a:solidFill>
                <a:prstClr val="black">
                  <a:tint val="75000"/>
                </a:prstClr>
              </a:solidFill>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7813"/>
            <a:ext cx="8229600" cy="113982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69"/>
          <p:cNvSpPr>
            <a:spLocks noGrp="1" noChangeArrowheads="1"/>
          </p:cNvSpPr>
          <p:nvPr>
            <p:ph type="dt" sz="half" idx="10"/>
          </p:nvPr>
        </p:nvSpPr>
        <p:spPr>
          <a:ln/>
        </p:spPr>
        <p:txBody>
          <a:bodyPr/>
          <a:lstStyle>
            <a:lvl1pPr>
              <a:defRPr/>
            </a:lvl1pPr>
          </a:lstStyle>
          <a:p>
            <a:pPr>
              <a:defRPr/>
            </a:pPr>
            <a:endParaRPr lang="en-US">
              <a:solidFill>
                <a:prstClr val="black">
                  <a:tint val="75000"/>
                </a:prstClr>
              </a:solidFill>
            </a:endParaRPr>
          </a:p>
        </p:txBody>
      </p:sp>
      <p:sp>
        <p:nvSpPr>
          <p:cNvPr id="6" name="Rectangle 70"/>
          <p:cNvSpPr>
            <a:spLocks noGrp="1" noChangeArrowheads="1"/>
          </p:cNvSpPr>
          <p:nvPr>
            <p:ph type="ftr" sz="quarter" idx="11"/>
          </p:nvPr>
        </p:nvSpPr>
        <p:spPr>
          <a:ln/>
        </p:spPr>
        <p:txBody>
          <a:bodyPr/>
          <a:lstStyle>
            <a:lvl1pPr>
              <a:defRPr/>
            </a:lvl1pPr>
          </a:lstStyle>
          <a:p>
            <a:pPr>
              <a:defRPr/>
            </a:pPr>
            <a:endParaRPr lang="en-US">
              <a:solidFill>
                <a:prstClr val="black">
                  <a:tint val="75000"/>
                </a:prstClr>
              </a:solidFill>
            </a:endParaRPr>
          </a:p>
        </p:txBody>
      </p:sp>
      <p:sp>
        <p:nvSpPr>
          <p:cNvPr id="7" name="Rectangle 71"/>
          <p:cNvSpPr>
            <a:spLocks noGrp="1" noChangeArrowheads="1"/>
          </p:cNvSpPr>
          <p:nvPr>
            <p:ph type="sldNum" sz="quarter" idx="12"/>
          </p:nvPr>
        </p:nvSpPr>
        <p:spPr>
          <a:ln/>
        </p:spPr>
        <p:txBody>
          <a:bodyPr/>
          <a:lstStyle>
            <a:lvl1pPr>
              <a:defRPr/>
            </a:lvl1pPr>
          </a:lstStyle>
          <a:p>
            <a:pPr>
              <a:defRPr/>
            </a:pPr>
            <a:fld id="{5F972984-813B-4C53-83DD-ED1B9E3F4371}" type="slidenum">
              <a:rPr lang="en-US">
                <a:solidFill>
                  <a:prstClr val="black">
                    <a:tint val="75000"/>
                  </a:prstClr>
                </a:solidFill>
              </a:rPr>
              <a:pPr>
                <a:defRPr/>
              </a:pPr>
              <a:t>‹#›</a:t>
            </a:fld>
            <a:endParaRPr lang="en-US">
              <a:solidFill>
                <a:prstClr val="black">
                  <a:tint val="75000"/>
                </a:prstClr>
              </a:solidFill>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xAndTwoObj">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7813"/>
            <a:ext cx="8229600" cy="113982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8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Rectangle 69"/>
          <p:cNvSpPr>
            <a:spLocks noGrp="1" noChangeArrowheads="1"/>
          </p:cNvSpPr>
          <p:nvPr>
            <p:ph type="dt" sz="half" idx="10"/>
          </p:nvPr>
        </p:nvSpPr>
        <p:spPr>
          <a:ln/>
        </p:spPr>
        <p:txBody>
          <a:bodyPr/>
          <a:lstStyle>
            <a:lvl1pPr>
              <a:defRPr/>
            </a:lvl1pPr>
          </a:lstStyle>
          <a:p>
            <a:pPr>
              <a:defRPr/>
            </a:pPr>
            <a:endParaRPr lang="en-US">
              <a:solidFill>
                <a:prstClr val="black">
                  <a:tint val="75000"/>
                </a:prstClr>
              </a:solidFill>
            </a:endParaRPr>
          </a:p>
        </p:txBody>
      </p:sp>
      <p:sp>
        <p:nvSpPr>
          <p:cNvPr id="7" name="Rectangle 70"/>
          <p:cNvSpPr>
            <a:spLocks noGrp="1" noChangeArrowheads="1"/>
          </p:cNvSpPr>
          <p:nvPr>
            <p:ph type="ftr" sz="quarter" idx="11"/>
          </p:nvPr>
        </p:nvSpPr>
        <p:spPr>
          <a:ln/>
        </p:spPr>
        <p:txBody>
          <a:bodyPr/>
          <a:lstStyle>
            <a:lvl1pPr>
              <a:defRPr/>
            </a:lvl1pPr>
          </a:lstStyle>
          <a:p>
            <a:pPr>
              <a:defRPr/>
            </a:pPr>
            <a:endParaRPr lang="en-US">
              <a:solidFill>
                <a:prstClr val="black">
                  <a:tint val="75000"/>
                </a:prstClr>
              </a:solidFill>
            </a:endParaRPr>
          </a:p>
        </p:txBody>
      </p:sp>
      <p:sp>
        <p:nvSpPr>
          <p:cNvPr id="8" name="Rectangle 71"/>
          <p:cNvSpPr>
            <a:spLocks noGrp="1" noChangeArrowheads="1"/>
          </p:cNvSpPr>
          <p:nvPr>
            <p:ph type="sldNum" sz="quarter" idx="12"/>
          </p:nvPr>
        </p:nvSpPr>
        <p:spPr>
          <a:ln/>
        </p:spPr>
        <p:txBody>
          <a:bodyPr/>
          <a:lstStyle>
            <a:lvl1pPr>
              <a:defRPr/>
            </a:lvl1pPr>
          </a:lstStyle>
          <a:p>
            <a:pPr>
              <a:defRPr/>
            </a:pPr>
            <a:fld id="{D98ABB9C-6A61-4F03-B759-81B19C204479}" type="slidenum">
              <a:rPr lang="en-US">
                <a:solidFill>
                  <a:prstClr val="black">
                    <a:tint val="75000"/>
                  </a:prstClr>
                </a:solidFill>
              </a:rPr>
              <a:pPr>
                <a:defRPr/>
              </a:pPr>
              <a:t>‹#›</a:t>
            </a:fld>
            <a:endParaRPr lang="en-US">
              <a:solidFill>
                <a:prstClr val="black">
                  <a:tint val="75000"/>
                </a:prstClr>
              </a:solidFill>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AndTx">
  <p:cSld name="Title, 2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7813"/>
            <a:ext cx="8229600" cy="1139825"/>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457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57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half" idx="3"/>
          </p:nvPr>
        </p:nvSpPr>
        <p:spPr>
          <a:xfrm>
            <a:off x="4648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Date Placeholder 5"/>
          <p:cNvSpPr>
            <a:spLocks noGrp="1"/>
          </p:cNvSpPr>
          <p:nvPr>
            <p:ph type="dt" sz="half" idx="10"/>
          </p:nvPr>
        </p:nvSpPr>
        <p:spPr>
          <a:xfrm>
            <a:off x="457200" y="6245225"/>
            <a:ext cx="2133600" cy="476250"/>
          </a:xfrm>
        </p:spPr>
        <p:txBody>
          <a:bodyPr/>
          <a:lstStyle>
            <a:lvl1pPr>
              <a:defRPr/>
            </a:lvl1pPr>
          </a:lstStyle>
          <a:p>
            <a:endParaRPr lang="en-US">
              <a:solidFill>
                <a:prstClr val="black">
                  <a:tint val="75000"/>
                </a:prstClr>
              </a:solidFill>
            </a:endParaRPr>
          </a:p>
        </p:txBody>
      </p:sp>
      <p:sp>
        <p:nvSpPr>
          <p:cNvPr id="7" name="Footer Placeholder 6"/>
          <p:cNvSpPr>
            <a:spLocks noGrp="1"/>
          </p:cNvSpPr>
          <p:nvPr>
            <p:ph type="ftr" sz="quarter" idx="11"/>
          </p:nvPr>
        </p:nvSpPr>
        <p:spPr>
          <a:xfrm>
            <a:off x="3124200" y="6245225"/>
            <a:ext cx="2895600" cy="476250"/>
          </a:xfrm>
        </p:spPr>
        <p:txBody>
          <a:bodyPr/>
          <a:lstStyle>
            <a:lvl1pPr>
              <a:defRPr/>
            </a:lvl1pPr>
          </a:lstStyle>
          <a:p>
            <a:endParaRPr lang="en-US">
              <a:solidFill>
                <a:prstClr val="black">
                  <a:tint val="75000"/>
                </a:prstClr>
              </a:solidFill>
            </a:endParaRPr>
          </a:p>
        </p:txBody>
      </p:sp>
      <p:sp>
        <p:nvSpPr>
          <p:cNvPr id="8" name="Slide Number Placeholder 7"/>
          <p:cNvSpPr>
            <a:spLocks noGrp="1"/>
          </p:cNvSpPr>
          <p:nvPr>
            <p:ph type="sldNum" sz="quarter" idx="12"/>
          </p:nvPr>
        </p:nvSpPr>
        <p:spPr>
          <a:xfrm>
            <a:off x="6553200" y="6245225"/>
            <a:ext cx="2133600" cy="476250"/>
          </a:xfrm>
        </p:spPr>
        <p:txBody>
          <a:bodyPr/>
          <a:lstStyle>
            <a:lvl1pPr>
              <a:defRPr/>
            </a:lvl1pPr>
          </a:lstStyle>
          <a:p>
            <a:fld id="{E6DDB138-DD43-4BF2-B855-2757B95F95F1}" type="slidenum">
              <a:rPr lang="en-US">
                <a:solidFill>
                  <a:prstClr val="black">
                    <a:tint val="75000"/>
                  </a:prstClr>
                </a:solidFill>
              </a:rPr>
              <a:pPr/>
              <a:t>‹#›</a:t>
            </a:fld>
            <a:endParaRPr lang="en-US">
              <a:solidFill>
                <a:prstClr val="black">
                  <a:tint val="75000"/>
                </a:prstClr>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solidFill>
              </a:defRPr>
            </a:lvl1p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a:defRPr/>
            </a:pPr>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DF4104CB-CC7B-4EF5-8855-54B770EFADC7}" type="slidenum">
              <a:rPr lang="en-US" smtClean="0">
                <a:solidFill>
                  <a:prstClr val="black">
                    <a:tint val="75000"/>
                  </a:prstClr>
                </a:solidFill>
              </a:rPr>
              <a:pPr>
                <a:defRPr/>
              </a:pPr>
              <a:t>‹#›</a:t>
            </a:fld>
            <a:endParaRPr lang="en-US">
              <a:solidFill>
                <a:prstClr val="black">
                  <a:tint val="75000"/>
                </a:prstClr>
              </a:solidFil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pPr>
              <a:defRPr/>
            </a:pPr>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24E53785-3A9D-455A-B31A-8320580DD40A}" type="slidenum">
              <a:rPr lang="en-US" smtClean="0">
                <a:solidFill>
                  <a:prstClr val="black">
                    <a:tint val="75000"/>
                  </a:prstClr>
                </a:solidFill>
              </a:rPr>
              <a:pPr>
                <a:defRPr/>
              </a:pPr>
              <a:t>‹#›</a:t>
            </a:fld>
            <a:endParaRPr lang="en-US">
              <a:solidFill>
                <a:prstClr val="black">
                  <a:tint val="75000"/>
                </a:prstClr>
              </a:solidFil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pPr>
              <a:defRPr/>
            </a:pPr>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8F4D8448-34DB-4A98-B178-66C349063F0F}" type="slidenum">
              <a:rPr lang="en-US" smtClean="0">
                <a:solidFill>
                  <a:prstClr val="black">
                    <a:tint val="75000"/>
                  </a:prstClr>
                </a:solidFill>
              </a:rPr>
              <a:pPr>
                <a:defRPr/>
              </a:pPr>
              <a:t>‹#›</a:t>
            </a:fld>
            <a:endParaRPr lang="en-US">
              <a:solidFill>
                <a:prstClr val="black">
                  <a:tint val="75000"/>
                </a:prstClr>
              </a:solidFil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pPr>
              <a:defRPr/>
            </a:pPr>
            <a:endParaRPr lang="en-US">
              <a:solidFill>
                <a:prstClr val="black">
                  <a:tint val="75000"/>
                </a:prstClr>
              </a:solidFill>
            </a:endParaRPr>
          </a:p>
        </p:txBody>
      </p:sp>
      <p:sp>
        <p:nvSpPr>
          <p:cNvPr id="8" name="Footer Placeholder 7"/>
          <p:cNvSpPr>
            <a:spLocks noGrp="1"/>
          </p:cNvSpPr>
          <p:nvPr>
            <p:ph type="ftr" sz="quarter" idx="11"/>
          </p:nvPr>
        </p:nvSpPr>
        <p:spPr/>
        <p:txBody>
          <a:bodyPr/>
          <a:lstStyle/>
          <a:p>
            <a:pPr>
              <a:defRPr/>
            </a:pPr>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pPr>
              <a:defRPr/>
            </a:pPr>
            <a:fld id="{7874A182-B4B9-48E1-84CD-437967741772}" type="slidenum">
              <a:rPr lang="en-US" smtClean="0">
                <a:solidFill>
                  <a:prstClr val="black">
                    <a:tint val="75000"/>
                  </a:prstClr>
                </a:solidFill>
              </a:rPr>
              <a:pPr>
                <a:defRPr/>
              </a:pPr>
              <a:t>‹#›</a:t>
            </a:fld>
            <a:endParaRPr lang="en-US">
              <a:solidFill>
                <a:prstClr val="black">
                  <a:tint val="75000"/>
                </a:prstClr>
              </a:solidFil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pPr>
              <a:defRPr/>
            </a:pPr>
            <a:endParaRPr lang="en-US">
              <a:solidFill>
                <a:prstClr val="black">
                  <a:tint val="75000"/>
                </a:prstClr>
              </a:solidFill>
            </a:endParaRPr>
          </a:p>
        </p:txBody>
      </p:sp>
      <p:sp>
        <p:nvSpPr>
          <p:cNvPr id="4" name="Footer Placeholder 3"/>
          <p:cNvSpPr>
            <a:spLocks noGrp="1"/>
          </p:cNvSpPr>
          <p:nvPr>
            <p:ph type="ftr" sz="quarter" idx="11"/>
          </p:nvPr>
        </p:nvSpPr>
        <p:spPr/>
        <p:txBody>
          <a:bodyPr/>
          <a:lstStyle/>
          <a:p>
            <a:pPr>
              <a:defRPr/>
            </a:pPr>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pPr>
              <a:defRPr/>
            </a:pPr>
            <a:fld id="{8E34AF08-1B34-43F6-81F8-1CF80288CC1B}" type="slidenum">
              <a:rPr lang="en-US" smtClean="0">
                <a:solidFill>
                  <a:prstClr val="black">
                    <a:tint val="75000"/>
                  </a:prstClr>
                </a:solidFill>
              </a:rPr>
              <a:pPr>
                <a:defRPr/>
              </a:pPr>
              <a:t>‹#›</a:t>
            </a:fld>
            <a:endParaRPr lang="en-US">
              <a:solidFill>
                <a:prstClr val="black">
                  <a:tint val="75000"/>
                </a:prstClr>
              </a:solidFill>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endParaRPr lang="en-US">
              <a:solidFill>
                <a:prstClr val="black">
                  <a:tint val="75000"/>
                </a:prstClr>
              </a:solidFill>
            </a:endParaRPr>
          </a:p>
        </p:txBody>
      </p:sp>
      <p:sp>
        <p:nvSpPr>
          <p:cNvPr id="3" name="Footer Placeholder 2"/>
          <p:cNvSpPr>
            <a:spLocks noGrp="1"/>
          </p:cNvSpPr>
          <p:nvPr>
            <p:ph type="ftr" sz="quarter" idx="11"/>
          </p:nvPr>
        </p:nvSpPr>
        <p:spPr/>
        <p:txBody>
          <a:bodyPr/>
          <a:lstStyle/>
          <a:p>
            <a:pPr>
              <a:defRPr/>
            </a:pPr>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pPr>
              <a:defRPr/>
            </a:pPr>
            <a:fld id="{DD050460-7EF1-4AA3-9CD3-AD01E2A1FAD8}" type="slidenum">
              <a:rPr lang="en-US" smtClean="0">
                <a:solidFill>
                  <a:prstClr val="black">
                    <a:tint val="75000"/>
                  </a:prstClr>
                </a:solidFill>
              </a:rPr>
              <a:pPr>
                <a:defRPr/>
              </a:pPr>
              <a:t>‹#›</a:t>
            </a:fld>
            <a:endParaRPr lang="en-US">
              <a:solidFill>
                <a:prstClr val="black">
                  <a:tint val="75000"/>
                </a:prstClr>
              </a:solidFill>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pPr>
              <a:defRPr/>
            </a:pPr>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1D3BBBB8-7AA8-4F82-AF4C-7E4547E709D4}" type="slidenum">
              <a:rPr lang="en-US" smtClean="0">
                <a:solidFill>
                  <a:prstClr val="black">
                    <a:tint val="75000"/>
                  </a:prstClr>
                </a:solidFill>
              </a:rPr>
              <a:pPr>
                <a:defRPr/>
              </a:pPr>
              <a:t>‹#›</a:t>
            </a:fld>
            <a:endParaRPr lang="en-US">
              <a:solidFill>
                <a:prstClr val="black">
                  <a:tint val="75000"/>
                </a:prstClr>
              </a:solidFill>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pPr>
              <a:defRPr/>
            </a:pPr>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02E4BAF8-CDD1-4F8D-8793-420AD6763A63}" type="slidenum">
              <a:rPr lang="en-US" smtClean="0">
                <a:solidFill>
                  <a:prstClr val="black">
                    <a:tint val="75000"/>
                  </a:prstClr>
                </a:solidFill>
              </a:rPr>
              <a:pPr>
                <a:defRPr/>
              </a:pPr>
              <a:t>‹#›</a:t>
            </a:fld>
            <a:endParaRPr lang="en-US">
              <a:solidFill>
                <a:prstClr val="black">
                  <a:tint val="75000"/>
                </a:prstClr>
              </a:solidFill>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eaLnBrk="0" hangingPunct="0">
              <a:defRPr/>
            </a:pPr>
            <a:endParaRPr lang="en-US">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eaLnBrk="0" hangingPunct="0">
              <a:defRPr/>
            </a:pPr>
            <a:endParaRPr lang="en-US">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eaLnBrk="0" hangingPunct="0">
              <a:defRPr/>
            </a:pPr>
            <a:fld id="{BA1F4697-710D-4D3A-98E3-5BA4646956C2}" type="slidenum">
              <a:rPr lang="en-US" smtClean="0">
                <a:solidFill>
                  <a:prstClr val="black">
                    <a:tint val="75000"/>
                  </a:prstClr>
                </a:solidFill>
              </a:rPr>
              <a:pPr eaLnBrk="0" hangingPunct="0">
                <a:defRPr/>
              </a:pPr>
              <a:t>‹#›</a:t>
            </a:fld>
            <a:endParaRPr lang="en-US">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781" r:id="rId1"/>
    <p:sldLayoutId id="2147483782" r:id="rId2"/>
    <p:sldLayoutId id="2147483783" r:id="rId3"/>
    <p:sldLayoutId id="2147483784" r:id="rId4"/>
    <p:sldLayoutId id="2147483785" r:id="rId5"/>
    <p:sldLayoutId id="2147483786" r:id="rId6"/>
    <p:sldLayoutId id="2147483787" r:id="rId7"/>
    <p:sldLayoutId id="2147483788" r:id="rId8"/>
    <p:sldLayoutId id="2147483789" r:id="rId9"/>
    <p:sldLayoutId id="2147483790" r:id="rId10"/>
    <p:sldLayoutId id="2147483791" r:id="rId11"/>
    <p:sldLayoutId id="2147483792" r:id="rId12"/>
    <p:sldLayoutId id="2147483794" r:id="rId13"/>
    <p:sldLayoutId id="2147483795" r:id="rId14"/>
    <p:sldLayoutId id="2147483796" r:id="rId15"/>
    <p:sldLayoutId id="2147483797" r:id="rId16"/>
    <p:sldLayoutId id="2147483798" r:id="rId17"/>
    <p:sldLayoutId id="2147483799" r:id="rId18"/>
  </p:sldLayoutIdLst>
  <p:txStyles>
    <p:titleStyle>
      <a:lvl1pPr algn="ctr" defTabSz="914400" rtl="0" eaLnBrk="1" latinLnBrk="0" hangingPunct="1">
        <a:spcBef>
          <a:spcPct val="0"/>
        </a:spcBef>
        <a:buNone/>
        <a:defRPr sz="4400" kern="1200">
          <a:solidFill>
            <a:schemeClr val="tx2"/>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hyperlink" Target="http://www.kingcounty.gov/weeds" TargetMode="External"/></Relationships>
</file>

<file path=ppt/slides/_rels/slide10.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8.xml"/><Relationship Id="rId1" Type="http://schemas.openxmlformats.org/officeDocument/2006/relationships/slideLayout" Target="../slideLayouts/slideLayout16.xml"/><Relationship Id="rId4" Type="http://schemas.openxmlformats.org/officeDocument/2006/relationships/image" Target="../media/image39.jpeg"/></Relationships>
</file>

<file path=ppt/slides/_rels/slide14.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image" Target="../media/image41.wmf"/><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9.xml"/><Relationship Id="rId1" Type="http://schemas.openxmlformats.org/officeDocument/2006/relationships/slideLayout" Target="../slideLayouts/slideLayout5.xml"/><Relationship Id="rId4" Type="http://schemas.openxmlformats.org/officeDocument/2006/relationships/image" Target="../media/image43.jpeg"/></Relationships>
</file>

<file path=ppt/slides/_rels/slide18.xml.rels><?xml version="1.0" encoding="UTF-8" standalone="yes"?>
<Relationships xmlns="http://schemas.openxmlformats.org/package/2006/relationships"><Relationship Id="rId3" Type="http://schemas.openxmlformats.org/officeDocument/2006/relationships/image" Target="../media/image44.wmf"/><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image" Target="../media/image48.jpeg"/><Relationship Id="rId1" Type="http://schemas.openxmlformats.org/officeDocument/2006/relationships/slideLayout" Target="../slideLayouts/slideLayout7.xml"/><Relationship Id="rId4" Type="http://schemas.openxmlformats.org/officeDocument/2006/relationships/image" Target="../media/image50.jpeg"/></Relationships>
</file>

<file path=ppt/slides/_rels/slide23.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12.xml"/><Relationship Id="rId1" Type="http://schemas.openxmlformats.org/officeDocument/2006/relationships/slideLayout" Target="../slideLayouts/slideLayout5.xml"/><Relationship Id="rId6" Type="http://schemas.openxmlformats.org/officeDocument/2006/relationships/image" Target="../media/image54.jpeg"/><Relationship Id="rId5" Type="http://schemas.openxmlformats.org/officeDocument/2006/relationships/image" Target="../media/image53.jpeg"/><Relationship Id="rId4" Type="http://schemas.openxmlformats.org/officeDocument/2006/relationships/image" Target="../media/image52.jpeg"/></Relationships>
</file>

<file path=ppt/slides/_rels/slide24.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13.xml"/><Relationship Id="rId1" Type="http://schemas.openxmlformats.org/officeDocument/2006/relationships/slideLayout" Target="../slideLayouts/slideLayout6.xml"/><Relationship Id="rId4" Type="http://schemas.openxmlformats.org/officeDocument/2006/relationships/image" Target="../media/image56.jpeg"/></Relationships>
</file>

<file path=ppt/slides/_rels/slide25.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58.jpeg"/></Relationships>
</file>

<file path=ppt/slides/_rels/slide26.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notesSlide" Target="../notesSlides/notesSlide15.xml"/><Relationship Id="rId1" Type="http://schemas.openxmlformats.org/officeDocument/2006/relationships/slideLayout" Target="../slideLayouts/slideLayout6.xml"/><Relationship Id="rId6" Type="http://schemas.openxmlformats.org/officeDocument/2006/relationships/image" Target="../media/image62.jpeg"/><Relationship Id="rId5" Type="http://schemas.openxmlformats.org/officeDocument/2006/relationships/image" Target="../media/image61.jpeg"/><Relationship Id="rId4" Type="http://schemas.openxmlformats.org/officeDocument/2006/relationships/image" Target="../media/image60.jpeg"/></Relationships>
</file>

<file path=ppt/slides/_rels/slide27.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notesSlide" Target="../notesSlides/notesSlide16.xml"/><Relationship Id="rId1" Type="http://schemas.openxmlformats.org/officeDocument/2006/relationships/slideLayout" Target="../slideLayouts/slideLayout12.xml"/><Relationship Id="rId4" Type="http://schemas.openxmlformats.org/officeDocument/2006/relationships/image" Target="../media/image64.jpeg"/></Relationships>
</file>

<file path=ppt/slides/_rels/slide28.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image" Target="../media/image65.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68.jpeg"/><Relationship Id="rId2" Type="http://schemas.openxmlformats.org/officeDocument/2006/relationships/notesSlide" Target="../notesSlides/notesSlide18.xml"/><Relationship Id="rId1" Type="http://schemas.openxmlformats.org/officeDocument/2006/relationships/slideLayout" Target="../slideLayouts/slideLayout6.xml"/><Relationship Id="rId6" Type="http://schemas.openxmlformats.org/officeDocument/2006/relationships/image" Target="../media/image71.jpeg"/><Relationship Id="rId5" Type="http://schemas.openxmlformats.org/officeDocument/2006/relationships/image" Target="../media/image70.jpeg"/><Relationship Id="rId4" Type="http://schemas.openxmlformats.org/officeDocument/2006/relationships/image" Target="../media/image69.jpeg"/></Relationships>
</file>

<file path=ppt/slides/_rels/slide31.xml.rels><?xml version="1.0" encoding="UTF-8" standalone="yes"?>
<Relationships xmlns="http://schemas.openxmlformats.org/package/2006/relationships"><Relationship Id="rId3" Type="http://schemas.openxmlformats.org/officeDocument/2006/relationships/image" Target="../media/image72.jpeg"/><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2" Type="http://schemas.openxmlformats.org/officeDocument/2006/relationships/image" Target="../media/image73.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74.jpeg"/><Relationship Id="rId2" Type="http://schemas.openxmlformats.org/officeDocument/2006/relationships/notesSlide" Target="../notesSlides/notesSlide20.xml"/><Relationship Id="rId1" Type="http://schemas.openxmlformats.org/officeDocument/2006/relationships/slideLayout" Target="../slideLayouts/slideLayout12.xml"/><Relationship Id="rId4" Type="http://schemas.openxmlformats.org/officeDocument/2006/relationships/image" Target="../media/image75.jpeg"/></Relationships>
</file>

<file path=ppt/slides/_rels/slide34.xml.rels><?xml version="1.0" encoding="UTF-8" standalone="yes"?>
<Relationships xmlns="http://schemas.openxmlformats.org/package/2006/relationships"><Relationship Id="rId3" Type="http://schemas.openxmlformats.org/officeDocument/2006/relationships/image" Target="../media/image77.jpeg"/><Relationship Id="rId2" Type="http://schemas.openxmlformats.org/officeDocument/2006/relationships/image" Target="../media/image76.jpeg"/><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2" Type="http://schemas.openxmlformats.org/officeDocument/2006/relationships/image" Target="../media/image78.jpeg"/><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3" Type="http://schemas.openxmlformats.org/officeDocument/2006/relationships/image" Target="../media/image79.jpeg"/><Relationship Id="rId2" Type="http://schemas.openxmlformats.org/officeDocument/2006/relationships/notesSlide" Target="../notesSlides/notesSlide21.xml"/><Relationship Id="rId1" Type="http://schemas.openxmlformats.org/officeDocument/2006/relationships/slideLayout" Target="../slideLayouts/slideLayout2.xml"/><Relationship Id="rId5" Type="http://schemas.openxmlformats.org/officeDocument/2006/relationships/image" Target="../media/image81.jpeg"/><Relationship Id="rId4" Type="http://schemas.openxmlformats.org/officeDocument/2006/relationships/image" Target="../media/image80.jpeg"/></Relationships>
</file>

<file path=ppt/slides/_rels/slide37.xml.rels><?xml version="1.0" encoding="UTF-8" standalone="yes"?>
<Relationships xmlns="http://schemas.openxmlformats.org/package/2006/relationships"><Relationship Id="rId3" Type="http://schemas.openxmlformats.org/officeDocument/2006/relationships/image" Target="../media/image82.jpeg"/><Relationship Id="rId2" Type="http://schemas.openxmlformats.org/officeDocument/2006/relationships/notesSlide" Target="../notesSlides/notesSlide22.xml"/><Relationship Id="rId1" Type="http://schemas.openxmlformats.org/officeDocument/2006/relationships/slideLayout" Target="../slideLayouts/slideLayout2.xml"/><Relationship Id="rId5" Type="http://schemas.openxmlformats.org/officeDocument/2006/relationships/image" Target="../media/image84.jpeg"/><Relationship Id="rId4" Type="http://schemas.openxmlformats.org/officeDocument/2006/relationships/image" Target="../media/image83.jpeg"/></Relationships>
</file>

<file path=ppt/slides/_rels/slide38.xml.rels><?xml version="1.0" encoding="UTF-8" standalone="yes"?>
<Relationships xmlns="http://schemas.openxmlformats.org/package/2006/relationships"><Relationship Id="rId3" Type="http://schemas.openxmlformats.org/officeDocument/2006/relationships/image" Target="../media/image85.jpe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86.jpeg"/><Relationship Id="rId2" Type="http://schemas.openxmlformats.org/officeDocument/2006/relationships/notesSlide" Target="../notesSlides/notesSlide24.xml"/><Relationship Id="rId1" Type="http://schemas.openxmlformats.org/officeDocument/2006/relationships/slideLayout" Target="../slideLayouts/slideLayout6.xml"/><Relationship Id="rId5" Type="http://schemas.openxmlformats.org/officeDocument/2006/relationships/image" Target="../media/image88.jpeg"/><Relationship Id="rId4" Type="http://schemas.openxmlformats.org/officeDocument/2006/relationships/image" Target="../media/image87.jpeg"/></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40.xml.rels><?xml version="1.0" encoding="UTF-8" standalone="yes"?>
<Relationships xmlns="http://schemas.openxmlformats.org/package/2006/relationships"><Relationship Id="rId3" Type="http://schemas.openxmlformats.org/officeDocument/2006/relationships/image" Target="../media/image89.jpeg"/><Relationship Id="rId2" Type="http://schemas.openxmlformats.org/officeDocument/2006/relationships/notesSlide" Target="../notesSlides/notesSlide25.xml"/><Relationship Id="rId1" Type="http://schemas.openxmlformats.org/officeDocument/2006/relationships/slideLayout" Target="../slideLayouts/slideLayout6.xml"/><Relationship Id="rId5" Type="http://schemas.openxmlformats.org/officeDocument/2006/relationships/image" Target="../media/image91.jpeg"/><Relationship Id="rId4" Type="http://schemas.openxmlformats.org/officeDocument/2006/relationships/image" Target="../media/image90.jpg"/></Relationships>
</file>

<file path=ppt/slides/_rels/slide41.xml.rels><?xml version="1.0" encoding="UTF-8" standalone="yes"?>
<Relationships xmlns="http://schemas.openxmlformats.org/package/2006/relationships"><Relationship Id="rId3" Type="http://schemas.openxmlformats.org/officeDocument/2006/relationships/image" Target="../media/image93.jpeg"/><Relationship Id="rId2" Type="http://schemas.openxmlformats.org/officeDocument/2006/relationships/image" Target="../media/image92.jpeg"/><Relationship Id="rId1" Type="http://schemas.openxmlformats.org/officeDocument/2006/relationships/slideLayout" Target="../slideLayouts/slideLayout2.xml"/><Relationship Id="rId6" Type="http://schemas.openxmlformats.org/officeDocument/2006/relationships/image" Target="../media/image96.jpeg"/><Relationship Id="rId5" Type="http://schemas.openxmlformats.org/officeDocument/2006/relationships/image" Target="../media/image95.jpeg"/><Relationship Id="rId4" Type="http://schemas.openxmlformats.org/officeDocument/2006/relationships/image" Target="../media/image94.jpeg"/></Relationships>
</file>

<file path=ppt/slides/_rels/slide42.xml.rels><?xml version="1.0" encoding="UTF-8" standalone="yes"?>
<Relationships xmlns="http://schemas.openxmlformats.org/package/2006/relationships"><Relationship Id="rId3" Type="http://schemas.openxmlformats.org/officeDocument/2006/relationships/image" Target="../media/image97.jpeg"/><Relationship Id="rId2" Type="http://schemas.openxmlformats.org/officeDocument/2006/relationships/notesSlide" Target="../notesSlides/notesSlide26.xml"/><Relationship Id="rId1" Type="http://schemas.openxmlformats.org/officeDocument/2006/relationships/slideLayout" Target="../slideLayouts/slideLayout16.xml"/><Relationship Id="rId6" Type="http://schemas.openxmlformats.org/officeDocument/2006/relationships/image" Target="../media/image100.jpeg"/><Relationship Id="rId5" Type="http://schemas.openxmlformats.org/officeDocument/2006/relationships/image" Target="../media/image99.jpeg"/><Relationship Id="rId4" Type="http://schemas.openxmlformats.org/officeDocument/2006/relationships/image" Target="../media/image98.jpeg"/></Relationships>
</file>

<file path=ppt/slides/_rels/slide43.xml.rels><?xml version="1.0" encoding="UTF-8" standalone="yes"?>
<Relationships xmlns="http://schemas.openxmlformats.org/package/2006/relationships"><Relationship Id="rId2" Type="http://schemas.openxmlformats.org/officeDocument/2006/relationships/image" Target="../media/image101.jpe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image" Target="../media/image103.jpeg"/><Relationship Id="rId2" Type="http://schemas.openxmlformats.org/officeDocument/2006/relationships/image" Target="../media/image102.jpe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image" Target="../media/image105.jpeg"/><Relationship Id="rId2" Type="http://schemas.openxmlformats.org/officeDocument/2006/relationships/image" Target="../media/image104.jpeg"/><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3" Type="http://schemas.openxmlformats.org/officeDocument/2006/relationships/image" Target="../media/image107.jpeg"/><Relationship Id="rId2" Type="http://schemas.openxmlformats.org/officeDocument/2006/relationships/image" Target="../media/image106.jpeg"/><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3" Type="http://schemas.openxmlformats.org/officeDocument/2006/relationships/image" Target="../media/image108.jpeg"/><Relationship Id="rId2" Type="http://schemas.openxmlformats.org/officeDocument/2006/relationships/notesSlide" Target="../notesSlides/notesSlide27.xml"/><Relationship Id="rId1" Type="http://schemas.openxmlformats.org/officeDocument/2006/relationships/slideLayout" Target="../slideLayouts/slideLayout6.xml"/><Relationship Id="rId5" Type="http://schemas.openxmlformats.org/officeDocument/2006/relationships/image" Target="../media/image110.jpeg"/><Relationship Id="rId4" Type="http://schemas.openxmlformats.org/officeDocument/2006/relationships/image" Target="../media/image109.jpeg"/></Relationships>
</file>

<file path=ppt/slides/_rels/slide48.xml.rels><?xml version="1.0" encoding="UTF-8" standalone="yes"?>
<Relationships xmlns="http://schemas.openxmlformats.org/package/2006/relationships"><Relationship Id="rId3" Type="http://schemas.openxmlformats.org/officeDocument/2006/relationships/image" Target="../media/image111.jpe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112.jpeg"/><Relationship Id="rId2" Type="http://schemas.openxmlformats.org/officeDocument/2006/relationships/notesSlide" Target="../notesSlides/notesSlide29.xml"/><Relationship Id="rId1" Type="http://schemas.openxmlformats.org/officeDocument/2006/relationships/slideLayout" Target="../slideLayouts/slideLayout2.xml"/><Relationship Id="rId4" Type="http://schemas.openxmlformats.org/officeDocument/2006/relationships/image" Target="../media/image113.jpeg"/></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114.jpeg"/><Relationship Id="rId2" Type="http://schemas.openxmlformats.org/officeDocument/2006/relationships/notesSlide" Target="../notesSlides/notesSlide30.xml"/><Relationship Id="rId1" Type="http://schemas.openxmlformats.org/officeDocument/2006/relationships/slideLayout" Target="../slideLayouts/slideLayout4.xml"/><Relationship Id="rId5" Type="http://schemas.openxmlformats.org/officeDocument/2006/relationships/image" Target="../media/image116.jpeg"/><Relationship Id="rId4" Type="http://schemas.openxmlformats.org/officeDocument/2006/relationships/image" Target="../media/image115.jpeg"/></Relationships>
</file>

<file path=ppt/slides/_rels/slide51.xml.rels><?xml version="1.0" encoding="UTF-8" standalone="yes"?>
<Relationships xmlns="http://schemas.openxmlformats.org/package/2006/relationships"><Relationship Id="rId2" Type="http://schemas.openxmlformats.org/officeDocument/2006/relationships/image" Target="../media/image117.jpeg"/><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3" Type="http://schemas.openxmlformats.org/officeDocument/2006/relationships/image" Target="../media/image118.jpeg"/><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3" Type="http://schemas.openxmlformats.org/officeDocument/2006/relationships/image" Target="../media/image119.jpeg"/><Relationship Id="rId2" Type="http://schemas.openxmlformats.org/officeDocument/2006/relationships/notesSlide" Target="../notesSlides/notesSlide32.xml"/><Relationship Id="rId1" Type="http://schemas.openxmlformats.org/officeDocument/2006/relationships/slideLayout" Target="../slideLayouts/slideLayout15.xml"/><Relationship Id="rId4" Type="http://schemas.openxmlformats.org/officeDocument/2006/relationships/image" Target="../media/image120.jpeg"/></Relationships>
</file>

<file path=ppt/slides/_rels/slide54.xml.rels><?xml version="1.0" encoding="UTF-8" standalone="yes"?>
<Relationships xmlns="http://schemas.openxmlformats.org/package/2006/relationships"><Relationship Id="rId2" Type="http://schemas.openxmlformats.org/officeDocument/2006/relationships/image" Target="../media/image121.jpeg"/><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3" Type="http://schemas.openxmlformats.org/officeDocument/2006/relationships/image" Target="../media/image123.jpeg"/><Relationship Id="rId2" Type="http://schemas.openxmlformats.org/officeDocument/2006/relationships/image" Target="../media/image122.jpe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124.png"/><Relationship Id="rId2" Type="http://schemas.openxmlformats.org/officeDocument/2006/relationships/notesSlide" Target="../notesSlides/notesSlide33.xml"/><Relationship Id="rId1" Type="http://schemas.openxmlformats.org/officeDocument/2006/relationships/slideLayout" Target="../slideLayouts/slideLayout1.xml"/><Relationship Id="rId4" Type="http://schemas.openxmlformats.org/officeDocument/2006/relationships/image" Target="../media/image125.jpeg"/></Relationships>
</file>

<file path=ppt/slides/_rels/slide57.xml.rels><?xml version="1.0" encoding="UTF-8" standalone="yes"?>
<Relationships xmlns="http://schemas.openxmlformats.org/package/2006/relationships"><Relationship Id="rId3" Type="http://schemas.openxmlformats.org/officeDocument/2006/relationships/image" Target="../media/image126.jpeg"/><Relationship Id="rId2" Type="http://schemas.openxmlformats.org/officeDocument/2006/relationships/notesSlide" Target="../notesSlides/notesSlide34.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17.xml"/><Relationship Id="rId4" Type="http://schemas.openxmlformats.org/officeDocument/2006/relationships/image" Target="../media/image9.jpeg"/></Relationships>
</file>

<file path=ppt/slides/_rels/slide7.xml.rels><?xml version="1.0" encoding="UTF-8" standalone="yes"?>
<Relationships xmlns="http://schemas.openxmlformats.org/package/2006/relationships"><Relationship Id="rId8" Type="http://schemas.openxmlformats.org/officeDocument/2006/relationships/image" Target="../media/image16.jpeg"/><Relationship Id="rId13" Type="http://schemas.openxmlformats.org/officeDocument/2006/relationships/image" Target="../media/image20.jpeg"/><Relationship Id="rId3" Type="http://schemas.openxmlformats.org/officeDocument/2006/relationships/image" Target="../media/image11.jpeg"/><Relationship Id="rId7" Type="http://schemas.openxmlformats.org/officeDocument/2006/relationships/image" Target="../media/image15.jpeg"/><Relationship Id="rId12" Type="http://schemas.openxmlformats.org/officeDocument/2006/relationships/image" Target="../media/image19.jpeg"/><Relationship Id="rId2" Type="http://schemas.openxmlformats.org/officeDocument/2006/relationships/image" Target="../media/image10.png"/><Relationship Id="rId1" Type="http://schemas.openxmlformats.org/officeDocument/2006/relationships/slideLayout" Target="../slideLayouts/slideLayout6.xml"/><Relationship Id="rId6" Type="http://schemas.openxmlformats.org/officeDocument/2006/relationships/image" Target="../media/image14.jpeg"/><Relationship Id="rId11" Type="http://schemas.openxmlformats.org/officeDocument/2006/relationships/image" Target="../media/image18.jpeg"/><Relationship Id="rId5" Type="http://schemas.openxmlformats.org/officeDocument/2006/relationships/image" Target="../media/image13.jpeg"/><Relationship Id="rId10" Type="http://schemas.openxmlformats.org/officeDocument/2006/relationships/image" Target="../media/image17.jpeg"/><Relationship Id="rId4" Type="http://schemas.openxmlformats.org/officeDocument/2006/relationships/image" Target="../media/image12.jpeg"/><Relationship Id="rId9" Type="http://schemas.openxmlformats.org/officeDocument/2006/relationships/hyperlink" Target="http://en.wikipedia.org/wiki/File:Eucalyptus_terticornis_buds,_capsules_and_foliage.jpeg" TargetMode="External"/><Relationship Id="rId14" Type="http://schemas.openxmlformats.org/officeDocument/2006/relationships/image" Target="../media/image21.jpeg"/></Relationships>
</file>

<file path=ppt/slides/_rels/slide8.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2.xml"/><Relationship Id="rId6" Type="http://schemas.openxmlformats.org/officeDocument/2006/relationships/image" Target="../media/image26.wmf"/><Relationship Id="rId5" Type="http://schemas.openxmlformats.org/officeDocument/2006/relationships/image" Target="../media/image25.jpeg"/><Relationship Id="rId4" Type="http://schemas.openxmlformats.org/officeDocument/2006/relationships/image" Target="../media/image24.jpeg"/></Relationships>
</file>

<file path=ppt/slides/_rels/slide9.xml.rels><?xml version="1.0" encoding="UTF-8" standalone="yes"?>
<Relationships xmlns="http://schemas.openxmlformats.org/package/2006/relationships"><Relationship Id="rId8" Type="http://schemas.openxmlformats.org/officeDocument/2006/relationships/image" Target="../media/image32.jpeg"/><Relationship Id="rId3" Type="http://schemas.openxmlformats.org/officeDocument/2006/relationships/image" Target="../media/image27.jpeg"/><Relationship Id="rId7" Type="http://schemas.openxmlformats.org/officeDocument/2006/relationships/image" Target="../media/image31.jpe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30.png"/><Relationship Id="rId5" Type="http://schemas.openxmlformats.org/officeDocument/2006/relationships/image" Target="../media/image29.jpeg"/><Relationship Id="rId4" Type="http://schemas.openxmlformats.org/officeDocument/2006/relationships/image" Target="../media/image28.jpeg"/><Relationship Id="rId9" Type="http://schemas.openxmlformats.org/officeDocument/2006/relationships/image" Target="../media/image3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5" descr="#6-stop"/>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3505200" y="381000"/>
            <a:ext cx="2057400" cy="2051050"/>
          </a:xfrm>
          <a:prstGeom prst="rect">
            <a:avLst/>
          </a:prstGeom>
          <a:noFill/>
          <a:ln w="9525">
            <a:noFill/>
            <a:miter lim="800000"/>
            <a:headEnd/>
            <a:tailEnd/>
          </a:ln>
        </p:spPr>
      </p:pic>
      <p:sp>
        <p:nvSpPr>
          <p:cNvPr id="2029576" name="Rectangle 8"/>
          <p:cNvSpPr>
            <a:spLocks noGrp="1" noChangeArrowheads="1"/>
          </p:cNvSpPr>
          <p:nvPr>
            <p:ph type="ctrTitle"/>
          </p:nvPr>
        </p:nvSpPr>
        <p:spPr>
          <a:xfrm>
            <a:off x="647700" y="2590800"/>
            <a:ext cx="7772400" cy="1470025"/>
          </a:xfrm>
        </p:spPr>
        <p:txBody>
          <a:bodyPr>
            <a:normAutofit fontScale="90000"/>
          </a:bodyPr>
          <a:lstStyle/>
          <a:p>
            <a:pPr eaLnBrk="1" hangingPunct="1">
              <a:defRPr/>
            </a:pPr>
            <a:r>
              <a:rPr lang="en-US" sz="6000" dirty="0" smtClean="0">
                <a:solidFill>
                  <a:schemeClr val="tx2"/>
                </a:solidFill>
              </a:rPr>
              <a:t>Invasive and Noxious Weeds</a:t>
            </a:r>
          </a:p>
        </p:txBody>
      </p:sp>
      <p:sp>
        <p:nvSpPr>
          <p:cNvPr id="2029577" name="Rectangle 9"/>
          <p:cNvSpPr>
            <a:spLocks noGrp="1" noChangeArrowheads="1"/>
          </p:cNvSpPr>
          <p:nvPr>
            <p:ph type="subTitle" idx="1"/>
          </p:nvPr>
        </p:nvSpPr>
        <p:spPr>
          <a:xfrm>
            <a:off x="1371600" y="4495800"/>
            <a:ext cx="6400800" cy="2057400"/>
          </a:xfrm>
        </p:spPr>
        <p:txBody>
          <a:bodyPr>
            <a:normAutofit fontScale="92500" lnSpcReduction="20000"/>
          </a:bodyPr>
          <a:lstStyle/>
          <a:p>
            <a:pPr eaLnBrk="1" hangingPunct="1">
              <a:defRPr/>
            </a:pPr>
            <a:r>
              <a:rPr lang="en-US" sz="3000" dirty="0" smtClean="0">
                <a:solidFill>
                  <a:srgbClr val="C00000"/>
                </a:solidFill>
              </a:rPr>
              <a:t>Sasha Shaw</a:t>
            </a:r>
          </a:p>
          <a:p>
            <a:pPr eaLnBrk="1" hangingPunct="1">
              <a:defRPr/>
            </a:pPr>
            <a:r>
              <a:rPr lang="en-US" sz="2200" dirty="0" smtClean="0">
                <a:solidFill>
                  <a:schemeClr val="tx1"/>
                </a:solidFill>
              </a:rPr>
              <a:t>King County Noxious Weed Control Program</a:t>
            </a:r>
          </a:p>
          <a:p>
            <a:pPr eaLnBrk="1" hangingPunct="1">
              <a:defRPr/>
            </a:pPr>
            <a:r>
              <a:rPr lang="en-US" sz="2200" dirty="0" smtClean="0">
                <a:solidFill>
                  <a:schemeClr val="tx1"/>
                </a:solidFill>
              </a:rPr>
              <a:t>201 South Jackson, Suite 600</a:t>
            </a:r>
          </a:p>
          <a:p>
            <a:pPr eaLnBrk="1" hangingPunct="1">
              <a:defRPr/>
            </a:pPr>
            <a:r>
              <a:rPr lang="en-US" sz="2200" dirty="0" smtClean="0">
                <a:solidFill>
                  <a:schemeClr val="tx1"/>
                </a:solidFill>
              </a:rPr>
              <a:t>Seattle, WA  98104</a:t>
            </a:r>
          </a:p>
          <a:p>
            <a:pPr eaLnBrk="1" hangingPunct="1">
              <a:defRPr/>
            </a:pPr>
            <a:r>
              <a:rPr lang="en-US" sz="2200" dirty="0" smtClean="0">
                <a:solidFill>
                  <a:schemeClr val="tx1"/>
                </a:solidFill>
              </a:rPr>
              <a:t>206-477-9333</a:t>
            </a:r>
          </a:p>
          <a:p>
            <a:pPr eaLnBrk="1" hangingPunct="1">
              <a:defRPr/>
            </a:pPr>
            <a:r>
              <a:rPr lang="en-US" sz="2200" dirty="0" smtClean="0">
                <a:solidFill>
                  <a:schemeClr val="tx1"/>
                </a:solidFill>
                <a:hlinkClick r:id="rId4"/>
              </a:rPr>
              <a:t>kingcounty.gov/weeds</a:t>
            </a:r>
            <a:r>
              <a:rPr lang="en-US" sz="2200" dirty="0" smtClean="0">
                <a:solidFill>
                  <a:schemeClr val="tx1"/>
                </a:solidFill>
              </a:rPr>
              <a:t> </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descr="049"/>
          <p:cNvPicPr>
            <a:picLocks noChangeAspect="1" noChangeArrowheads="1"/>
          </p:cNvPicPr>
          <p:nvPr/>
        </p:nvPicPr>
        <p:blipFill>
          <a:blip r:embed="rId3" cstate="print"/>
          <a:srcRect/>
          <a:stretch>
            <a:fillRect/>
          </a:stretch>
        </p:blipFill>
        <p:spPr bwMode="auto">
          <a:xfrm>
            <a:off x="0" y="0"/>
            <a:ext cx="9144000" cy="6851650"/>
          </a:xfrm>
          <a:prstGeom prst="rect">
            <a:avLst/>
          </a:prstGeom>
          <a:noFill/>
          <a:ln w="9525">
            <a:noFill/>
            <a:miter lim="800000"/>
            <a:headEnd/>
            <a:tailEnd/>
          </a:ln>
        </p:spPr>
      </p:pic>
      <p:sp>
        <p:nvSpPr>
          <p:cNvPr id="12291" name="Text Box 3"/>
          <p:cNvSpPr txBox="1">
            <a:spLocks noChangeArrowheads="1"/>
          </p:cNvSpPr>
          <p:nvPr/>
        </p:nvSpPr>
        <p:spPr bwMode="auto">
          <a:xfrm>
            <a:off x="609600" y="533400"/>
            <a:ext cx="8077200" cy="366713"/>
          </a:xfrm>
          <a:prstGeom prst="rect">
            <a:avLst/>
          </a:prstGeom>
          <a:noFill/>
          <a:ln w="9525">
            <a:noFill/>
            <a:miter lim="800000"/>
            <a:headEnd/>
            <a:tailEnd/>
          </a:ln>
        </p:spPr>
        <p:txBody>
          <a:bodyPr>
            <a:spAutoFit/>
          </a:bodyPr>
          <a:lstStyle/>
          <a:p>
            <a:pPr eaLnBrk="0" hangingPunct="0">
              <a:spcBef>
                <a:spcPct val="50000"/>
              </a:spcBef>
            </a:pPr>
            <a:endParaRPr lang="en-US"/>
          </a:p>
        </p:txBody>
      </p:sp>
      <p:sp>
        <p:nvSpPr>
          <p:cNvPr id="2465796" name="Rectangle 4"/>
          <p:cNvSpPr>
            <a:spLocks noChangeArrowheads="1"/>
          </p:cNvSpPr>
          <p:nvPr/>
        </p:nvSpPr>
        <p:spPr bwMode="auto">
          <a:xfrm>
            <a:off x="685800" y="4343400"/>
            <a:ext cx="7543800" cy="366713"/>
          </a:xfrm>
          <a:prstGeom prst="rect">
            <a:avLst/>
          </a:prstGeom>
          <a:noFill/>
          <a:ln w="9525">
            <a:noFill/>
            <a:miter lim="800000"/>
            <a:headEnd/>
            <a:tailEnd/>
          </a:ln>
          <a:effectLst/>
        </p:spPr>
        <p:txBody>
          <a:bodyPr>
            <a:spAutoFit/>
          </a:bodyPr>
          <a:lstStyle/>
          <a:p>
            <a:pPr eaLnBrk="0" hangingPunct="0">
              <a:defRPr/>
            </a:pPr>
            <a:endParaRPr lang="en-US">
              <a:effectLst>
                <a:outerShdw blurRad="38100" dist="38100" dir="2700000" algn="tl">
                  <a:srgbClr val="000000"/>
                </a:outerShdw>
              </a:effectLst>
              <a:latin typeface="Times New Roman" pitchFamily="18" charset="0"/>
            </a:endParaRPr>
          </a:p>
        </p:txBody>
      </p:sp>
      <p:sp>
        <p:nvSpPr>
          <p:cNvPr id="2465797" name="Rectangle 5"/>
          <p:cNvSpPr>
            <a:spLocks noChangeArrowheads="1"/>
          </p:cNvSpPr>
          <p:nvPr/>
        </p:nvSpPr>
        <p:spPr bwMode="auto">
          <a:xfrm>
            <a:off x="457200" y="381000"/>
            <a:ext cx="8001000" cy="701675"/>
          </a:xfrm>
          <a:prstGeom prst="rect">
            <a:avLst/>
          </a:prstGeom>
          <a:noFill/>
          <a:ln w="9525">
            <a:noFill/>
            <a:miter lim="800000"/>
            <a:headEnd/>
            <a:tailEnd/>
          </a:ln>
          <a:effectLst/>
        </p:spPr>
        <p:txBody>
          <a:bodyPr>
            <a:spAutoFit/>
          </a:bodyPr>
          <a:lstStyle/>
          <a:p>
            <a:pPr eaLnBrk="0" hangingPunct="0">
              <a:defRPr/>
            </a:pPr>
            <a:endParaRPr lang="en-US" sz="4000" b="1">
              <a:solidFill>
                <a:schemeClr val="accent1"/>
              </a:solidFill>
              <a:effectLst>
                <a:outerShdw blurRad="38100" dist="38100" dir="2700000" algn="tl">
                  <a:srgbClr val="000000"/>
                </a:outerShdw>
              </a:effectLst>
              <a:latin typeface="Times New Roman" pitchFamily="18" charset="0"/>
            </a:endParaRPr>
          </a:p>
        </p:txBody>
      </p:sp>
      <p:sp>
        <p:nvSpPr>
          <p:cNvPr id="2465798" name="Rectangle 6"/>
          <p:cNvSpPr>
            <a:spLocks noChangeArrowheads="1"/>
          </p:cNvSpPr>
          <p:nvPr/>
        </p:nvSpPr>
        <p:spPr bwMode="auto">
          <a:xfrm>
            <a:off x="457200" y="228600"/>
            <a:ext cx="8382000" cy="707886"/>
          </a:xfrm>
          <a:prstGeom prst="rect">
            <a:avLst/>
          </a:prstGeom>
          <a:noFill/>
          <a:ln w="9525">
            <a:noFill/>
            <a:miter lim="800000"/>
            <a:headEnd/>
            <a:tailEnd/>
          </a:ln>
          <a:effectLst/>
        </p:spPr>
        <p:txBody>
          <a:bodyPr wrap="square">
            <a:spAutoFit/>
          </a:bodyPr>
          <a:lstStyle/>
          <a:p>
            <a:pPr algn="ctr" eaLnBrk="0" hangingPunct="0">
              <a:defRPr/>
            </a:pPr>
            <a:r>
              <a:rPr lang="en-US" sz="4000" dirty="0" smtClean="0">
                <a:solidFill>
                  <a:srgbClr val="FFFF00"/>
                </a:solidFill>
                <a:effectLst>
                  <a:outerShdw blurRad="38100" dist="38100" dir="2700000" algn="tl">
                    <a:srgbClr val="000000">
                      <a:alpha val="43137"/>
                    </a:srgbClr>
                  </a:outerShdw>
                </a:effectLst>
                <a:latin typeface="+mj-lt"/>
              </a:rPr>
              <a:t>Invasive Weeds Impact Forests</a:t>
            </a:r>
            <a:endParaRPr lang="en-US" sz="4000" dirty="0">
              <a:solidFill>
                <a:srgbClr val="FFFF00"/>
              </a:solidFill>
              <a:effectLst>
                <a:outerShdw blurRad="38100" dist="38100" dir="2700000" algn="tl">
                  <a:srgbClr val="000000">
                    <a:alpha val="43137"/>
                  </a:srgbClr>
                </a:outerShdw>
              </a:effectLst>
              <a:latin typeface="+mj-lt"/>
            </a:endParaRPr>
          </a:p>
        </p:txBody>
      </p:sp>
      <p:sp>
        <p:nvSpPr>
          <p:cNvPr id="2465799" name="Text Box 7"/>
          <p:cNvSpPr txBox="1">
            <a:spLocks noChangeArrowheads="1"/>
          </p:cNvSpPr>
          <p:nvPr/>
        </p:nvSpPr>
        <p:spPr bwMode="auto">
          <a:xfrm>
            <a:off x="228600" y="5943600"/>
            <a:ext cx="8915400" cy="708025"/>
          </a:xfrm>
          <a:prstGeom prst="rect">
            <a:avLst/>
          </a:prstGeom>
          <a:noFill/>
          <a:ln w="9525">
            <a:noFill/>
            <a:miter lim="800000"/>
            <a:headEnd/>
            <a:tailEnd/>
          </a:ln>
          <a:effectLst/>
        </p:spPr>
        <p:txBody>
          <a:bodyPr>
            <a:spAutoFit/>
          </a:bodyPr>
          <a:lstStyle/>
          <a:p>
            <a:pPr>
              <a:spcBef>
                <a:spcPct val="50000"/>
              </a:spcBef>
              <a:defRPr/>
            </a:pPr>
            <a:r>
              <a:rPr lang="en-US" sz="2000" b="1" dirty="0">
                <a:solidFill>
                  <a:srgbClr val="FFFF00"/>
                </a:solidFill>
                <a:effectLst>
                  <a:outerShdw blurRad="38100" dist="38100" dir="2700000" algn="tl">
                    <a:srgbClr val="000000"/>
                  </a:outerShdw>
                </a:effectLst>
              </a:rPr>
              <a:t>Invasive plants such as English ivy displace native forest plants, damage trees, and replace the foods wildlife are used to eating </a:t>
            </a:r>
          </a:p>
        </p:txBody>
      </p:sp>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71938" name="Rectangle 2"/>
          <p:cNvSpPr>
            <a:spLocks noGrp="1" noChangeArrowheads="1"/>
          </p:cNvSpPr>
          <p:nvPr>
            <p:ph type="title"/>
          </p:nvPr>
        </p:nvSpPr>
        <p:spPr>
          <a:xfrm>
            <a:off x="457200" y="277813"/>
            <a:ext cx="8229600" cy="790575"/>
          </a:xfrm>
        </p:spPr>
        <p:txBody>
          <a:bodyPr>
            <a:normAutofit/>
          </a:bodyPr>
          <a:lstStyle/>
          <a:p>
            <a:pPr eaLnBrk="1" hangingPunct="1">
              <a:defRPr/>
            </a:pPr>
            <a:r>
              <a:rPr lang="en-US" dirty="0" smtClean="0"/>
              <a:t>Invasive Weeds Impact Lakes</a:t>
            </a:r>
          </a:p>
        </p:txBody>
      </p:sp>
      <p:pic>
        <p:nvPicPr>
          <p:cNvPr id="13316" name="Picture 4" descr="P1010005"/>
          <p:cNvPicPr>
            <a:picLocks noGrp="1" noChangeAspect="1" noChangeArrowheads="1"/>
          </p:cNvPicPr>
          <p:nvPr>
            <p:ph idx="1"/>
          </p:nvPr>
        </p:nvPicPr>
        <p:blipFill>
          <a:blip r:embed="rId3" cstate="screen">
            <a:extLst>
              <a:ext uri="{28A0092B-C50C-407E-A947-70E740481C1C}">
                <a14:useLocalDpi xmlns:a14="http://schemas.microsoft.com/office/drawing/2010/main"/>
              </a:ext>
            </a:extLst>
          </a:blip>
          <a:srcRect/>
          <a:stretch>
            <a:fillRect/>
          </a:stretch>
        </p:blipFill>
        <p:spPr>
          <a:xfrm>
            <a:off x="1447800" y="1219200"/>
            <a:ext cx="6400800" cy="4667250"/>
          </a:xfrm>
          <a:noFill/>
        </p:spPr>
      </p:pic>
      <p:sp>
        <p:nvSpPr>
          <p:cNvPr id="13315" name="Text Box 3"/>
          <p:cNvSpPr txBox="1">
            <a:spLocks noChangeArrowheads="1"/>
          </p:cNvSpPr>
          <p:nvPr/>
        </p:nvSpPr>
        <p:spPr bwMode="auto">
          <a:xfrm>
            <a:off x="457200" y="1447800"/>
            <a:ext cx="8229600" cy="366713"/>
          </a:xfrm>
          <a:prstGeom prst="rect">
            <a:avLst/>
          </a:prstGeom>
          <a:noFill/>
          <a:ln w="9525">
            <a:noFill/>
            <a:miter lim="800000"/>
            <a:headEnd/>
            <a:tailEnd/>
          </a:ln>
        </p:spPr>
        <p:txBody>
          <a:bodyPr>
            <a:spAutoFit/>
          </a:bodyPr>
          <a:lstStyle/>
          <a:p>
            <a:pPr eaLnBrk="0" hangingPunct="0">
              <a:spcBef>
                <a:spcPct val="50000"/>
              </a:spcBef>
            </a:pPr>
            <a:endParaRPr lang="en-US"/>
          </a:p>
        </p:txBody>
      </p:sp>
      <p:sp>
        <p:nvSpPr>
          <p:cNvPr id="13317" name="Text Box 5"/>
          <p:cNvSpPr txBox="1">
            <a:spLocks noChangeArrowheads="1"/>
          </p:cNvSpPr>
          <p:nvPr/>
        </p:nvSpPr>
        <p:spPr bwMode="auto">
          <a:xfrm>
            <a:off x="1066800" y="5943600"/>
            <a:ext cx="7467600" cy="646113"/>
          </a:xfrm>
          <a:prstGeom prst="rect">
            <a:avLst/>
          </a:prstGeom>
          <a:noFill/>
          <a:ln w="9525">
            <a:noFill/>
            <a:miter lim="800000"/>
            <a:headEnd/>
            <a:tailEnd/>
          </a:ln>
        </p:spPr>
        <p:txBody>
          <a:bodyPr>
            <a:spAutoFit/>
          </a:bodyPr>
          <a:lstStyle/>
          <a:p>
            <a:pPr>
              <a:spcBef>
                <a:spcPct val="50000"/>
              </a:spcBef>
            </a:pPr>
            <a:r>
              <a:rPr lang="en-US" b="1"/>
              <a:t>Aquatic weeds create swimming and boating hazards, lower water quality and damage fish habitat</a:t>
            </a:r>
          </a:p>
        </p:txBody>
      </p:sp>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7813"/>
            <a:ext cx="8229600" cy="788987"/>
          </a:xfrm>
        </p:spPr>
        <p:txBody>
          <a:bodyPr/>
          <a:lstStyle/>
          <a:p>
            <a:pPr>
              <a:defRPr/>
            </a:pPr>
            <a:r>
              <a:rPr lang="en-US" dirty="0" smtClean="0"/>
              <a:t>Invasive Weeds Impact Rivers</a:t>
            </a:r>
            <a:endParaRPr lang="en-US" dirty="0"/>
          </a:p>
        </p:txBody>
      </p:sp>
      <p:pic>
        <p:nvPicPr>
          <p:cNvPr id="14339" name="Picture 6" descr="Knotweed S Fork Snoq Riverbank Cropped"/>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152400" y="1219200"/>
            <a:ext cx="3989388" cy="4243388"/>
          </a:xfrm>
          <a:prstGeom prst="rect">
            <a:avLst/>
          </a:prstGeom>
          <a:noFill/>
          <a:ln w="9525">
            <a:noFill/>
            <a:miter lim="800000"/>
            <a:headEnd/>
            <a:tailEnd/>
          </a:ln>
        </p:spPr>
      </p:pic>
      <p:sp>
        <p:nvSpPr>
          <p:cNvPr id="5" name="Text Box 5"/>
          <p:cNvSpPr txBox="1">
            <a:spLocks noChangeArrowheads="1"/>
          </p:cNvSpPr>
          <p:nvPr/>
        </p:nvSpPr>
        <p:spPr bwMode="auto">
          <a:xfrm>
            <a:off x="152400" y="5599112"/>
            <a:ext cx="3962400" cy="915988"/>
          </a:xfrm>
          <a:prstGeom prst="rect">
            <a:avLst/>
          </a:prstGeom>
          <a:noFill/>
          <a:ln w="9525" algn="ctr">
            <a:noFill/>
            <a:miter lim="800000"/>
            <a:headEnd/>
            <a:tailEnd/>
          </a:ln>
          <a:effectLst/>
        </p:spPr>
        <p:txBody>
          <a:bodyPr>
            <a:spAutoFit/>
          </a:bodyPr>
          <a:lstStyle/>
          <a:p>
            <a:pPr>
              <a:spcBef>
                <a:spcPct val="50000"/>
              </a:spcBef>
              <a:defRPr/>
            </a:pPr>
            <a:r>
              <a:rPr lang="en-US" b="1" dirty="0"/>
              <a:t>River banks become covered by invasive knotweed, keeping out native trees and shrubs</a:t>
            </a:r>
          </a:p>
        </p:txBody>
      </p:sp>
      <p:pic>
        <p:nvPicPr>
          <p:cNvPr id="14341" name="Picture 4" descr="numerous_roots_on_bank"/>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362450" y="1295400"/>
            <a:ext cx="4629150" cy="4114800"/>
          </a:xfrm>
          <a:prstGeom prst="rect">
            <a:avLst/>
          </a:prstGeom>
          <a:noFill/>
          <a:ln w="9525">
            <a:noFill/>
            <a:miter lim="800000"/>
            <a:headEnd/>
            <a:tailEnd/>
          </a:ln>
        </p:spPr>
      </p:pic>
      <p:sp>
        <p:nvSpPr>
          <p:cNvPr id="11" name="Text Box 5"/>
          <p:cNvSpPr txBox="1">
            <a:spLocks noChangeArrowheads="1"/>
          </p:cNvSpPr>
          <p:nvPr/>
        </p:nvSpPr>
        <p:spPr bwMode="auto">
          <a:xfrm>
            <a:off x="4343400" y="5102225"/>
            <a:ext cx="2819400" cy="307975"/>
          </a:xfrm>
          <a:prstGeom prst="rect">
            <a:avLst/>
          </a:prstGeom>
          <a:noFill/>
          <a:ln w="9525" algn="ctr">
            <a:solidFill>
              <a:schemeClr val="bg1"/>
            </a:solidFill>
            <a:miter lim="800000"/>
            <a:headEnd/>
            <a:tailEnd/>
          </a:ln>
          <a:effectLst/>
        </p:spPr>
        <p:txBody>
          <a:bodyPr>
            <a:spAutoFit/>
          </a:bodyPr>
          <a:lstStyle/>
          <a:p>
            <a:pPr algn="ctr" eaLnBrk="0" hangingPunct="0">
              <a:spcBef>
                <a:spcPct val="50000"/>
              </a:spcBef>
              <a:defRPr/>
            </a:pPr>
            <a:r>
              <a:rPr lang="en-US" sz="1400" b="1" dirty="0">
                <a:solidFill>
                  <a:srgbClr val="FFFFFF"/>
                </a:solidFill>
                <a:effectLst>
                  <a:outerShdw blurRad="38100" dist="38100" dir="2700000" algn="tl">
                    <a:srgbClr val="000000"/>
                  </a:outerShdw>
                </a:effectLst>
                <a:latin typeface="Tahoma" pitchFamily="34" charset="0"/>
              </a:rPr>
              <a:t>The Nature Conservancy</a:t>
            </a:r>
          </a:p>
        </p:txBody>
      </p:sp>
      <p:sp>
        <p:nvSpPr>
          <p:cNvPr id="12" name="Text Box 5"/>
          <p:cNvSpPr txBox="1">
            <a:spLocks noChangeArrowheads="1"/>
          </p:cNvSpPr>
          <p:nvPr/>
        </p:nvSpPr>
        <p:spPr bwMode="auto">
          <a:xfrm>
            <a:off x="4343400" y="5562600"/>
            <a:ext cx="4648200" cy="369887"/>
          </a:xfrm>
          <a:prstGeom prst="rect">
            <a:avLst/>
          </a:prstGeom>
          <a:noFill/>
          <a:ln w="9525" algn="ctr">
            <a:noFill/>
            <a:miter lim="800000"/>
            <a:headEnd/>
            <a:tailEnd/>
          </a:ln>
          <a:effectLst/>
        </p:spPr>
        <p:txBody>
          <a:bodyPr>
            <a:spAutoFit/>
          </a:bodyPr>
          <a:lstStyle/>
          <a:p>
            <a:pPr>
              <a:spcBef>
                <a:spcPct val="50000"/>
              </a:spcBef>
              <a:defRPr/>
            </a:pPr>
            <a:r>
              <a:rPr lang="en-US" b="1" dirty="0"/>
              <a:t>Knotweed increases erosion</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76034" name="Rectangle 2"/>
          <p:cNvSpPr>
            <a:spLocks noGrp="1" noChangeArrowheads="1"/>
          </p:cNvSpPr>
          <p:nvPr>
            <p:ph type="title"/>
          </p:nvPr>
        </p:nvSpPr>
        <p:spPr>
          <a:xfrm>
            <a:off x="228600" y="228600"/>
            <a:ext cx="8686800" cy="1139825"/>
          </a:xfrm>
        </p:spPr>
        <p:txBody>
          <a:bodyPr>
            <a:normAutofit/>
          </a:bodyPr>
          <a:lstStyle/>
          <a:p>
            <a:pPr eaLnBrk="1" hangingPunct="1">
              <a:defRPr/>
            </a:pPr>
            <a:r>
              <a:rPr lang="en-US" dirty="0" smtClean="0"/>
              <a:t>Invasive Weeds Impact Agriculture</a:t>
            </a:r>
          </a:p>
        </p:txBody>
      </p:sp>
      <p:sp>
        <p:nvSpPr>
          <p:cNvPr id="19459" name="Text Box 3"/>
          <p:cNvSpPr txBox="1">
            <a:spLocks noChangeArrowheads="1"/>
          </p:cNvSpPr>
          <p:nvPr/>
        </p:nvSpPr>
        <p:spPr bwMode="auto">
          <a:xfrm>
            <a:off x="231884" y="5486400"/>
            <a:ext cx="8735904" cy="1246495"/>
          </a:xfrm>
          <a:prstGeom prst="rect">
            <a:avLst/>
          </a:prstGeom>
          <a:noFill/>
          <a:ln w="9525">
            <a:noFill/>
            <a:miter lim="800000"/>
            <a:headEnd/>
            <a:tailEnd/>
          </a:ln>
        </p:spPr>
        <p:txBody>
          <a:bodyPr wrap="square">
            <a:spAutoFit/>
          </a:bodyPr>
          <a:lstStyle/>
          <a:p>
            <a:pPr>
              <a:spcBef>
                <a:spcPct val="50000"/>
              </a:spcBef>
              <a:defRPr/>
            </a:pPr>
            <a:r>
              <a:rPr lang="en-US" sz="2400" dirty="0" smtClean="0"/>
              <a:t>Pasture weeds crowd </a:t>
            </a:r>
            <a:r>
              <a:rPr lang="en-US" sz="2400" dirty="0"/>
              <a:t>out </a:t>
            </a:r>
            <a:r>
              <a:rPr lang="en-US" sz="2400" dirty="0" smtClean="0"/>
              <a:t>and replace healthy forage* and some weeds can </a:t>
            </a:r>
            <a:r>
              <a:rPr lang="en-US" sz="2400" dirty="0"/>
              <a:t>poison </a:t>
            </a:r>
            <a:r>
              <a:rPr lang="en-US" sz="2400" dirty="0" smtClean="0"/>
              <a:t>animals</a:t>
            </a:r>
          </a:p>
          <a:p>
            <a:pPr>
              <a:spcBef>
                <a:spcPct val="50000"/>
              </a:spcBef>
              <a:defRPr/>
            </a:pPr>
            <a:r>
              <a:rPr lang="en-US" dirty="0" smtClean="0"/>
              <a:t>(*Note</a:t>
            </a:r>
            <a:r>
              <a:rPr lang="en-US" dirty="0"/>
              <a:t>: forage </a:t>
            </a:r>
            <a:r>
              <a:rPr lang="en-US" dirty="0" smtClean="0"/>
              <a:t>means plants that livestock eat)</a:t>
            </a:r>
            <a:endParaRPr lang="en-US" dirty="0"/>
          </a:p>
        </p:txBody>
      </p:sp>
      <p:pic>
        <p:nvPicPr>
          <p:cNvPr id="15366" name="Picture 6" descr="Tansy R in pasture"/>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572000" y="1599136"/>
            <a:ext cx="4202330" cy="2793174"/>
          </a:xfrm>
          <a:prstGeom prst="rect">
            <a:avLst/>
          </a:prstGeom>
          <a:noFill/>
          <a:ln w="9525">
            <a:noFill/>
            <a:miter lim="800000"/>
            <a:headEnd/>
            <a:tailEnd/>
          </a:ln>
        </p:spPr>
      </p:pic>
      <p:sp>
        <p:nvSpPr>
          <p:cNvPr id="2" name="TextBox 1"/>
          <p:cNvSpPr txBox="1"/>
          <p:nvPr/>
        </p:nvSpPr>
        <p:spPr>
          <a:xfrm>
            <a:off x="381000" y="4431268"/>
            <a:ext cx="3771900" cy="369332"/>
          </a:xfrm>
          <a:prstGeom prst="rect">
            <a:avLst/>
          </a:prstGeom>
          <a:noFill/>
        </p:spPr>
        <p:txBody>
          <a:bodyPr wrap="square" rtlCol="0">
            <a:spAutoFit/>
          </a:bodyPr>
          <a:lstStyle/>
          <a:p>
            <a:r>
              <a:rPr lang="en-US" dirty="0" smtClean="0"/>
              <a:t>Cattle checking out a spiny thistle</a:t>
            </a:r>
            <a:endParaRPr lang="en-US" dirty="0"/>
          </a:p>
        </p:txBody>
      </p:sp>
      <p:sp>
        <p:nvSpPr>
          <p:cNvPr id="3" name="Rectangle 2"/>
          <p:cNvSpPr/>
          <p:nvPr/>
        </p:nvSpPr>
        <p:spPr>
          <a:xfrm>
            <a:off x="4572000" y="4419600"/>
            <a:ext cx="4343435" cy="369332"/>
          </a:xfrm>
          <a:prstGeom prst="rect">
            <a:avLst/>
          </a:prstGeom>
        </p:spPr>
        <p:txBody>
          <a:bodyPr wrap="square">
            <a:spAutoFit/>
          </a:bodyPr>
          <a:lstStyle/>
          <a:p>
            <a:pPr>
              <a:spcBef>
                <a:spcPct val="50000"/>
              </a:spcBef>
              <a:defRPr/>
            </a:pPr>
            <a:r>
              <a:rPr lang="en-US" dirty="0" smtClean="0"/>
              <a:t>A horse trying not to eat tansy ragwort</a:t>
            </a:r>
            <a:endParaRPr lang="en-US" dirty="0"/>
          </a:p>
        </p:txBody>
      </p:sp>
      <p:pic>
        <p:nvPicPr>
          <p:cNvPr id="2050" name="Picture 2" descr="http://pss.uvm.edu/vtcrops/articles/PastureWeeds/Pasture_Weeds/Weeds/Cows_avoiding_thistle_sb_uvm.jpg"/>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381000" y="1584434"/>
            <a:ext cx="3943350" cy="2807876"/>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403334" y="3961423"/>
            <a:ext cx="3859925" cy="430887"/>
          </a:xfrm>
          <a:prstGeom prst="rect">
            <a:avLst/>
          </a:prstGeom>
        </p:spPr>
        <p:txBody>
          <a:bodyPr wrap="square">
            <a:spAutoFit/>
          </a:bodyPr>
          <a:lstStyle/>
          <a:p>
            <a:r>
              <a:rPr lang="en-US" sz="1100" dirty="0">
                <a:solidFill>
                  <a:schemeClr val="bg1"/>
                </a:solidFill>
              </a:rPr>
              <a:t>http://pss.uvm.edu/vtcrops/articles/PastureWeeds/Pasture_Weeds/Weeds/Cows_avoiding_thistle_sb_uvm.jpg</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57200" y="457200"/>
            <a:ext cx="8229600" cy="1143000"/>
          </a:xfrm>
        </p:spPr>
        <p:txBody>
          <a:bodyPr>
            <a:normAutofit fontScale="90000"/>
          </a:bodyPr>
          <a:lstStyle/>
          <a:p>
            <a:r>
              <a:rPr lang="en-US" dirty="0" smtClean="0">
                <a:solidFill>
                  <a:schemeClr val="tx2"/>
                </a:solidFill>
              </a:rPr>
              <a:t>And Invasive Weeds Are Just Downright Obnoxious</a:t>
            </a:r>
            <a:endParaRPr lang="en-US" dirty="0">
              <a:solidFill>
                <a:schemeClr val="tx2"/>
              </a:solidFill>
            </a:endParaRPr>
          </a:p>
        </p:txBody>
      </p:sp>
      <p:pic>
        <p:nvPicPr>
          <p:cNvPr id="164866" name="Picture 2" descr="http://farm4.static.flickr.com/3588/3480587807_7b8a4633b1.jpg"/>
          <p:cNvPicPr>
            <a:picLocks noChangeAspect="1" noChangeArrowheads="1"/>
          </p:cNvPicPr>
          <p:nvPr/>
        </p:nvPicPr>
        <p:blipFill>
          <a:blip r:embed="rId2" cstate="print"/>
          <a:srcRect/>
          <a:stretch>
            <a:fillRect/>
          </a:stretch>
        </p:blipFill>
        <p:spPr bwMode="auto">
          <a:xfrm>
            <a:off x="2133600" y="2133600"/>
            <a:ext cx="4762500" cy="3162301"/>
          </a:xfrm>
          <a:prstGeom prst="rect">
            <a:avLst/>
          </a:prstGeom>
          <a:noFill/>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defRPr/>
            </a:pPr>
            <a:r>
              <a:rPr lang="en-US" dirty="0" smtClean="0"/>
              <a:t>Fighting Invasive Weeds</a:t>
            </a:r>
            <a:endParaRPr lang="en-US" dirty="0"/>
          </a:p>
        </p:txBody>
      </p:sp>
      <p:pic>
        <p:nvPicPr>
          <p:cNvPr id="63491" name="Picture 10" descr="MCj02724560000[1]"/>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3048000" y="1981200"/>
            <a:ext cx="3352800" cy="40132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74638"/>
            <a:ext cx="8534400" cy="1143000"/>
          </a:xfrm>
        </p:spPr>
        <p:txBody>
          <a:bodyPr>
            <a:normAutofit fontScale="90000"/>
          </a:bodyPr>
          <a:lstStyle/>
          <a:p>
            <a:r>
              <a:rPr lang="en-US" dirty="0" smtClean="0"/>
              <a:t>What does the government do to fight invasive plants and noxious weeds?</a:t>
            </a:r>
            <a:endParaRPr lang="en-US" dirty="0"/>
          </a:p>
        </p:txBody>
      </p:sp>
      <p:sp>
        <p:nvSpPr>
          <p:cNvPr id="3" name="Content Placeholder 2"/>
          <p:cNvSpPr>
            <a:spLocks noGrp="1"/>
          </p:cNvSpPr>
          <p:nvPr>
            <p:ph idx="1"/>
          </p:nvPr>
        </p:nvSpPr>
        <p:spPr>
          <a:xfrm>
            <a:off x="457200" y="1600200"/>
            <a:ext cx="8229600" cy="5029200"/>
          </a:xfrm>
        </p:spPr>
        <p:txBody>
          <a:bodyPr>
            <a:normAutofit fontScale="85000" lnSpcReduction="10000"/>
          </a:bodyPr>
          <a:lstStyle/>
          <a:p>
            <a:r>
              <a:rPr lang="en-US" dirty="0" smtClean="0">
                <a:solidFill>
                  <a:srgbClr val="FF0000"/>
                </a:solidFill>
              </a:rPr>
              <a:t>Prevention and early response for new invaders</a:t>
            </a:r>
          </a:p>
          <a:p>
            <a:pPr lvl="1"/>
            <a:r>
              <a:rPr lang="en-US" dirty="0" smtClean="0"/>
              <a:t>Watch for new invaders</a:t>
            </a:r>
          </a:p>
          <a:p>
            <a:pPr lvl="1"/>
            <a:r>
              <a:rPr lang="en-US" dirty="0" smtClean="0"/>
              <a:t>Require control of certain noxious weeds through state laws and county weed programs</a:t>
            </a:r>
          </a:p>
          <a:p>
            <a:pPr lvl="1"/>
            <a:r>
              <a:rPr lang="en-US" dirty="0" smtClean="0"/>
              <a:t>Prohibit sale of invasive plants and noxious weeds through quarantine laws</a:t>
            </a:r>
          </a:p>
          <a:p>
            <a:r>
              <a:rPr lang="en-US" dirty="0" smtClean="0">
                <a:solidFill>
                  <a:srgbClr val="FF0000"/>
                </a:solidFill>
              </a:rPr>
              <a:t>Reducing the impact of widespread invasive plants and noxious weeds</a:t>
            </a:r>
          </a:p>
          <a:p>
            <a:pPr lvl="1"/>
            <a:r>
              <a:rPr lang="en-US" dirty="0" smtClean="0"/>
              <a:t>Hire crews to remove weeds from high quality forests and replant with native species</a:t>
            </a:r>
          </a:p>
          <a:p>
            <a:pPr lvl="1"/>
            <a:r>
              <a:rPr lang="en-US" dirty="0" smtClean="0"/>
              <a:t>Organize volunteer events and train community stewards</a:t>
            </a:r>
          </a:p>
          <a:p>
            <a:pPr lvl="1"/>
            <a:r>
              <a:rPr lang="en-US" dirty="0" smtClean="0"/>
              <a:t>Educate people about what not to plant and what to remove</a:t>
            </a:r>
          </a:p>
          <a:p>
            <a:pPr lvl="1"/>
            <a:endParaRPr lang="en-US" dirty="0" smtClean="0"/>
          </a:p>
          <a:p>
            <a:endParaRPr lang="en-US" dirty="0"/>
          </a:p>
        </p:txBody>
      </p:sp>
    </p:spTree>
    <p:extLst>
      <p:ext uri="{BB962C8B-B14F-4D97-AF65-F5344CB8AC3E}">
        <p14:creationId xmlns:p14="http://schemas.microsoft.com/office/powerpoint/2010/main" val="236964058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7906" name="Rectangle 2"/>
          <p:cNvSpPr>
            <a:spLocks noGrp="1" noChangeArrowheads="1"/>
          </p:cNvSpPr>
          <p:nvPr>
            <p:ph type="title"/>
          </p:nvPr>
        </p:nvSpPr>
        <p:spPr>
          <a:xfrm>
            <a:off x="228600" y="304800"/>
            <a:ext cx="8686800" cy="838200"/>
          </a:xfrm>
        </p:spPr>
        <p:txBody>
          <a:bodyPr>
            <a:normAutofit fontScale="90000"/>
          </a:bodyPr>
          <a:lstStyle/>
          <a:p>
            <a:r>
              <a:rPr lang="en-US" dirty="0" smtClean="0"/>
              <a:t>How can we help stop invasive plants?</a:t>
            </a:r>
            <a:endParaRPr lang="en-US" dirty="0"/>
          </a:p>
        </p:txBody>
      </p:sp>
      <p:sp>
        <p:nvSpPr>
          <p:cNvPr id="3" name="Text Placeholder 2"/>
          <p:cNvSpPr>
            <a:spLocks noGrp="1"/>
          </p:cNvSpPr>
          <p:nvPr>
            <p:ph type="body" idx="1"/>
          </p:nvPr>
        </p:nvSpPr>
        <p:spPr>
          <a:xfrm>
            <a:off x="457200" y="971550"/>
            <a:ext cx="4040188" cy="639762"/>
          </a:xfrm>
        </p:spPr>
        <p:txBody>
          <a:bodyPr/>
          <a:lstStyle/>
          <a:p>
            <a:r>
              <a:rPr lang="en-US" smtClean="0">
                <a:solidFill>
                  <a:srgbClr val="0EA215"/>
                </a:solidFill>
              </a:rPr>
              <a:t>DO</a:t>
            </a:r>
            <a:endParaRPr lang="en-US" dirty="0">
              <a:solidFill>
                <a:srgbClr val="0EA215"/>
              </a:solidFill>
            </a:endParaRPr>
          </a:p>
        </p:txBody>
      </p:sp>
      <p:sp>
        <p:nvSpPr>
          <p:cNvPr id="1147907" name="Rectangle 3"/>
          <p:cNvSpPr>
            <a:spLocks noGrp="1" noChangeArrowheads="1"/>
          </p:cNvSpPr>
          <p:nvPr>
            <p:ph sz="half" idx="2"/>
          </p:nvPr>
        </p:nvSpPr>
        <p:spPr>
          <a:xfrm>
            <a:off x="304800" y="1611312"/>
            <a:ext cx="4343400" cy="3341688"/>
          </a:xfrm>
        </p:spPr>
        <p:txBody>
          <a:bodyPr>
            <a:normAutofit fontScale="92500" lnSpcReduction="10000"/>
          </a:bodyPr>
          <a:lstStyle/>
          <a:p>
            <a:r>
              <a:rPr lang="en-US" b="1" dirty="0" smtClean="0">
                <a:solidFill>
                  <a:srgbClr val="0EA215"/>
                </a:solidFill>
              </a:rPr>
              <a:t>Learn</a:t>
            </a:r>
            <a:r>
              <a:rPr lang="en-US" dirty="0" smtClean="0">
                <a:solidFill>
                  <a:srgbClr val="0EA215"/>
                </a:solidFill>
              </a:rPr>
              <a:t> </a:t>
            </a:r>
            <a:r>
              <a:rPr lang="en-US" dirty="0" smtClean="0"/>
              <a:t>which plants cause problems</a:t>
            </a:r>
          </a:p>
          <a:p>
            <a:r>
              <a:rPr lang="en-US" b="1" dirty="0" smtClean="0">
                <a:solidFill>
                  <a:srgbClr val="0EA215"/>
                </a:solidFill>
              </a:rPr>
              <a:t>Watch</a:t>
            </a:r>
            <a:r>
              <a:rPr lang="en-US" dirty="0" smtClean="0">
                <a:solidFill>
                  <a:srgbClr val="0EA215"/>
                </a:solidFill>
              </a:rPr>
              <a:t> </a:t>
            </a:r>
            <a:r>
              <a:rPr lang="en-US" dirty="0" smtClean="0"/>
              <a:t>for and report new plant invaders</a:t>
            </a:r>
          </a:p>
          <a:p>
            <a:r>
              <a:rPr lang="en-US" b="1" dirty="0" smtClean="0">
                <a:solidFill>
                  <a:srgbClr val="0EA215"/>
                </a:solidFill>
              </a:rPr>
              <a:t>Control</a:t>
            </a:r>
            <a:r>
              <a:rPr lang="en-US" dirty="0" smtClean="0">
                <a:solidFill>
                  <a:srgbClr val="0EA215"/>
                </a:solidFill>
              </a:rPr>
              <a:t> </a:t>
            </a:r>
            <a:r>
              <a:rPr lang="en-US" dirty="0" smtClean="0"/>
              <a:t>weeds on your property</a:t>
            </a:r>
          </a:p>
          <a:p>
            <a:r>
              <a:rPr lang="en-US" b="1" dirty="0" smtClean="0">
                <a:solidFill>
                  <a:srgbClr val="0EA215"/>
                </a:solidFill>
              </a:rPr>
              <a:t>Check</a:t>
            </a:r>
            <a:r>
              <a:rPr lang="en-US" dirty="0" smtClean="0">
                <a:solidFill>
                  <a:srgbClr val="0EA215"/>
                </a:solidFill>
              </a:rPr>
              <a:t> </a:t>
            </a:r>
            <a:r>
              <a:rPr lang="en-US" dirty="0" smtClean="0"/>
              <a:t>clothing, bike, car and boat for noxious weed “hitchhikers”</a:t>
            </a:r>
          </a:p>
          <a:p>
            <a:r>
              <a:rPr lang="en-US" b="1" dirty="0" smtClean="0">
                <a:solidFill>
                  <a:srgbClr val="0EA215"/>
                </a:solidFill>
              </a:rPr>
              <a:t>Volunteer</a:t>
            </a:r>
            <a:r>
              <a:rPr lang="en-US" dirty="0" smtClean="0">
                <a:solidFill>
                  <a:srgbClr val="0EA215"/>
                </a:solidFill>
              </a:rPr>
              <a:t> </a:t>
            </a:r>
            <a:r>
              <a:rPr lang="en-US" dirty="0" smtClean="0"/>
              <a:t>to remove invasive plants at stewardship events</a:t>
            </a:r>
            <a:endParaRPr lang="en-US" dirty="0"/>
          </a:p>
        </p:txBody>
      </p:sp>
      <p:sp>
        <p:nvSpPr>
          <p:cNvPr id="4" name="Text Placeholder 3"/>
          <p:cNvSpPr>
            <a:spLocks noGrp="1"/>
          </p:cNvSpPr>
          <p:nvPr>
            <p:ph type="body" sz="quarter" idx="3"/>
          </p:nvPr>
        </p:nvSpPr>
        <p:spPr>
          <a:xfrm>
            <a:off x="4645025" y="971550"/>
            <a:ext cx="4041775" cy="639762"/>
          </a:xfrm>
        </p:spPr>
        <p:txBody>
          <a:bodyPr/>
          <a:lstStyle/>
          <a:p>
            <a:r>
              <a:rPr lang="en-US" smtClean="0">
                <a:solidFill>
                  <a:srgbClr val="C00000"/>
                </a:solidFill>
              </a:rPr>
              <a:t>DON’T</a:t>
            </a:r>
            <a:endParaRPr lang="en-US" dirty="0">
              <a:solidFill>
                <a:srgbClr val="C00000"/>
              </a:solidFill>
            </a:endParaRPr>
          </a:p>
        </p:txBody>
      </p:sp>
      <p:sp>
        <p:nvSpPr>
          <p:cNvPr id="2" name="Content Placeholder 1"/>
          <p:cNvSpPr>
            <a:spLocks noGrp="1"/>
          </p:cNvSpPr>
          <p:nvPr>
            <p:ph sz="quarter" idx="4"/>
          </p:nvPr>
        </p:nvSpPr>
        <p:spPr>
          <a:xfrm>
            <a:off x="4800600" y="1611312"/>
            <a:ext cx="3886200" cy="2732088"/>
          </a:xfrm>
        </p:spPr>
        <p:txBody>
          <a:bodyPr>
            <a:normAutofit fontScale="92500"/>
          </a:bodyPr>
          <a:lstStyle/>
          <a:p>
            <a:r>
              <a:rPr lang="en-US" dirty="0" smtClean="0">
                <a:solidFill>
                  <a:srgbClr val="C00000"/>
                </a:solidFill>
              </a:rPr>
              <a:t>Don’t</a:t>
            </a:r>
            <a:r>
              <a:rPr lang="en-US" dirty="0" smtClean="0"/>
              <a:t> plant invasive species</a:t>
            </a:r>
          </a:p>
          <a:p>
            <a:r>
              <a:rPr lang="en-US" dirty="0" smtClean="0">
                <a:solidFill>
                  <a:srgbClr val="C00000"/>
                </a:solidFill>
              </a:rPr>
              <a:t>Don’t</a:t>
            </a:r>
            <a:r>
              <a:rPr lang="en-US" dirty="0" smtClean="0"/>
              <a:t> dump yard waste or garden clippings in natural areas</a:t>
            </a:r>
          </a:p>
          <a:p>
            <a:r>
              <a:rPr lang="en-US" dirty="0" smtClean="0">
                <a:solidFill>
                  <a:srgbClr val="C00000"/>
                </a:solidFill>
              </a:rPr>
              <a:t>Never</a:t>
            </a:r>
            <a:r>
              <a:rPr lang="en-US" dirty="0" smtClean="0"/>
              <a:t> dump your aquarium into a lake or stream</a:t>
            </a:r>
          </a:p>
          <a:p>
            <a:endParaRPr lang="en-US" dirty="0"/>
          </a:p>
        </p:txBody>
      </p:sp>
      <p:pic>
        <p:nvPicPr>
          <p:cNvPr id="65540" name="Picture 7" descr="http://seattletimes.nwsource.com/ABPub/2008/10/21/2008293473.jpg"/>
          <p:cNvPicPr>
            <a:picLocks noChangeAspect="1" noChangeArrowheads="1"/>
          </p:cNvPicPr>
          <p:nvPr/>
        </p:nvPicPr>
        <p:blipFill>
          <a:blip r:embed="rId3" cstate="print"/>
          <a:srcRect l="5405"/>
          <a:stretch>
            <a:fillRect/>
          </a:stretch>
        </p:blipFill>
        <p:spPr bwMode="auto">
          <a:xfrm>
            <a:off x="1219200" y="4852374"/>
            <a:ext cx="2438400" cy="1750423"/>
          </a:xfrm>
          <a:prstGeom prst="rect">
            <a:avLst/>
          </a:prstGeom>
          <a:noFill/>
          <a:ln w="9525">
            <a:noFill/>
            <a:miter lim="800000"/>
            <a:headEnd/>
            <a:tailEnd/>
          </a:ln>
        </p:spPr>
      </p:pic>
      <p:pic>
        <p:nvPicPr>
          <p:cNvPr id="3074" name="Picture 2" descr="Aquarium Dumping"/>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5791200" y="4162424"/>
            <a:ext cx="1905000" cy="2314576"/>
          </a:xfrm>
          <a:prstGeom prst="rect">
            <a:avLst/>
          </a:prstGeom>
          <a:noFill/>
          <a:extLst>
            <a:ext uri="{909E8E84-426E-40DD-AFC4-6F175D3DCCD1}">
              <a14:hiddenFill xmlns:a14="http://schemas.microsoft.com/office/drawing/2010/main">
                <a:solidFill>
                  <a:srgbClr val="FFFFFF"/>
                </a:solidFill>
              </a14:hiddenFill>
            </a:ext>
          </a:extLst>
        </p:spPr>
      </p:pic>
      <p:sp>
        <p:nvSpPr>
          <p:cNvPr id="15" name="Rectangle 14"/>
          <p:cNvSpPr/>
          <p:nvPr/>
        </p:nvSpPr>
        <p:spPr>
          <a:xfrm>
            <a:off x="5791200" y="6143624"/>
            <a:ext cx="1905000" cy="307777"/>
          </a:xfrm>
          <a:prstGeom prst="rect">
            <a:avLst/>
          </a:prstGeom>
        </p:spPr>
        <p:txBody>
          <a:bodyPr wrap="square">
            <a:spAutoFit/>
          </a:bodyPr>
          <a:lstStyle/>
          <a:p>
            <a:r>
              <a:rPr lang="en-US" sz="700" dirty="0">
                <a:solidFill>
                  <a:schemeClr val="bg1"/>
                </a:solidFill>
              </a:rPr>
              <a:t>http://www.goldcoast.qld.gov.au/environment/aquarium-dumping-10110.html</a:t>
            </a:r>
          </a:p>
        </p:txBody>
      </p:sp>
    </p:spTree>
    <p:extLst>
      <p:ext uri="{BB962C8B-B14F-4D97-AF65-F5344CB8AC3E}">
        <p14:creationId xmlns:p14="http://schemas.microsoft.com/office/powerpoint/2010/main" val="276383852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90050" name="Rectangle 2"/>
          <p:cNvSpPr>
            <a:spLocks noGrp="1" noChangeArrowheads="1"/>
          </p:cNvSpPr>
          <p:nvPr>
            <p:ph type="title"/>
          </p:nvPr>
        </p:nvSpPr>
        <p:spPr>
          <a:xfrm>
            <a:off x="685800" y="609600"/>
            <a:ext cx="7696200" cy="1139825"/>
          </a:xfrm>
        </p:spPr>
        <p:txBody>
          <a:bodyPr>
            <a:normAutofit fontScale="90000"/>
          </a:bodyPr>
          <a:lstStyle/>
          <a:p>
            <a:pPr eaLnBrk="1" hangingPunct="1">
              <a:defRPr/>
            </a:pPr>
            <a:r>
              <a:rPr lang="en-US" sz="4000" dirty="0" smtClean="0"/>
              <a:t>Some Local Invasive Weeds</a:t>
            </a:r>
            <a:br>
              <a:rPr lang="en-US" sz="4000" dirty="0" smtClean="0"/>
            </a:br>
            <a:r>
              <a:rPr lang="en-US" sz="3600" dirty="0" smtClean="0"/>
              <a:t>(also known as “Neighborhood Bullies”)</a:t>
            </a:r>
            <a:endParaRPr lang="en-US" dirty="0" smtClean="0"/>
          </a:p>
        </p:txBody>
      </p:sp>
      <p:pic>
        <p:nvPicPr>
          <p:cNvPr id="16387" name="Picture 6" descr="C:\Documents and Settings\ssha\Local Settings\Temporary Internet Files\Content.IE5\A7FB4Z70\MC900232130[1].wmf"/>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2971800" y="2133600"/>
            <a:ext cx="2832100" cy="2779713"/>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8" name="Picture 6" descr="Blackberry-OSUPic"/>
          <p:cNvPicPr>
            <a:picLocks noChangeAspect="1" noChangeArrowheads="1"/>
          </p:cNvPicPr>
          <p:nvPr/>
        </p:nvPicPr>
        <p:blipFill>
          <a:blip r:embed="rId3" cstate="print"/>
          <a:srcRect/>
          <a:stretch>
            <a:fillRect/>
          </a:stretch>
        </p:blipFill>
        <p:spPr bwMode="auto">
          <a:xfrm>
            <a:off x="3175" y="0"/>
            <a:ext cx="9137650" cy="6858000"/>
          </a:xfrm>
          <a:prstGeom prst="rect">
            <a:avLst/>
          </a:prstGeom>
          <a:noFill/>
          <a:ln w="9525">
            <a:noFill/>
            <a:miter lim="800000"/>
            <a:headEnd/>
            <a:tailEnd/>
          </a:ln>
        </p:spPr>
      </p:pic>
      <p:sp>
        <p:nvSpPr>
          <p:cNvPr id="2101250" name="Rectangle 2"/>
          <p:cNvSpPr>
            <a:spLocks noGrp="1" noChangeArrowheads="1"/>
          </p:cNvSpPr>
          <p:nvPr>
            <p:ph type="title"/>
          </p:nvPr>
        </p:nvSpPr>
        <p:spPr/>
        <p:txBody>
          <a:bodyPr>
            <a:normAutofit fontScale="90000"/>
          </a:bodyPr>
          <a:lstStyle/>
          <a:p>
            <a:pPr eaLnBrk="1" hangingPunct="1">
              <a:defRPr/>
            </a:pPr>
            <a:r>
              <a:rPr lang="en-US" dirty="0" smtClean="0">
                <a:solidFill>
                  <a:srgbClr val="FFFFFF"/>
                </a:solidFill>
              </a:rPr>
              <a:t>Himalayan Blackberry</a:t>
            </a:r>
            <a:br>
              <a:rPr lang="en-US" dirty="0" smtClean="0">
                <a:solidFill>
                  <a:srgbClr val="FFFFFF"/>
                </a:solidFill>
              </a:rPr>
            </a:br>
            <a:r>
              <a:rPr lang="en-US" dirty="0" smtClean="0">
                <a:solidFill>
                  <a:srgbClr val="FFFFFF"/>
                </a:solidFill>
              </a:rPr>
              <a:t>(</a:t>
            </a:r>
            <a:r>
              <a:rPr lang="en-US" sz="3600" i="1" dirty="0" err="1" smtClean="0">
                <a:solidFill>
                  <a:srgbClr val="FFFFFF"/>
                </a:solidFill>
              </a:rPr>
              <a:t>Rubus</a:t>
            </a:r>
            <a:r>
              <a:rPr lang="en-US" sz="3600" i="1" dirty="0" smtClean="0">
                <a:solidFill>
                  <a:srgbClr val="FFFFFF"/>
                </a:solidFill>
              </a:rPr>
              <a:t> </a:t>
            </a:r>
            <a:r>
              <a:rPr lang="en-US" sz="3600" i="1" dirty="0" err="1" smtClean="0">
                <a:solidFill>
                  <a:srgbClr val="FFFFFF"/>
                </a:solidFill>
              </a:rPr>
              <a:t>armeniacus</a:t>
            </a:r>
            <a:r>
              <a:rPr lang="en-US" dirty="0" smtClean="0">
                <a:solidFill>
                  <a:srgbClr val="FFFFFF"/>
                </a:solidFill>
              </a:rPr>
              <a:t>) </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8155" name="Rectangle 11"/>
          <p:cNvSpPr>
            <a:spLocks noGrp="1" noChangeArrowheads="1"/>
          </p:cNvSpPr>
          <p:nvPr>
            <p:ph type="title"/>
          </p:nvPr>
        </p:nvSpPr>
        <p:spPr>
          <a:xfrm>
            <a:off x="457200" y="152400"/>
            <a:ext cx="8229600" cy="1143000"/>
          </a:xfrm>
        </p:spPr>
        <p:txBody>
          <a:bodyPr/>
          <a:lstStyle/>
          <a:p>
            <a:pPr eaLnBrk="1" hangingPunct="1">
              <a:defRPr/>
            </a:pPr>
            <a:r>
              <a:rPr lang="en-US" sz="4800" dirty="0" smtClean="0"/>
              <a:t>Agenda</a:t>
            </a:r>
          </a:p>
        </p:txBody>
      </p:sp>
      <p:sp>
        <p:nvSpPr>
          <p:cNvPr id="1158156" name="Rectangle 12"/>
          <p:cNvSpPr>
            <a:spLocks noGrp="1" noChangeArrowheads="1"/>
          </p:cNvSpPr>
          <p:nvPr>
            <p:ph idx="1"/>
          </p:nvPr>
        </p:nvSpPr>
        <p:spPr>
          <a:xfrm>
            <a:off x="609600" y="1447800"/>
            <a:ext cx="3886200" cy="4953000"/>
          </a:xfrm>
        </p:spPr>
        <p:txBody>
          <a:bodyPr>
            <a:normAutofit/>
          </a:bodyPr>
          <a:lstStyle/>
          <a:p>
            <a:pPr eaLnBrk="1" hangingPunct="1">
              <a:defRPr/>
            </a:pPr>
            <a:r>
              <a:rPr lang="en-US" dirty="0" smtClean="0">
                <a:solidFill>
                  <a:srgbClr val="C00000"/>
                </a:solidFill>
              </a:rPr>
              <a:t>Definitions</a:t>
            </a:r>
          </a:p>
          <a:p>
            <a:pPr eaLnBrk="1" hangingPunct="1">
              <a:defRPr/>
            </a:pPr>
            <a:r>
              <a:rPr lang="en-US" dirty="0" smtClean="0">
                <a:solidFill>
                  <a:srgbClr val="C00000"/>
                </a:solidFill>
              </a:rPr>
              <a:t>Impacts</a:t>
            </a:r>
          </a:p>
          <a:p>
            <a:pPr eaLnBrk="1" hangingPunct="1">
              <a:defRPr/>
            </a:pPr>
            <a:r>
              <a:rPr lang="en-US" dirty="0" smtClean="0">
                <a:solidFill>
                  <a:srgbClr val="C00000"/>
                </a:solidFill>
              </a:rPr>
              <a:t>How do weeds spread?</a:t>
            </a:r>
          </a:p>
          <a:p>
            <a:pPr>
              <a:defRPr/>
            </a:pPr>
            <a:r>
              <a:rPr lang="en-US" dirty="0" smtClean="0">
                <a:solidFill>
                  <a:srgbClr val="C00000"/>
                </a:solidFill>
              </a:rPr>
              <a:t>What can we do to help stop them?</a:t>
            </a:r>
          </a:p>
          <a:p>
            <a:pPr eaLnBrk="1" hangingPunct="1">
              <a:defRPr/>
            </a:pPr>
            <a:r>
              <a:rPr lang="en-US" dirty="0" smtClean="0">
                <a:solidFill>
                  <a:srgbClr val="C00000"/>
                </a:solidFill>
              </a:rPr>
              <a:t>What are some of the local invasive weeds?</a:t>
            </a:r>
          </a:p>
        </p:txBody>
      </p:sp>
      <p:pic>
        <p:nvPicPr>
          <p:cNvPr id="4100" name="Picture 2" descr="http://i2.photobucket.com/albums/y2/Freebird1/The%20Freebird/fun_stuff/little_weeds.jpg"/>
          <p:cNvPicPr>
            <a:picLocks noChangeAspect="1" noChangeArrowheads="1"/>
          </p:cNvPicPr>
          <p:nvPr/>
        </p:nvPicPr>
        <p:blipFill>
          <a:blip r:embed="rId3" cstate="print"/>
          <a:srcRect/>
          <a:stretch>
            <a:fillRect/>
          </a:stretch>
        </p:blipFill>
        <p:spPr bwMode="auto">
          <a:xfrm>
            <a:off x="4724400" y="1866971"/>
            <a:ext cx="4020770" cy="3619429"/>
          </a:xfrm>
          <a:prstGeom prst="rect">
            <a:avLst/>
          </a:prstGeom>
          <a:noFill/>
          <a:ln w="38100">
            <a:solidFill>
              <a:srgbClr val="C00000"/>
            </a:solidFill>
            <a:miter lim="800000"/>
            <a:headEnd/>
            <a:tailEnd/>
          </a:ln>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57200" y="274638"/>
            <a:ext cx="8229600" cy="639762"/>
          </a:xfrm>
        </p:spPr>
        <p:txBody>
          <a:bodyPr>
            <a:normAutofit fontScale="90000"/>
          </a:bodyPr>
          <a:lstStyle/>
          <a:p>
            <a:r>
              <a:rPr lang="en-US" dirty="0" smtClean="0"/>
              <a:t>Himalayan Blackberry Impacts</a:t>
            </a:r>
            <a:endParaRPr lang="en-US" dirty="0"/>
          </a:p>
        </p:txBody>
      </p:sp>
      <p:sp>
        <p:nvSpPr>
          <p:cNvPr id="8" name="Content Placeholder 7"/>
          <p:cNvSpPr>
            <a:spLocks noGrp="1"/>
          </p:cNvSpPr>
          <p:nvPr>
            <p:ph idx="1"/>
          </p:nvPr>
        </p:nvSpPr>
        <p:spPr>
          <a:xfrm>
            <a:off x="5867400" y="1143000"/>
            <a:ext cx="3048000" cy="5334000"/>
          </a:xfrm>
        </p:spPr>
        <p:txBody>
          <a:bodyPr>
            <a:normAutofit lnSpcReduction="10000"/>
          </a:bodyPr>
          <a:lstStyle/>
          <a:p>
            <a:r>
              <a:rPr lang="en-US" dirty="0" smtClean="0"/>
              <a:t>Crowds out other plants</a:t>
            </a:r>
          </a:p>
          <a:p>
            <a:r>
              <a:rPr lang="en-US" dirty="0" smtClean="0"/>
              <a:t>Reduces habitat diversity</a:t>
            </a:r>
          </a:p>
          <a:p>
            <a:r>
              <a:rPr lang="en-US" dirty="0" smtClean="0"/>
              <a:t>Creates obstacles to wildlife movement</a:t>
            </a:r>
          </a:p>
          <a:p>
            <a:r>
              <a:rPr lang="en-US" dirty="0" smtClean="0"/>
              <a:t>Shades out tree seedlings</a:t>
            </a:r>
          </a:p>
        </p:txBody>
      </p:sp>
      <p:pic>
        <p:nvPicPr>
          <p:cNvPr id="7" name="Picture 6" descr="himalayan-blackberry-RavennaPark.JPG"/>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381000" y="1066800"/>
            <a:ext cx="5334000" cy="5416595"/>
          </a:xfrm>
          <a:prstGeom prst="rect">
            <a:avLst/>
          </a:prstGeom>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2" name="Picture 4" descr="himalayan-blackberry-stems"/>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5562600" y="1447800"/>
            <a:ext cx="3333750" cy="4724400"/>
          </a:xfrm>
          <a:prstGeom prst="rect">
            <a:avLst/>
          </a:prstGeom>
          <a:noFill/>
          <a:ln w="9525">
            <a:noFill/>
            <a:miter lim="800000"/>
            <a:headEnd/>
            <a:tailEnd/>
          </a:ln>
        </p:spPr>
      </p:pic>
      <p:sp>
        <p:nvSpPr>
          <p:cNvPr id="2736133" name="Rectangle 5"/>
          <p:cNvSpPr>
            <a:spLocks noGrp="1" noChangeArrowheads="1"/>
          </p:cNvSpPr>
          <p:nvPr>
            <p:ph type="title"/>
          </p:nvPr>
        </p:nvSpPr>
        <p:spPr>
          <a:xfrm>
            <a:off x="457200" y="277813"/>
            <a:ext cx="8229600" cy="712787"/>
          </a:xfrm>
        </p:spPr>
        <p:txBody>
          <a:bodyPr/>
          <a:lstStyle/>
          <a:p>
            <a:pPr eaLnBrk="1" hangingPunct="1">
              <a:defRPr/>
            </a:pPr>
            <a:r>
              <a:rPr lang="en-US" sz="4000" smtClean="0"/>
              <a:t>Controlling Blackberry</a:t>
            </a:r>
          </a:p>
        </p:txBody>
      </p:sp>
      <p:sp>
        <p:nvSpPr>
          <p:cNvPr id="2736134" name="Rectangle 6"/>
          <p:cNvSpPr>
            <a:spLocks noGrp="1" noChangeArrowheads="1"/>
          </p:cNvSpPr>
          <p:nvPr>
            <p:ph idx="1"/>
          </p:nvPr>
        </p:nvSpPr>
        <p:spPr>
          <a:xfrm>
            <a:off x="304800" y="1371600"/>
            <a:ext cx="5257800" cy="5181600"/>
          </a:xfrm>
        </p:spPr>
        <p:txBody>
          <a:bodyPr/>
          <a:lstStyle/>
          <a:p>
            <a:pPr eaLnBrk="1" hangingPunct="1">
              <a:lnSpc>
                <a:spcPct val="90000"/>
              </a:lnSpc>
              <a:defRPr/>
            </a:pPr>
            <a:r>
              <a:rPr lang="en-US" sz="2400" smtClean="0"/>
              <a:t>First step, cut canes to the ground</a:t>
            </a:r>
          </a:p>
          <a:p>
            <a:pPr lvl="1" eaLnBrk="1" hangingPunct="1">
              <a:lnSpc>
                <a:spcPct val="90000"/>
              </a:lnSpc>
              <a:defRPr/>
            </a:pPr>
            <a:r>
              <a:rPr lang="en-US" sz="2000" smtClean="0"/>
              <a:t>Use long-handled loppers or pruners</a:t>
            </a:r>
          </a:p>
          <a:p>
            <a:pPr lvl="1" eaLnBrk="1" hangingPunct="1">
              <a:lnSpc>
                <a:spcPct val="90000"/>
              </a:lnSpc>
              <a:defRPr/>
            </a:pPr>
            <a:r>
              <a:rPr lang="en-US" sz="2000" smtClean="0"/>
              <a:t>Pile up cut stems</a:t>
            </a:r>
          </a:p>
          <a:p>
            <a:pPr eaLnBrk="1" hangingPunct="1">
              <a:lnSpc>
                <a:spcPct val="90000"/>
              </a:lnSpc>
              <a:defRPr/>
            </a:pPr>
            <a:r>
              <a:rPr lang="en-US" sz="2400" smtClean="0"/>
              <a:t>Next step, dig up root balls</a:t>
            </a:r>
          </a:p>
          <a:p>
            <a:pPr lvl="1" eaLnBrk="1" hangingPunct="1">
              <a:lnSpc>
                <a:spcPct val="90000"/>
              </a:lnSpc>
              <a:defRPr/>
            </a:pPr>
            <a:r>
              <a:rPr lang="en-US" sz="2000" smtClean="0"/>
              <a:t>Use sturdy shovels and dig deep to get whole root</a:t>
            </a:r>
          </a:p>
          <a:p>
            <a:pPr eaLnBrk="1" hangingPunct="1">
              <a:lnSpc>
                <a:spcPct val="90000"/>
              </a:lnSpc>
              <a:defRPr/>
            </a:pPr>
            <a:r>
              <a:rPr lang="en-US" sz="2400" smtClean="0"/>
              <a:t>Spines are sharp so wear sturdy clothes</a:t>
            </a:r>
          </a:p>
          <a:p>
            <a:pPr lvl="1" eaLnBrk="1" hangingPunct="1">
              <a:lnSpc>
                <a:spcPct val="90000"/>
              </a:lnSpc>
              <a:defRPr/>
            </a:pPr>
            <a:r>
              <a:rPr lang="en-US" sz="2000" smtClean="0"/>
              <a:t>Long pants/sleeves</a:t>
            </a:r>
          </a:p>
          <a:p>
            <a:pPr lvl="1" eaLnBrk="1" hangingPunct="1">
              <a:lnSpc>
                <a:spcPct val="90000"/>
              </a:lnSpc>
              <a:defRPr/>
            </a:pPr>
            <a:r>
              <a:rPr lang="en-US" sz="2000" smtClean="0"/>
              <a:t>Sturdy shoes or boots</a:t>
            </a:r>
          </a:p>
          <a:p>
            <a:pPr lvl="1" eaLnBrk="1" hangingPunct="1">
              <a:lnSpc>
                <a:spcPct val="90000"/>
              </a:lnSpc>
              <a:defRPr/>
            </a:pPr>
            <a:r>
              <a:rPr lang="en-US" sz="2000" smtClean="0"/>
              <a:t>Leather work gloves</a:t>
            </a:r>
          </a:p>
          <a:p>
            <a:pPr eaLnBrk="1" hangingPunct="1">
              <a:lnSpc>
                <a:spcPct val="90000"/>
              </a:lnSpc>
              <a:defRPr/>
            </a:pPr>
            <a:r>
              <a:rPr lang="en-US" sz="2400" smtClean="0"/>
              <a:t>Remove small patches of blackberry first, then big ones</a:t>
            </a:r>
          </a:p>
          <a:p>
            <a:pPr eaLnBrk="1" hangingPunct="1">
              <a:lnSpc>
                <a:spcPct val="90000"/>
              </a:lnSpc>
              <a:defRPr/>
            </a:pPr>
            <a:r>
              <a:rPr lang="en-US" sz="2400" smtClean="0"/>
              <a:t>Avoid harming native plants</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154" name="Picture 2" descr="P1010017"/>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2971800" y="1752600"/>
            <a:ext cx="5964238" cy="4473575"/>
          </a:xfrm>
          <a:prstGeom prst="rect">
            <a:avLst/>
          </a:prstGeom>
          <a:noFill/>
          <a:ln w="9525">
            <a:solidFill>
              <a:schemeClr val="tx1"/>
            </a:solidFill>
            <a:miter lim="800000"/>
            <a:headEnd/>
            <a:tailEnd/>
          </a:ln>
        </p:spPr>
      </p:pic>
      <p:pic>
        <p:nvPicPr>
          <p:cNvPr id="49155" name="Picture 3" descr="P1010018"/>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304800" y="228600"/>
            <a:ext cx="2971800" cy="3962400"/>
          </a:xfrm>
          <a:prstGeom prst="rect">
            <a:avLst/>
          </a:prstGeom>
          <a:noFill/>
          <a:ln w="9525">
            <a:solidFill>
              <a:schemeClr val="tx1"/>
            </a:solidFill>
            <a:miter lim="800000"/>
            <a:headEnd/>
            <a:tailEnd/>
          </a:ln>
        </p:spPr>
      </p:pic>
      <p:sp>
        <p:nvSpPr>
          <p:cNvPr id="2628612" name="Rectangle 4"/>
          <p:cNvSpPr>
            <a:spLocks noChangeArrowheads="1"/>
          </p:cNvSpPr>
          <p:nvPr/>
        </p:nvSpPr>
        <p:spPr bwMode="auto">
          <a:xfrm>
            <a:off x="3505200" y="228600"/>
            <a:ext cx="5334000" cy="1219200"/>
          </a:xfrm>
          <a:prstGeom prst="rect">
            <a:avLst/>
          </a:prstGeom>
          <a:noFill/>
          <a:ln w="9525">
            <a:noFill/>
            <a:miter lim="800000"/>
            <a:headEnd/>
            <a:tailEnd/>
          </a:ln>
          <a:effectLst/>
        </p:spPr>
        <p:txBody>
          <a:bodyPr anchor="ctr" anchorCtr="1"/>
          <a:lstStyle/>
          <a:p>
            <a:pPr algn="ctr">
              <a:defRPr/>
            </a:pPr>
            <a:r>
              <a:rPr lang="en-US" sz="3600" dirty="0" smtClean="0">
                <a:solidFill>
                  <a:schemeClr val="tx2"/>
                </a:solidFill>
                <a:latin typeface="+mj-lt"/>
              </a:rPr>
              <a:t>Himalayan Blackberry Identification</a:t>
            </a:r>
            <a:endParaRPr lang="en-US" sz="3600" dirty="0">
              <a:solidFill>
                <a:schemeClr val="tx2"/>
              </a:solidFill>
              <a:latin typeface="+mj-lt"/>
            </a:endParaRPr>
          </a:p>
        </p:txBody>
      </p:sp>
      <p:pic>
        <p:nvPicPr>
          <p:cNvPr id="49157" name="Picture 5" descr="P1010016"/>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304800" y="4343400"/>
            <a:ext cx="3059113" cy="2293938"/>
          </a:xfrm>
          <a:prstGeom prst="rect">
            <a:avLst/>
          </a:prstGeom>
          <a:noFill/>
          <a:ln w="9525">
            <a:solidFill>
              <a:schemeClr val="tx1"/>
            </a:solidFill>
            <a:miter lim="800000"/>
            <a:headEnd/>
            <a:tailEnd/>
          </a:ln>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12898" name="Rectangle 2"/>
          <p:cNvSpPr>
            <a:spLocks noGrp="1" noChangeArrowheads="1"/>
          </p:cNvSpPr>
          <p:nvPr>
            <p:ph type="title"/>
          </p:nvPr>
        </p:nvSpPr>
        <p:spPr>
          <a:xfrm>
            <a:off x="457200" y="274638"/>
            <a:ext cx="8229600" cy="563562"/>
          </a:xfrm>
        </p:spPr>
        <p:txBody>
          <a:bodyPr>
            <a:noAutofit/>
          </a:bodyPr>
          <a:lstStyle/>
          <a:p>
            <a:pPr eaLnBrk="1" hangingPunct="1">
              <a:defRPr/>
            </a:pPr>
            <a:r>
              <a:rPr lang="en-US" sz="3600" dirty="0" smtClean="0">
                <a:solidFill>
                  <a:schemeClr val="tx2"/>
                </a:solidFill>
              </a:rPr>
              <a:t>Comparing Native and Invasive Blackberry</a:t>
            </a:r>
          </a:p>
        </p:txBody>
      </p:sp>
      <p:sp>
        <p:nvSpPr>
          <p:cNvPr id="2" name="Text Placeholder 1"/>
          <p:cNvSpPr>
            <a:spLocks noGrp="1"/>
          </p:cNvSpPr>
          <p:nvPr>
            <p:ph type="body" idx="1"/>
          </p:nvPr>
        </p:nvSpPr>
        <p:spPr>
          <a:xfrm>
            <a:off x="685800" y="952240"/>
            <a:ext cx="3505200" cy="639762"/>
          </a:xfrm>
        </p:spPr>
        <p:txBody>
          <a:bodyPr/>
          <a:lstStyle/>
          <a:p>
            <a:r>
              <a:rPr lang="en-US" dirty="0" smtClean="0">
                <a:solidFill>
                  <a:srgbClr val="0EA215"/>
                </a:solidFill>
              </a:rPr>
              <a:t>Native</a:t>
            </a:r>
            <a:r>
              <a:rPr lang="en-US" dirty="0" smtClean="0"/>
              <a:t> Trailing Blackberry</a:t>
            </a:r>
            <a:endParaRPr lang="en-US" dirty="0"/>
          </a:p>
        </p:txBody>
      </p:sp>
      <p:sp>
        <p:nvSpPr>
          <p:cNvPr id="4" name="Text Placeholder 3"/>
          <p:cNvSpPr>
            <a:spLocks noGrp="1"/>
          </p:cNvSpPr>
          <p:nvPr>
            <p:ph type="body" sz="quarter" idx="3"/>
          </p:nvPr>
        </p:nvSpPr>
        <p:spPr>
          <a:xfrm>
            <a:off x="4645025" y="952240"/>
            <a:ext cx="4041775" cy="639762"/>
          </a:xfrm>
        </p:spPr>
        <p:txBody>
          <a:bodyPr/>
          <a:lstStyle/>
          <a:p>
            <a:r>
              <a:rPr lang="en-US" dirty="0" smtClean="0">
                <a:solidFill>
                  <a:srgbClr val="C00000"/>
                </a:solidFill>
              </a:rPr>
              <a:t>Invasive</a:t>
            </a:r>
            <a:r>
              <a:rPr lang="en-US" dirty="0" smtClean="0"/>
              <a:t> Himalayan Blackberry</a:t>
            </a:r>
            <a:endParaRPr lang="en-US" dirty="0"/>
          </a:p>
        </p:txBody>
      </p:sp>
      <p:pic>
        <p:nvPicPr>
          <p:cNvPr id="51203" name="Picture 3"/>
          <p:cNvPicPr>
            <a:picLocks noChangeAspect="1" noChangeArrowheads="1"/>
          </p:cNvPicPr>
          <p:nvPr/>
        </p:nvPicPr>
        <p:blipFill>
          <a:blip r:embed="rId3" cstate="print"/>
          <a:srcRect/>
          <a:stretch>
            <a:fillRect/>
          </a:stretch>
        </p:blipFill>
        <p:spPr bwMode="auto">
          <a:xfrm rot="16200000">
            <a:off x="1169140" y="3688351"/>
            <a:ext cx="2457710" cy="3271988"/>
          </a:xfrm>
          <a:prstGeom prst="rect">
            <a:avLst/>
          </a:prstGeom>
          <a:noFill/>
          <a:ln w="9525">
            <a:noFill/>
            <a:miter lim="800000"/>
            <a:headEnd/>
            <a:tailEnd/>
          </a:ln>
        </p:spPr>
      </p:pic>
      <p:pic>
        <p:nvPicPr>
          <p:cNvPr id="51204" name="Picture 4" descr="ruurs68"/>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762000" y="1631996"/>
            <a:ext cx="3271989" cy="2344925"/>
          </a:xfrm>
          <a:prstGeom prst="rect">
            <a:avLst/>
          </a:prstGeom>
          <a:noFill/>
          <a:ln w="9525">
            <a:noFill/>
            <a:miter lim="800000"/>
            <a:headEnd/>
            <a:tailEnd/>
          </a:ln>
        </p:spPr>
      </p:pic>
      <p:pic>
        <p:nvPicPr>
          <p:cNvPr id="9" name="Picture 2" descr="P1010017"/>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5105400" y="1708601"/>
            <a:ext cx="3048000" cy="2286203"/>
          </a:xfrm>
          <a:prstGeom prst="rect">
            <a:avLst/>
          </a:prstGeom>
          <a:noFill/>
          <a:ln w="9525">
            <a:solidFill>
              <a:schemeClr val="tx1"/>
            </a:solidFill>
            <a:miter lim="800000"/>
            <a:headEnd/>
            <a:tailEnd/>
          </a:ln>
        </p:spPr>
      </p:pic>
      <p:pic>
        <p:nvPicPr>
          <p:cNvPr id="7" name="Picture 6"/>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5059297" y="4167996"/>
            <a:ext cx="3083593" cy="2312695"/>
          </a:xfrm>
          <a:prstGeom prst="rect">
            <a:avLst/>
          </a:prstGeom>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62658" name="Rectangle 2"/>
          <p:cNvSpPr>
            <a:spLocks noGrp="1" noChangeArrowheads="1"/>
          </p:cNvSpPr>
          <p:nvPr>
            <p:ph type="title"/>
          </p:nvPr>
        </p:nvSpPr>
        <p:spPr>
          <a:xfrm>
            <a:off x="457200" y="307975"/>
            <a:ext cx="8229600" cy="835025"/>
          </a:xfrm>
        </p:spPr>
        <p:txBody>
          <a:bodyPr>
            <a:normAutofit/>
          </a:bodyPr>
          <a:lstStyle/>
          <a:p>
            <a:pPr eaLnBrk="1" hangingPunct="1">
              <a:defRPr/>
            </a:pPr>
            <a:r>
              <a:rPr lang="en-US" sz="4000" dirty="0" smtClean="0"/>
              <a:t>English Ivy (</a:t>
            </a:r>
            <a:r>
              <a:rPr lang="en-US" sz="4000" i="1" dirty="0" err="1" smtClean="0"/>
              <a:t>Hedera</a:t>
            </a:r>
            <a:r>
              <a:rPr lang="en-US" sz="4000" i="1" dirty="0" smtClean="0"/>
              <a:t> helix</a:t>
            </a:r>
            <a:r>
              <a:rPr lang="en-US" sz="4000" dirty="0" smtClean="0"/>
              <a:t>)</a:t>
            </a:r>
            <a:endParaRPr lang="en-US" sz="4000" i="1" dirty="0" smtClean="0"/>
          </a:p>
        </p:txBody>
      </p:sp>
      <p:sp>
        <p:nvSpPr>
          <p:cNvPr id="1862659" name="Text Box 3"/>
          <p:cNvSpPr txBox="1">
            <a:spLocks noChangeArrowheads="1"/>
          </p:cNvSpPr>
          <p:nvPr/>
        </p:nvSpPr>
        <p:spPr bwMode="auto">
          <a:xfrm>
            <a:off x="304800" y="6308725"/>
            <a:ext cx="8534400" cy="400110"/>
          </a:xfrm>
          <a:prstGeom prst="rect">
            <a:avLst/>
          </a:prstGeom>
          <a:noFill/>
          <a:ln w="9525">
            <a:noFill/>
            <a:miter lim="800000"/>
            <a:headEnd/>
            <a:tailEnd/>
          </a:ln>
          <a:effectLst/>
        </p:spPr>
        <p:txBody>
          <a:bodyPr wrap="square">
            <a:spAutoFit/>
          </a:bodyPr>
          <a:lstStyle/>
          <a:p>
            <a:pPr eaLnBrk="0" hangingPunct="0">
              <a:defRPr/>
            </a:pPr>
            <a:r>
              <a:rPr lang="en-US" sz="2000" dirty="0"/>
              <a:t>Ivy </a:t>
            </a:r>
            <a:r>
              <a:rPr lang="en-US" sz="2000" dirty="0" smtClean="0"/>
              <a:t>leaves on vines </a:t>
            </a:r>
            <a:r>
              <a:rPr lang="en-US" sz="2000" dirty="0"/>
              <a:t>are evergreen, lobed, dull green, with light veins</a:t>
            </a:r>
            <a:endParaRPr lang="en-US" sz="2400" dirty="0"/>
          </a:p>
        </p:txBody>
      </p:sp>
      <p:pic>
        <p:nvPicPr>
          <p:cNvPr id="36868" name="Picture 5" descr="Ravenna-Park-Ivy"/>
          <p:cNvPicPr>
            <a:picLocks noChangeAspect="1" noChangeArrowheads="1"/>
          </p:cNvPicPr>
          <p:nvPr/>
        </p:nvPicPr>
        <p:blipFill>
          <a:blip r:embed="rId3" cstate="screen">
            <a:lum bright="4000" contrast="6000"/>
            <a:extLst>
              <a:ext uri="{28A0092B-C50C-407E-A947-70E740481C1C}">
                <a14:useLocalDpi xmlns:a14="http://schemas.microsoft.com/office/drawing/2010/main"/>
              </a:ext>
            </a:extLst>
          </a:blip>
          <a:srcRect l="11902" r="10881"/>
          <a:stretch>
            <a:fillRect/>
          </a:stretch>
        </p:blipFill>
        <p:spPr bwMode="auto">
          <a:xfrm>
            <a:off x="3962400" y="1447800"/>
            <a:ext cx="4876800" cy="4724400"/>
          </a:xfrm>
          <a:prstGeom prst="rect">
            <a:avLst/>
          </a:prstGeom>
          <a:noFill/>
          <a:ln w="9525">
            <a:noFill/>
            <a:miter lim="800000"/>
            <a:headEnd/>
            <a:tailEnd/>
          </a:ln>
        </p:spPr>
      </p:pic>
      <p:pic>
        <p:nvPicPr>
          <p:cNvPr id="6" name="Picture 5" descr="english-ivy-leaves-030507-shs.jpg"/>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28600" y="1447800"/>
            <a:ext cx="3543300" cy="4724400"/>
          </a:xfrm>
          <a:prstGeom prst="rect">
            <a:avLst/>
          </a:prstGeom>
        </p:spPr>
      </p:pic>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90" name="Picture 2" descr="#1climbing tree"/>
          <p:cNvPicPr>
            <a:picLocks noChangeAspect="1" noChangeArrowheads="1"/>
          </p:cNvPicPr>
          <p:nvPr/>
        </p:nvPicPr>
        <p:blipFill>
          <a:blip r:embed="rId3" cstate="screen">
            <a:extLst>
              <a:ext uri="{28A0092B-C50C-407E-A947-70E740481C1C}">
                <a14:useLocalDpi xmlns:a14="http://schemas.microsoft.com/office/drawing/2010/main"/>
              </a:ext>
            </a:extLst>
          </a:blip>
          <a:srcRect b="12000"/>
          <a:stretch>
            <a:fillRect/>
          </a:stretch>
        </p:blipFill>
        <p:spPr bwMode="auto">
          <a:xfrm>
            <a:off x="381000" y="228600"/>
            <a:ext cx="3073400" cy="3889375"/>
          </a:xfrm>
          <a:prstGeom prst="rect">
            <a:avLst/>
          </a:prstGeom>
          <a:noFill/>
          <a:ln w="9525">
            <a:noFill/>
            <a:miter lim="800000"/>
            <a:headEnd/>
            <a:tailEnd/>
          </a:ln>
        </p:spPr>
      </p:pic>
      <p:sp>
        <p:nvSpPr>
          <p:cNvPr id="2728968" name="Rectangle 8"/>
          <p:cNvSpPr>
            <a:spLocks noGrp="1" noChangeArrowheads="1"/>
          </p:cNvSpPr>
          <p:nvPr>
            <p:ph type="title"/>
          </p:nvPr>
        </p:nvSpPr>
        <p:spPr>
          <a:xfrm>
            <a:off x="3733800" y="274638"/>
            <a:ext cx="5029200" cy="944562"/>
          </a:xfrm>
        </p:spPr>
        <p:txBody>
          <a:bodyPr/>
          <a:lstStyle/>
          <a:p>
            <a:r>
              <a:rPr lang="en-US" dirty="0" smtClean="0"/>
              <a:t>English Ivy Impacts</a:t>
            </a:r>
          </a:p>
        </p:txBody>
      </p:sp>
      <p:sp>
        <p:nvSpPr>
          <p:cNvPr id="2728969" name="Rectangle 9"/>
          <p:cNvSpPr>
            <a:spLocks noGrp="1" noChangeArrowheads="1"/>
          </p:cNvSpPr>
          <p:nvPr>
            <p:ph idx="1"/>
          </p:nvPr>
        </p:nvSpPr>
        <p:spPr>
          <a:xfrm>
            <a:off x="3810000" y="1371600"/>
            <a:ext cx="5105400" cy="5181600"/>
          </a:xfrm>
        </p:spPr>
        <p:txBody>
          <a:bodyPr>
            <a:normAutofit lnSpcReduction="10000"/>
          </a:bodyPr>
          <a:lstStyle/>
          <a:p>
            <a:r>
              <a:rPr lang="en-US" dirty="0" smtClean="0"/>
              <a:t>Adds weight to the tree; creates “sail” effect and makes trees more likely to blow down</a:t>
            </a:r>
          </a:p>
          <a:p>
            <a:r>
              <a:rPr lang="en-US" dirty="0" smtClean="0"/>
              <a:t>Shades out tree’s leaves</a:t>
            </a:r>
          </a:p>
          <a:p>
            <a:r>
              <a:rPr lang="en-US" dirty="0" smtClean="0"/>
              <a:t>Increases rot on tree bark</a:t>
            </a:r>
          </a:p>
          <a:p>
            <a:r>
              <a:rPr lang="en-US" dirty="0" smtClean="0"/>
              <a:t>Smothers understory plants and tree seedlings</a:t>
            </a:r>
          </a:p>
          <a:p>
            <a:r>
              <a:rPr lang="en-US" dirty="0" smtClean="0"/>
              <a:t>Creates cover for rats near homes</a:t>
            </a:r>
          </a:p>
        </p:txBody>
      </p:sp>
      <p:grpSp>
        <p:nvGrpSpPr>
          <p:cNvPr id="2" name="Group 5"/>
          <p:cNvGrpSpPr>
            <a:grpSpLocks/>
          </p:cNvGrpSpPr>
          <p:nvPr/>
        </p:nvGrpSpPr>
        <p:grpSpPr bwMode="auto">
          <a:xfrm>
            <a:off x="228600" y="4191000"/>
            <a:ext cx="3429000" cy="2513941"/>
            <a:chOff x="3216" y="2148"/>
            <a:chExt cx="2352" cy="1777"/>
          </a:xfrm>
        </p:grpSpPr>
        <p:pic>
          <p:nvPicPr>
            <p:cNvPr id="37894" name="Picture 6" descr="1346062"/>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3216" y="2148"/>
              <a:ext cx="2352" cy="1764"/>
            </a:xfrm>
            <a:prstGeom prst="rect">
              <a:avLst/>
            </a:prstGeom>
            <a:noFill/>
            <a:ln w="9525">
              <a:noFill/>
              <a:miter lim="800000"/>
              <a:headEnd/>
              <a:tailEnd/>
            </a:ln>
          </p:spPr>
        </p:pic>
        <p:sp>
          <p:nvSpPr>
            <p:cNvPr id="37895" name="Text Box 7"/>
            <p:cNvSpPr txBox="1">
              <a:spLocks noChangeArrowheads="1"/>
            </p:cNvSpPr>
            <p:nvPr/>
          </p:nvSpPr>
          <p:spPr bwMode="auto">
            <a:xfrm>
              <a:off x="3216" y="3620"/>
              <a:ext cx="2304" cy="305"/>
            </a:xfrm>
            <a:prstGeom prst="rect">
              <a:avLst/>
            </a:prstGeom>
            <a:noFill/>
            <a:ln w="9525">
              <a:noFill/>
              <a:miter lim="800000"/>
              <a:headEnd/>
              <a:tailEnd/>
            </a:ln>
          </p:spPr>
          <p:txBody>
            <a:bodyPr>
              <a:spAutoFit/>
            </a:bodyPr>
            <a:lstStyle/>
            <a:p>
              <a:pPr eaLnBrk="0" hangingPunct="0">
                <a:spcBef>
                  <a:spcPct val="50000"/>
                </a:spcBef>
              </a:pPr>
              <a:r>
                <a:rPr lang="en-US" sz="1100" b="1" dirty="0">
                  <a:solidFill>
                    <a:schemeClr val="bg1"/>
                  </a:solidFill>
                </a:rPr>
                <a:t>Chris Evans, The University of Georgia, www.forestryimages.org </a:t>
              </a:r>
            </a:p>
          </p:txBody>
        </p:sp>
      </p:gr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ext Box 2"/>
          <p:cNvSpPr txBox="1">
            <a:spLocks noChangeArrowheads="1"/>
          </p:cNvSpPr>
          <p:nvPr/>
        </p:nvSpPr>
        <p:spPr bwMode="auto">
          <a:xfrm>
            <a:off x="222032" y="914400"/>
            <a:ext cx="4572000" cy="1569660"/>
          </a:xfrm>
          <a:prstGeom prst="rect">
            <a:avLst/>
          </a:prstGeom>
          <a:noFill/>
          <a:ln w="9525">
            <a:noFill/>
            <a:miter lim="800000"/>
            <a:headEnd/>
            <a:tailEnd/>
          </a:ln>
        </p:spPr>
        <p:txBody>
          <a:bodyPr wrap="square">
            <a:spAutoFit/>
          </a:bodyPr>
          <a:lstStyle/>
          <a:p>
            <a:pPr eaLnBrk="0" hangingPunct="0">
              <a:spcBef>
                <a:spcPct val="50000"/>
              </a:spcBef>
            </a:pPr>
            <a:r>
              <a:rPr lang="en-US" sz="2400" dirty="0" smtClean="0"/>
              <a:t>1. Cut vines at </a:t>
            </a:r>
            <a:r>
              <a:rPr lang="en-US" sz="2400" dirty="0"/>
              <a:t>about shoulder </a:t>
            </a:r>
            <a:r>
              <a:rPr lang="en-US" sz="2400" dirty="0" smtClean="0"/>
              <a:t>height and pull them off the trunk below the cut and then keep the area ivy-free.</a:t>
            </a:r>
            <a:endParaRPr lang="en-US" sz="2000" dirty="0"/>
          </a:p>
        </p:txBody>
      </p:sp>
      <p:sp>
        <p:nvSpPr>
          <p:cNvPr id="38915" name="Text Box 3"/>
          <p:cNvSpPr txBox="1">
            <a:spLocks noChangeArrowheads="1"/>
          </p:cNvSpPr>
          <p:nvPr/>
        </p:nvSpPr>
        <p:spPr bwMode="auto">
          <a:xfrm>
            <a:off x="222031" y="4451133"/>
            <a:ext cx="2438400" cy="1200329"/>
          </a:xfrm>
          <a:prstGeom prst="rect">
            <a:avLst/>
          </a:prstGeom>
          <a:noFill/>
          <a:ln w="9525">
            <a:noFill/>
            <a:miter lim="800000"/>
            <a:headEnd/>
            <a:tailEnd/>
          </a:ln>
        </p:spPr>
        <p:txBody>
          <a:bodyPr wrap="square">
            <a:spAutoFit/>
          </a:bodyPr>
          <a:lstStyle/>
          <a:p>
            <a:pPr eaLnBrk="0" hangingPunct="0">
              <a:spcBef>
                <a:spcPct val="50000"/>
              </a:spcBef>
            </a:pPr>
            <a:r>
              <a:rPr lang="en-US" dirty="0"/>
              <a:t>Use a hand saw or clippers to cut vines and then pull vines off trunk</a:t>
            </a:r>
          </a:p>
        </p:txBody>
      </p:sp>
      <p:sp>
        <p:nvSpPr>
          <p:cNvPr id="2612228" name="Rectangle 4"/>
          <p:cNvSpPr>
            <a:spLocks noGrp="1" noChangeArrowheads="1"/>
          </p:cNvSpPr>
          <p:nvPr>
            <p:ph type="title"/>
          </p:nvPr>
        </p:nvSpPr>
        <p:spPr>
          <a:xfrm>
            <a:off x="457200" y="152400"/>
            <a:ext cx="8229600" cy="636588"/>
          </a:xfrm>
        </p:spPr>
        <p:txBody>
          <a:bodyPr>
            <a:normAutofit fontScale="90000"/>
          </a:bodyPr>
          <a:lstStyle/>
          <a:p>
            <a:pPr eaLnBrk="1" hangingPunct="1">
              <a:defRPr/>
            </a:pPr>
            <a:r>
              <a:rPr lang="en-US" sz="4000" dirty="0" smtClean="0"/>
              <a:t>Ivy Control</a:t>
            </a:r>
          </a:p>
        </p:txBody>
      </p:sp>
      <p:pic>
        <p:nvPicPr>
          <p:cNvPr id="38917" name="Picture 5" descr="IMG_0508 Cutting ivy shoulder height (3"/>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256190" y="2641993"/>
            <a:ext cx="2438400" cy="1828800"/>
          </a:xfrm>
          <a:prstGeom prst="rect">
            <a:avLst/>
          </a:prstGeom>
          <a:noFill/>
          <a:ln w="9525">
            <a:noFill/>
            <a:miter lim="800000"/>
            <a:headEnd/>
            <a:tailEnd/>
          </a:ln>
        </p:spPr>
      </p:pic>
      <p:pic>
        <p:nvPicPr>
          <p:cNvPr id="38918" name="Picture 6" descr="IMG_0540 Fir tree saved from ivy (5"/>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2743200" y="3352800"/>
            <a:ext cx="2133600" cy="2692007"/>
          </a:xfrm>
          <a:prstGeom prst="rect">
            <a:avLst/>
          </a:prstGeom>
          <a:noFill/>
          <a:ln w="9525">
            <a:noFill/>
            <a:miter lim="800000"/>
            <a:headEnd/>
            <a:tailEnd/>
          </a:ln>
        </p:spPr>
      </p:pic>
      <p:sp>
        <p:nvSpPr>
          <p:cNvPr id="7" name="Text Box 2"/>
          <p:cNvSpPr txBox="1">
            <a:spLocks noChangeArrowheads="1"/>
          </p:cNvSpPr>
          <p:nvPr/>
        </p:nvSpPr>
        <p:spPr bwMode="auto">
          <a:xfrm>
            <a:off x="5257800" y="914400"/>
            <a:ext cx="3429000" cy="1200329"/>
          </a:xfrm>
          <a:prstGeom prst="rect">
            <a:avLst/>
          </a:prstGeom>
          <a:noFill/>
          <a:ln w="9525">
            <a:noFill/>
            <a:miter lim="800000"/>
            <a:headEnd/>
            <a:tailEnd/>
          </a:ln>
        </p:spPr>
        <p:txBody>
          <a:bodyPr wrap="square">
            <a:spAutoFit/>
          </a:bodyPr>
          <a:lstStyle/>
          <a:p>
            <a:pPr eaLnBrk="0" hangingPunct="0">
              <a:spcBef>
                <a:spcPct val="50000"/>
              </a:spcBef>
            </a:pPr>
            <a:r>
              <a:rPr lang="en-US" sz="2400" dirty="0"/>
              <a:t>2. Pull </a:t>
            </a:r>
            <a:r>
              <a:rPr lang="en-US" sz="2400" dirty="0" smtClean="0"/>
              <a:t>ivy up by </a:t>
            </a:r>
            <a:r>
              <a:rPr lang="en-US" sz="2400" dirty="0"/>
              <a:t>the roots and roll it up into a </a:t>
            </a:r>
            <a:r>
              <a:rPr lang="en-US" sz="2400" dirty="0" smtClean="0"/>
              <a:t>ball.</a:t>
            </a:r>
            <a:endParaRPr lang="en-US" sz="2400" dirty="0"/>
          </a:p>
        </p:txBody>
      </p:sp>
      <p:pic>
        <p:nvPicPr>
          <p:cNvPr id="8" name="Picture 11" descr="Sasha on ivy pile"/>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6882388" y="4191000"/>
            <a:ext cx="2109212" cy="1582738"/>
          </a:xfrm>
          <a:prstGeom prst="rect">
            <a:avLst/>
          </a:prstGeom>
          <a:noFill/>
          <a:ln w="9525">
            <a:noFill/>
            <a:miter lim="800000"/>
            <a:headEnd/>
            <a:tailEnd/>
          </a:ln>
        </p:spPr>
      </p:pic>
      <p:pic>
        <p:nvPicPr>
          <p:cNvPr id="9" name="Picture 13" descr="Carkeek Work Party 092207 001R"/>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5257799" y="2264486"/>
            <a:ext cx="2355631" cy="1766723"/>
          </a:xfrm>
          <a:prstGeom prst="rect">
            <a:avLst/>
          </a:prstGeom>
          <a:noFill/>
          <a:ln w="9525">
            <a:noFill/>
            <a:miter lim="800000"/>
            <a:headEnd/>
            <a:tailEnd/>
          </a:ln>
        </p:spPr>
      </p:pic>
      <p:sp>
        <p:nvSpPr>
          <p:cNvPr id="10" name="Text Box 3"/>
          <p:cNvSpPr txBox="1">
            <a:spLocks noChangeArrowheads="1"/>
          </p:cNvSpPr>
          <p:nvPr/>
        </p:nvSpPr>
        <p:spPr bwMode="auto">
          <a:xfrm>
            <a:off x="7696200" y="2264486"/>
            <a:ext cx="1219200" cy="1477328"/>
          </a:xfrm>
          <a:prstGeom prst="rect">
            <a:avLst/>
          </a:prstGeom>
          <a:noFill/>
          <a:ln w="9525">
            <a:noFill/>
            <a:miter lim="800000"/>
            <a:headEnd/>
            <a:tailEnd/>
          </a:ln>
        </p:spPr>
        <p:txBody>
          <a:bodyPr wrap="square">
            <a:spAutoFit/>
          </a:bodyPr>
          <a:lstStyle/>
          <a:p>
            <a:pPr eaLnBrk="0" hangingPunct="0">
              <a:spcBef>
                <a:spcPct val="50000"/>
              </a:spcBef>
            </a:pPr>
            <a:r>
              <a:rPr lang="en-US" dirty="0" smtClean="0"/>
              <a:t>Start at the top of the hill and work down</a:t>
            </a:r>
            <a:endParaRPr lang="en-US" dirty="0"/>
          </a:p>
        </p:txBody>
      </p:sp>
      <p:sp>
        <p:nvSpPr>
          <p:cNvPr id="11" name="Text Box 3"/>
          <p:cNvSpPr txBox="1">
            <a:spLocks noChangeArrowheads="1"/>
          </p:cNvSpPr>
          <p:nvPr/>
        </p:nvSpPr>
        <p:spPr bwMode="auto">
          <a:xfrm>
            <a:off x="5257800" y="4114800"/>
            <a:ext cx="1548388" cy="1477328"/>
          </a:xfrm>
          <a:prstGeom prst="rect">
            <a:avLst/>
          </a:prstGeom>
          <a:noFill/>
          <a:ln w="9525">
            <a:noFill/>
            <a:miter lim="800000"/>
            <a:headEnd/>
            <a:tailEnd/>
          </a:ln>
        </p:spPr>
        <p:txBody>
          <a:bodyPr wrap="square">
            <a:spAutoFit/>
          </a:bodyPr>
          <a:lstStyle/>
          <a:p>
            <a:pPr eaLnBrk="0" hangingPunct="0">
              <a:spcBef>
                <a:spcPct val="50000"/>
              </a:spcBef>
            </a:pPr>
            <a:r>
              <a:rPr lang="en-US" dirty="0"/>
              <a:t>Use rakes or potato forks to help yank out roots and gather </a:t>
            </a:r>
            <a:r>
              <a:rPr lang="en-US" dirty="0" smtClean="0"/>
              <a:t>stems</a:t>
            </a:r>
            <a:endParaRPr lang="en-US" dirty="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65442" name="Rectangle 2"/>
          <p:cNvSpPr>
            <a:spLocks noGrp="1" noChangeArrowheads="1"/>
          </p:cNvSpPr>
          <p:nvPr>
            <p:ph type="title"/>
          </p:nvPr>
        </p:nvSpPr>
        <p:spPr>
          <a:xfrm>
            <a:off x="457200" y="277813"/>
            <a:ext cx="8229600" cy="560387"/>
          </a:xfrm>
        </p:spPr>
        <p:txBody>
          <a:bodyPr>
            <a:normAutofit fontScale="90000"/>
          </a:bodyPr>
          <a:lstStyle/>
          <a:p>
            <a:pPr eaLnBrk="1" hangingPunct="1">
              <a:defRPr/>
            </a:pPr>
            <a:r>
              <a:rPr lang="en-US" sz="4000" dirty="0" smtClean="0"/>
              <a:t>English Holly (</a:t>
            </a:r>
            <a:r>
              <a:rPr lang="en-US" sz="4000" i="1" dirty="0" smtClean="0"/>
              <a:t>Ilex </a:t>
            </a:r>
            <a:r>
              <a:rPr lang="en-US" sz="4000" i="1" dirty="0" err="1" smtClean="0"/>
              <a:t>aquifolium</a:t>
            </a:r>
            <a:r>
              <a:rPr lang="en-US" sz="4000" dirty="0" smtClean="0"/>
              <a:t>)</a:t>
            </a:r>
          </a:p>
        </p:txBody>
      </p:sp>
      <p:pic>
        <p:nvPicPr>
          <p:cNvPr id="40963" name="Picture 4" descr="ilex_aquifolium"/>
          <p:cNvPicPr>
            <a:picLocks noChangeAspect="1" noChangeArrowheads="1"/>
          </p:cNvPicPr>
          <p:nvPr/>
        </p:nvPicPr>
        <p:blipFill>
          <a:blip r:embed="rId3" cstate="print"/>
          <a:srcRect/>
          <a:stretch>
            <a:fillRect/>
          </a:stretch>
        </p:blipFill>
        <p:spPr bwMode="auto">
          <a:xfrm>
            <a:off x="5334000" y="1066800"/>
            <a:ext cx="3314700" cy="4419600"/>
          </a:xfrm>
          <a:prstGeom prst="rect">
            <a:avLst/>
          </a:prstGeom>
          <a:noFill/>
          <a:ln w="9525">
            <a:noFill/>
            <a:miter lim="800000"/>
            <a:headEnd/>
            <a:tailEnd/>
          </a:ln>
        </p:spPr>
      </p:pic>
      <p:pic>
        <p:nvPicPr>
          <p:cNvPr id="40964" name="Picture 6" descr="english-holly-schmitz-03-05-07 023 rotated"/>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381000" y="1066800"/>
            <a:ext cx="4495800" cy="5387975"/>
          </a:xfrm>
          <a:prstGeom prst="rect">
            <a:avLst/>
          </a:prstGeom>
          <a:noFill/>
          <a:ln w="9525">
            <a:noFill/>
            <a:miter lim="800000"/>
            <a:headEnd/>
            <a:tailEnd/>
          </a:ln>
        </p:spPr>
      </p:pic>
      <p:sp>
        <p:nvSpPr>
          <p:cNvPr id="2" name="TextBox 1"/>
          <p:cNvSpPr txBox="1"/>
          <p:nvPr/>
        </p:nvSpPr>
        <p:spPr>
          <a:xfrm>
            <a:off x="5334000" y="5486400"/>
            <a:ext cx="3314700" cy="923330"/>
          </a:xfrm>
          <a:prstGeom prst="rect">
            <a:avLst/>
          </a:prstGeom>
          <a:noFill/>
        </p:spPr>
        <p:txBody>
          <a:bodyPr wrap="square" rtlCol="0">
            <a:spAutoFit/>
          </a:bodyPr>
          <a:lstStyle/>
          <a:p>
            <a:r>
              <a:rPr lang="en-US" dirty="0" smtClean="0"/>
              <a:t>Tree or bush with </a:t>
            </a:r>
            <a:r>
              <a:rPr lang="en-US" dirty="0" smtClean="0">
                <a:solidFill>
                  <a:srgbClr val="FF0000"/>
                </a:solidFill>
              </a:rPr>
              <a:t>spiny</a:t>
            </a:r>
            <a:r>
              <a:rPr lang="en-US" dirty="0" smtClean="0"/>
              <a:t>, glossy evergreen leaves and red berries.</a:t>
            </a:r>
            <a:endParaRPr lang="en-US" dirty="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525186" y="152400"/>
            <a:ext cx="4237814" cy="3276600"/>
          </a:xfrm>
          <a:prstGeom prst="rect">
            <a:avLst/>
          </a:prstGeom>
        </p:spPr>
      </p:pic>
      <p:pic>
        <p:nvPicPr>
          <p:cNvPr id="5" name="Picture 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622800" y="3581400"/>
            <a:ext cx="4064000" cy="3048000"/>
          </a:xfrm>
          <a:prstGeom prst="rect">
            <a:avLst/>
          </a:prstGeom>
        </p:spPr>
      </p:pic>
      <p:sp>
        <p:nvSpPr>
          <p:cNvPr id="8" name="Title 7"/>
          <p:cNvSpPr>
            <a:spLocks noGrp="1"/>
          </p:cNvSpPr>
          <p:nvPr>
            <p:ph type="title"/>
          </p:nvPr>
        </p:nvSpPr>
        <p:spPr>
          <a:xfrm>
            <a:off x="457200" y="274638"/>
            <a:ext cx="4067986" cy="1143000"/>
          </a:xfrm>
        </p:spPr>
        <p:txBody>
          <a:bodyPr>
            <a:normAutofit fontScale="90000"/>
          </a:bodyPr>
          <a:lstStyle/>
          <a:p>
            <a:r>
              <a:rPr lang="en-US" dirty="0"/>
              <a:t>English Holly </a:t>
            </a:r>
            <a:r>
              <a:rPr lang="en-US" dirty="0" smtClean="0"/>
              <a:t>Impacts</a:t>
            </a:r>
            <a:endParaRPr lang="en-US" dirty="0"/>
          </a:p>
        </p:txBody>
      </p:sp>
      <p:sp>
        <p:nvSpPr>
          <p:cNvPr id="9" name="Content Placeholder 8"/>
          <p:cNvSpPr>
            <a:spLocks noGrp="1"/>
          </p:cNvSpPr>
          <p:nvPr>
            <p:ph idx="1"/>
          </p:nvPr>
        </p:nvSpPr>
        <p:spPr>
          <a:xfrm>
            <a:off x="381000" y="1676400"/>
            <a:ext cx="3886200" cy="4876800"/>
          </a:xfrm>
        </p:spPr>
        <p:txBody>
          <a:bodyPr>
            <a:normAutofit fontScale="77500" lnSpcReduction="20000"/>
          </a:bodyPr>
          <a:lstStyle/>
          <a:p>
            <a:r>
              <a:rPr lang="en-US" dirty="0" smtClean="0"/>
              <a:t>Berries are eaten by birds and deposited in forests, parks and backyards</a:t>
            </a:r>
          </a:p>
          <a:p>
            <a:r>
              <a:rPr lang="en-US" dirty="0" smtClean="0"/>
              <a:t>Can grow so thickly that native trees and plants can’t grow</a:t>
            </a:r>
          </a:p>
          <a:p>
            <a:r>
              <a:rPr lang="en-US" dirty="0" smtClean="0"/>
              <a:t>Has invaded remote, natural forests where it has spread undetected for many years</a:t>
            </a:r>
          </a:p>
          <a:p>
            <a:r>
              <a:rPr lang="en-US" dirty="0" smtClean="0"/>
              <a:t>Expensive and difficult to control, especially in remote areas</a:t>
            </a:r>
          </a:p>
          <a:p>
            <a:endParaRPr lang="en-US" dirty="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Title 6"/>
          <p:cNvSpPr>
            <a:spLocks noGrp="1"/>
          </p:cNvSpPr>
          <p:nvPr>
            <p:ph type="title"/>
          </p:nvPr>
        </p:nvSpPr>
        <p:spPr>
          <a:xfrm>
            <a:off x="457200" y="277813"/>
            <a:ext cx="8229600" cy="636587"/>
          </a:xfrm>
        </p:spPr>
        <p:txBody>
          <a:bodyPr>
            <a:normAutofit fontScale="90000"/>
          </a:bodyPr>
          <a:lstStyle/>
          <a:p>
            <a:pPr>
              <a:defRPr/>
            </a:pPr>
            <a:r>
              <a:rPr lang="en-US" dirty="0" smtClean="0"/>
              <a:t>English Holly Control</a:t>
            </a:r>
          </a:p>
        </p:txBody>
      </p:sp>
      <p:sp>
        <p:nvSpPr>
          <p:cNvPr id="11" name="Content Placeholder 10"/>
          <p:cNvSpPr>
            <a:spLocks noGrp="1"/>
          </p:cNvSpPr>
          <p:nvPr>
            <p:ph sz="half" idx="1"/>
          </p:nvPr>
        </p:nvSpPr>
        <p:spPr>
          <a:xfrm>
            <a:off x="304800" y="1165608"/>
            <a:ext cx="4340225" cy="5419341"/>
          </a:xfrm>
        </p:spPr>
        <p:txBody>
          <a:bodyPr>
            <a:normAutofit fontScale="85000" lnSpcReduction="20000"/>
          </a:bodyPr>
          <a:lstStyle/>
          <a:p>
            <a:pPr>
              <a:lnSpc>
                <a:spcPct val="110000"/>
              </a:lnSpc>
              <a:spcBef>
                <a:spcPts val="0"/>
              </a:spcBef>
              <a:defRPr/>
            </a:pPr>
            <a:r>
              <a:rPr lang="en-US" dirty="0" smtClean="0"/>
              <a:t>Young seedlings can be pulled up by hand</a:t>
            </a:r>
          </a:p>
          <a:p>
            <a:pPr>
              <a:lnSpc>
                <a:spcPct val="110000"/>
              </a:lnSpc>
              <a:spcBef>
                <a:spcPts val="0"/>
              </a:spcBef>
              <a:defRPr/>
            </a:pPr>
            <a:r>
              <a:rPr lang="en-US" dirty="0" smtClean="0"/>
              <a:t>Larger plants have deep roots and have to be dug up with a shovel or large equipment</a:t>
            </a:r>
          </a:p>
          <a:p>
            <a:pPr lvl="1">
              <a:lnSpc>
                <a:spcPct val="110000"/>
              </a:lnSpc>
              <a:spcBef>
                <a:spcPts val="0"/>
              </a:spcBef>
              <a:defRPr/>
            </a:pPr>
            <a:r>
              <a:rPr lang="en-US" dirty="0" smtClean="0"/>
              <a:t>if </a:t>
            </a:r>
            <a:r>
              <a:rPr lang="en-US" dirty="0"/>
              <a:t>you can’t remove all the roots, cut them below ground</a:t>
            </a:r>
          </a:p>
          <a:p>
            <a:pPr>
              <a:lnSpc>
                <a:spcPct val="110000"/>
              </a:lnSpc>
              <a:spcBef>
                <a:spcPts val="0"/>
              </a:spcBef>
              <a:defRPr/>
            </a:pPr>
            <a:r>
              <a:rPr lang="en-US" dirty="0" smtClean="0"/>
              <a:t>Cutting is only temporary</a:t>
            </a:r>
          </a:p>
          <a:p>
            <a:pPr lvl="1">
              <a:lnSpc>
                <a:spcPct val="110000"/>
              </a:lnSpc>
              <a:spcBef>
                <a:spcPts val="0"/>
              </a:spcBef>
              <a:defRPr/>
            </a:pPr>
            <a:r>
              <a:rPr lang="en-US" dirty="0" smtClean="0"/>
              <a:t>Plants sprout from root crowns and stems</a:t>
            </a:r>
          </a:p>
          <a:p>
            <a:pPr lvl="1">
              <a:lnSpc>
                <a:spcPct val="110000"/>
              </a:lnSpc>
              <a:spcBef>
                <a:spcPts val="0"/>
              </a:spcBef>
              <a:defRPr/>
            </a:pPr>
            <a:r>
              <a:rPr lang="en-US" dirty="0" smtClean="0"/>
              <a:t>Follow up by removing new shoots for several years to starve out roots</a:t>
            </a:r>
          </a:p>
          <a:p>
            <a:pPr>
              <a:lnSpc>
                <a:spcPct val="110000"/>
              </a:lnSpc>
              <a:spcBef>
                <a:spcPts val="0"/>
              </a:spcBef>
              <a:defRPr/>
            </a:pPr>
            <a:r>
              <a:rPr lang="en-US" dirty="0" smtClean="0"/>
              <a:t>Can apply herbicide to freshly cut stump or use the hack-and-squirt, girdling or injection methods</a:t>
            </a:r>
          </a:p>
        </p:txBody>
      </p:sp>
      <p:pic>
        <p:nvPicPr>
          <p:cNvPr id="43012" name="Picture 4" descr="ILAQ01_lg"/>
          <p:cNvPicPr>
            <a:picLocks noChangeAspect="1" noChangeArrowheads="1"/>
          </p:cNvPicPr>
          <p:nvPr/>
        </p:nvPicPr>
        <p:blipFill>
          <a:blip r:embed="rId3" cstate="print"/>
          <a:srcRect/>
          <a:stretch>
            <a:fillRect/>
          </a:stretch>
        </p:blipFill>
        <p:spPr bwMode="auto">
          <a:xfrm>
            <a:off x="4800600" y="1143000"/>
            <a:ext cx="4114800" cy="5486400"/>
          </a:xfrm>
          <a:prstGeom prst="rect">
            <a:avLst/>
          </a:prstGeom>
          <a:noFill/>
          <a:ln w="9525">
            <a:noFill/>
            <a:miter lim="800000"/>
            <a:headEnd/>
            <a:tailEnd/>
          </a:ln>
        </p:spPr>
      </p:pic>
      <p:sp>
        <p:nvSpPr>
          <p:cNvPr id="43013" name="Text Box 5"/>
          <p:cNvSpPr txBox="1">
            <a:spLocks noChangeArrowheads="1"/>
          </p:cNvSpPr>
          <p:nvPr/>
        </p:nvSpPr>
        <p:spPr bwMode="auto">
          <a:xfrm>
            <a:off x="4800600" y="6248400"/>
            <a:ext cx="4114800" cy="336550"/>
          </a:xfrm>
          <a:prstGeom prst="rect">
            <a:avLst/>
          </a:prstGeom>
          <a:noFill/>
          <a:ln w="9525">
            <a:noFill/>
            <a:miter lim="800000"/>
            <a:headEnd/>
            <a:tailEnd/>
          </a:ln>
        </p:spPr>
        <p:txBody>
          <a:bodyPr>
            <a:spAutoFit/>
          </a:bodyPr>
          <a:lstStyle/>
          <a:p>
            <a:pPr eaLnBrk="0" hangingPunct="0">
              <a:spcBef>
                <a:spcPct val="50000"/>
              </a:spcBef>
            </a:pPr>
            <a:r>
              <a:rPr lang="en-US" sz="1600" dirty="0">
                <a:solidFill>
                  <a:schemeClr val="bg1"/>
                </a:solidFill>
              </a:rPr>
              <a:t>http://web.reed.edu/canyon/natu/invasives</a:t>
            </a:r>
          </a:p>
        </p:txBody>
      </p:sp>
    </p:spTree>
    <p:extLst>
      <p:ext uri="{BB962C8B-B14F-4D97-AF65-F5344CB8AC3E}">
        <p14:creationId xmlns:p14="http://schemas.microsoft.com/office/powerpoint/2010/main" val="41559068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5486400" cy="1143000"/>
          </a:xfrm>
        </p:spPr>
        <p:txBody>
          <a:bodyPr/>
          <a:lstStyle/>
          <a:p>
            <a:r>
              <a:rPr lang="en-US" dirty="0" smtClean="0"/>
              <a:t>Weedy Definitions</a:t>
            </a:r>
            <a:endParaRPr lang="en-US" dirty="0"/>
          </a:p>
        </p:txBody>
      </p:sp>
      <p:sp>
        <p:nvSpPr>
          <p:cNvPr id="3" name="Content Placeholder 2"/>
          <p:cNvSpPr>
            <a:spLocks noGrp="1"/>
          </p:cNvSpPr>
          <p:nvPr>
            <p:ph idx="1"/>
          </p:nvPr>
        </p:nvSpPr>
        <p:spPr>
          <a:xfrm>
            <a:off x="457200" y="1600200"/>
            <a:ext cx="8077200" cy="4525963"/>
          </a:xfrm>
        </p:spPr>
        <p:txBody>
          <a:bodyPr>
            <a:normAutofit fontScale="92500" lnSpcReduction="10000"/>
          </a:bodyPr>
          <a:lstStyle/>
          <a:p>
            <a:r>
              <a:rPr lang="en-US" dirty="0" smtClean="0">
                <a:solidFill>
                  <a:srgbClr val="C00000"/>
                </a:solidFill>
              </a:rPr>
              <a:t>Weeds</a:t>
            </a:r>
          </a:p>
          <a:p>
            <a:pPr lvl="1"/>
            <a:r>
              <a:rPr lang="en-US" dirty="0" smtClean="0"/>
              <a:t>Plants growing where they are </a:t>
            </a:r>
            <a:br>
              <a:rPr lang="en-US" dirty="0" smtClean="0"/>
            </a:br>
            <a:r>
              <a:rPr lang="en-US" dirty="0" smtClean="0"/>
              <a:t>not wanted</a:t>
            </a:r>
          </a:p>
          <a:p>
            <a:r>
              <a:rPr lang="en-US" dirty="0" smtClean="0">
                <a:solidFill>
                  <a:srgbClr val="C00000"/>
                </a:solidFill>
              </a:rPr>
              <a:t>Invasive Weeds</a:t>
            </a:r>
          </a:p>
          <a:p>
            <a:pPr lvl="1"/>
            <a:r>
              <a:rPr lang="en-US" dirty="0" smtClean="0"/>
              <a:t>Non-native plants that spread into natural ecosystems and harm those ecosystems</a:t>
            </a:r>
          </a:p>
          <a:p>
            <a:r>
              <a:rPr lang="en-US" dirty="0" smtClean="0">
                <a:solidFill>
                  <a:srgbClr val="C00000"/>
                </a:solidFill>
              </a:rPr>
              <a:t>Noxious Weeds</a:t>
            </a:r>
          </a:p>
          <a:p>
            <a:pPr lvl="1"/>
            <a:r>
              <a:rPr lang="en-US" dirty="0" smtClean="0"/>
              <a:t>Washington State’s legal </a:t>
            </a:r>
            <a:r>
              <a:rPr lang="en-US" dirty="0"/>
              <a:t>term for </a:t>
            </a:r>
            <a:r>
              <a:rPr lang="en-US" dirty="0" smtClean="0"/>
              <a:t>invasive</a:t>
            </a:r>
            <a:r>
              <a:rPr lang="en-US" dirty="0"/>
              <a:t>, non-native </a:t>
            </a:r>
            <a:r>
              <a:rPr lang="en-US" dirty="0" smtClean="0"/>
              <a:t>plants </a:t>
            </a:r>
            <a:r>
              <a:rPr lang="en-US" dirty="0"/>
              <a:t>that </a:t>
            </a:r>
            <a:r>
              <a:rPr lang="en-US" dirty="0" smtClean="0"/>
              <a:t>threaten </a:t>
            </a:r>
            <a:r>
              <a:rPr lang="en-US" dirty="0"/>
              <a:t>agricultural crops, </a:t>
            </a:r>
            <a:r>
              <a:rPr lang="en-US" dirty="0" smtClean="0"/>
              <a:t>human health, local </a:t>
            </a:r>
            <a:r>
              <a:rPr lang="en-US" dirty="0"/>
              <a:t>ecosystems or fish and wildlife </a:t>
            </a:r>
            <a:r>
              <a:rPr lang="en-US" dirty="0" smtClean="0"/>
              <a:t>habitat</a:t>
            </a:r>
          </a:p>
        </p:txBody>
      </p:sp>
      <p:pic>
        <p:nvPicPr>
          <p:cNvPr id="4" name="Picture 7" descr="http://www.clipartguide.com/_named_clipart_images/0511-1004-1915-3325_Summer_Cartoon_of_a_Man_Fighting_with_Weeds_in_His_Yard_clipart_image.jpg"/>
          <p:cNvPicPr>
            <a:picLocks noChangeAspect="1" noChangeArrowheads="1"/>
          </p:cNvPicPr>
          <p:nvPr/>
        </p:nvPicPr>
        <p:blipFill>
          <a:blip r:embed="rId2" cstate="print"/>
          <a:srcRect/>
          <a:stretch>
            <a:fillRect/>
          </a:stretch>
        </p:blipFill>
        <p:spPr bwMode="auto">
          <a:xfrm>
            <a:off x="6076006" y="304800"/>
            <a:ext cx="2317107" cy="2667000"/>
          </a:xfrm>
          <a:prstGeom prst="rect">
            <a:avLst/>
          </a:prstGeom>
          <a:noFill/>
          <a:ln w="9525">
            <a:noFill/>
            <a:miter lim="800000"/>
            <a:headEnd/>
            <a:tailEnd/>
          </a:ln>
        </p:spPr>
      </p:pic>
    </p:spTree>
    <p:extLst>
      <p:ext uri="{BB962C8B-B14F-4D97-AF65-F5344CB8AC3E}">
        <p14:creationId xmlns:p14="http://schemas.microsoft.com/office/powerpoint/2010/main" val="2239515976"/>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16" descr="holly leaves on stem-shs-cropped.jpg"/>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765914" y="2828050"/>
            <a:ext cx="4204109" cy="3456547"/>
          </a:xfrm>
          <a:prstGeom prst="rect">
            <a:avLst/>
          </a:prstGeom>
        </p:spPr>
      </p:pic>
      <p:sp>
        <p:nvSpPr>
          <p:cNvPr id="26" name="Title 9"/>
          <p:cNvSpPr>
            <a:spLocks noGrp="1"/>
          </p:cNvSpPr>
          <p:nvPr>
            <p:ph type="title"/>
          </p:nvPr>
        </p:nvSpPr>
        <p:spPr>
          <a:xfrm>
            <a:off x="167486" y="355847"/>
            <a:ext cx="8759554" cy="1054394"/>
          </a:xfrm>
        </p:spPr>
        <p:txBody>
          <a:bodyPr>
            <a:noAutofit/>
          </a:bodyPr>
          <a:lstStyle/>
          <a:p>
            <a:r>
              <a:rPr lang="en-US" sz="3600" dirty="0" smtClean="0"/>
              <a:t>Note: </a:t>
            </a:r>
            <a:r>
              <a:rPr lang="en-US" sz="3600" dirty="0" smtClean="0">
                <a:solidFill>
                  <a:srgbClr val="0EA215"/>
                </a:solidFill>
              </a:rPr>
              <a:t>Native</a:t>
            </a:r>
            <a:r>
              <a:rPr lang="en-US" sz="3600" dirty="0" smtClean="0"/>
              <a:t> Oregon Grape can look like English Holly</a:t>
            </a:r>
          </a:p>
        </p:txBody>
      </p:sp>
      <p:grpSp>
        <p:nvGrpSpPr>
          <p:cNvPr id="2" name="Group 26"/>
          <p:cNvGrpSpPr/>
          <p:nvPr/>
        </p:nvGrpSpPr>
        <p:grpSpPr>
          <a:xfrm>
            <a:off x="166387" y="2751345"/>
            <a:ext cx="4214610" cy="3573255"/>
            <a:chOff x="198438" y="1793874"/>
            <a:chExt cx="4214610" cy="3573255"/>
          </a:xfrm>
        </p:grpSpPr>
        <p:pic>
          <p:nvPicPr>
            <p:cNvPr id="28" name="Picture 14" descr="mahonia n green leaves"/>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99537" y="1793874"/>
              <a:ext cx="4213511" cy="3573255"/>
            </a:xfrm>
            <a:prstGeom prst="rect">
              <a:avLst/>
            </a:prstGeom>
            <a:noFill/>
            <a:ln w="19050">
              <a:solidFill>
                <a:schemeClr val="tx1"/>
              </a:solidFill>
              <a:miter lim="800000"/>
              <a:headEnd/>
              <a:tailEnd/>
            </a:ln>
          </p:spPr>
        </p:pic>
        <p:sp>
          <p:nvSpPr>
            <p:cNvPr id="29" name="TextBox 28"/>
            <p:cNvSpPr txBox="1"/>
            <p:nvPr/>
          </p:nvSpPr>
          <p:spPr>
            <a:xfrm>
              <a:off x="198438" y="5244018"/>
              <a:ext cx="1317668" cy="123111"/>
            </a:xfrm>
            <a:prstGeom prst="rect">
              <a:avLst/>
            </a:prstGeom>
            <a:solidFill>
              <a:srgbClr val="000000">
                <a:alpha val="34902"/>
              </a:srgbClr>
            </a:solidFill>
          </p:spPr>
          <p:txBody>
            <a:bodyPr wrap="none" lIns="0" tIns="0" rIns="0" bIns="0" rtlCol="0">
              <a:spAutoFit/>
            </a:bodyPr>
            <a:lstStyle/>
            <a:p>
              <a:pPr algn="l"/>
              <a:r>
                <a:rPr lang="en-US" sz="800" dirty="0" smtClean="0">
                  <a:solidFill>
                    <a:srgbClr val="FFFFFF"/>
                  </a:solidFill>
                  <a:latin typeface="Stone Sans Semibold"/>
                </a:rPr>
                <a:t>T.J. Neuffer, WSU Extension</a:t>
              </a:r>
              <a:endParaRPr lang="en-US" sz="800" dirty="0">
                <a:solidFill>
                  <a:srgbClr val="FFFFFF"/>
                </a:solidFill>
                <a:latin typeface="Stone Sans Semibold"/>
              </a:endParaRPr>
            </a:p>
          </p:txBody>
        </p:sp>
      </p:grpSp>
      <p:pic>
        <p:nvPicPr>
          <p:cNvPr id="30" name="Picture 16"/>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152400" y="2753035"/>
            <a:ext cx="1710853" cy="1479666"/>
          </a:xfrm>
          <a:prstGeom prst="rect">
            <a:avLst/>
          </a:prstGeom>
          <a:noFill/>
          <a:ln w="19050">
            <a:solidFill>
              <a:schemeClr val="accent3"/>
            </a:solidFill>
            <a:miter lim="800000"/>
            <a:headEnd/>
            <a:tailEnd/>
          </a:ln>
        </p:spPr>
      </p:pic>
      <p:sp>
        <p:nvSpPr>
          <p:cNvPr id="31" name="TextBox 30"/>
          <p:cNvSpPr txBox="1"/>
          <p:nvPr/>
        </p:nvSpPr>
        <p:spPr>
          <a:xfrm>
            <a:off x="152400" y="4130572"/>
            <a:ext cx="1317668" cy="123111"/>
          </a:xfrm>
          <a:prstGeom prst="rect">
            <a:avLst/>
          </a:prstGeom>
          <a:solidFill>
            <a:srgbClr val="000000">
              <a:alpha val="34902"/>
            </a:srgbClr>
          </a:solidFill>
        </p:spPr>
        <p:txBody>
          <a:bodyPr wrap="none" lIns="0" tIns="0" rIns="0" bIns="0" rtlCol="0">
            <a:spAutoFit/>
          </a:bodyPr>
          <a:lstStyle/>
          <a:p>
            <a:pPr algn="l"/>
            <a:r>
              <a:rPr lang="en-US" sz="800" dirty="0" smtClean="0">
                <a:solidFill>
                  <a:srgbClr val="FFFFFF"/>
                </a:solidFill>
                <a:latin typeface="Stone Sans Semibold"/>
              </a:rPr>
              <a:t>T.J. Neuffer, WSU Extension</a:t>
            </a:r>
            <a:endParaRPr lang="en-US" sz="800" dirty="0">
              <a:solidFill>
                <a:srgbClr val="FFFFFF"/>
              </a:solidFill>
              <a:latin typeface="Stone Sans Semibold"/>
            </a:endParaRPr>
          </a:p>
        </p:txBody>
      </p:sp>
      <p:sp>
        <p:nvSpPr>
          <p:cNvPr id="32" name="TextBox 31"/>
          <p:cNvSpPr txBox="1"/>
          <p:nvPr/>
        </p:nvSpPr>
        <p:spPr>
          <a:xfrm>
            <a:off x="167454" y="1788756"/>
            <a:ext cx="4272742" cy="830997"/>
          </a:xfrm>
          <a:prstGeom prst="rect">
            <a:avLst/>
          </a:prstGeom>
          <a:noFill/>
        </p:spPr>
        <p:txBody>
          <a:bodyPr wrap="square" rtlCol="0">
            <a:spAutoFit/>
          </a:bodyPr>
          <a:lstStyle/>
          <a:p>
            <a:r>
              <a:rPr lang="en-US" dirty="0" smtClean="0">
                <a:latin typeface="Stone Sans Semibold"/>
              </a:rPr>
              <a:t>Oregon Grape – leaves in pairs, berries blue</a:t>
            </a:r>
            <a:endParaRPr lang="en-US" dirty="0">
              <a:latin typeface="Stone Sans Semibold"/>
            </a:endParaRPr>
          </a:p>
        </p:txBody>
      </p:sp>
      <p:sp>
        <p:nvSpPr>
          <p:cNvPr id="33" name="TextBox 32"/>
          <p:cNvSpPr txBox="1"/>
          <p:nvPr/>
        </p:nvSpPr>
        <p:spPr>
          <a:xfrm>
            <a:off x="4639702" y="1774904"/>
            <a:ext cx="4472247" cy="830997"/>
          </a:xfrm>
          <a:prstGeom prst="rect">
            <a:avLst/>
          </a:prstGeom>
          <a:noFill/>
        </p:spPr>
        <p:txBody>
          <a:bodyPr wrap="square" rtlCol="0">
            <a:spAutoFit/>
          </a:bodyPr>
          <a:lstStyle/>
          <a:p>
            <a:r>
              <a:rPr lang="en-US" dirty="0" smtClean="0">
                <a:latin typeface="Stone Sans Semibold"/>
              </a:rPr>
              <a:t>English Holly – leaves not in pairs, berries red</a:t>
            </a:r>
            <a:endParaRPr lang="en-US" dirty="0">
              <a:latin typeface="Stone Sans Semibold"/>
            </a:endParaRPr>
          </a:p>
        </p:txBody>
      </p:sp>
      <p:pic>
        <p:nvPicPr>
          <p:cNvPr id="34" name="Picture 33" descr="magngs24wilaq5.JPG"/>
          <p:cNvPicPr>
            <a:picLocks noChangeAspect="1"/>
          </p:cNvPicPr>
          <p:nvPr/>
        </p:nvPicPr>
        <p:blipFill>
          <a:blip r:embed="rId6" cstate="email">
            <a:extLst>
              <a:ext uri="{28A0092B-C50C-407E-A947-70E740481C1C}">
                <a14:useLocalDpi xmlns:a14="http://schemas.microsoft.com/office/drawing/2010/main"/>
              </a:ext>
            </a:extLst>
          </a:blip>
          <a:srcRect/>
          <a:stretch>
            <a:fillRect/>
          </a:stretch>
        </p:blipFill>
        <p:spPr>
          <a:xfrm>
            <a:off x="7269944" y="2836566"/>
            <a:ext cx="1657096" cy="1330036"/>
          </a:xfrm>
          <a:prstGeom prst="rect">
            <a:avLst/>
          </a:prstGeom>
          <a:ln w="19050">
            <a:solidFill>
              <a:schemeClr val="accent3"/>
            </a:solidFill>
          </a:ln>
        </p:spPr>
      </p:pic>
      <p:sp>
        <p:nvSpPr>
          <p:cNvPr id="35" name="TextBox 34"/>
          <p:cNvSpPr txBox="1"/>
          <p:nvPr/>
        </p:nvSpPr>
        <p:spPr>
          <a:xfrm>
            <a:off x="7388384" y="4007461"/>
            <a:ext cx="496931" cy="123111"/>
          </a:xfrm>
          <a:prstGeom prst="rect">
            <a:avLst/>
          </a:prstGeom>
          <a:solidFill>
            <a:srgbClr val="000000">
              <a:alpha val="34902"/>
            </a:srgbClr>
          </a:solidFill>
        </p:spPr>
        <p:txBody>
          <a:bodyPr wrap="none" lIns="0" tIns="0" rIns="0" bIns="0" rtlCol="0">
            <a:spAutoFit/>
          </a:bodyPr>
          <a:lstStyle/>
          <a:p>
            <a:pPr algn="l"/>
            <a:r>
              <a:rPr lang="en-US" sz="800" dirty="0" smtClean="0">
                <a:solidFill>
                  <a:srgbClr val="FFFFFF"/>
                </a:solidFill>
                <a:latin typeface="Stone Sans Semibold"/>
              </a:rPr>
              <a:t>K. Messick</a:t>
            </a:r>
            <a:endParaRPr lang="en-US" sz="800" dirty="0">
              <a:solidFill>
                <a:srgbClr val="FFFFFF"/>
              </a:solidFill>
              <a:latin typeface="Stone Sans Semibold"/>
            </a:endParaRPr>
          </a:p>
        </p:txBody>
      </p:sp>
      <p:sp>
        <p:nvSpPr>
          <p:cNvPr id="36" name="TextBox 35"/>
          <p:cNvSpPr txBox="1"/>
          <p:nvPr/>
        </p:nvSpPr>
        <p:spPr>
          <a:xfrm>
            <a:off x="4794816" y="6139933"/>
            <a:ext cx="480901" cy="123111"/>
          </a:xfrm>
          <a:prstGeom prst="rect">
            <a:avLst/>
          </a:prstGeom>
          <a:solidFill>
            <a:srgbClr val="000000">
              <a:alpha val="34902"/>
            </a:srgbClr>
          </a:solidFill>
        </p:spPr>
        <p:txBody>
          <a:bodyPr wrap="none" lIns="0" tIns="0" rIns="0" bIns="0" rtlCol="0">
            <a:spAutoFit/>
          </a:bodyPr>
          <a:lstStyle/>
          <a:p>
            <a:pPr algn="l"/>
            <a:r>
              <a:rPr lang="en-US" sz="800" dirty="0" smtClean="0">
                <a:solidFill>
                  <a:srgbClr val="FFFFFF"/>
                </a:solidFill>
                <a:latin typeface="Stone Sans Semibold"/>
              </a:rPr>
              <a:t>Janet Wall</a:t>
            </a:r>
            <a:endParaRPr lang="en-US" sz="800" dirty="0">
              <a:solidFill>
                <a:srgbClr val="FFFFFF"/>
              </a:solidFill>
              <a:latin typeface="Stone Sans Semibold"/>
            </a:endParaRPr>
          </a:p>
        </p:txBody>
      </p:sp>
      <p:cxnSp>
        <p:nvCxnSpPr>
          <p:cNvPr id="37" name="Straight Arrow Connector 36"/>
          <p:cNvCxnSpPr/>
          <p:nvPr/>
        </p:nvCxnSpPr>
        <p:spPr bwMode="auto">
          <a:xfrm flipH="1">
            <a:off x="3243164" y="2204392"/>
            <a:ext cx="365760" cy="2726575"/>
          </a:xfrm>
          <a:prstGeom prst="straightConnector1">
            <a:avLst/>
          </a:prstGeom>
          <a:noFill/>
          <a:ln w="25400" cap="flat" cmpd="sng" algn="ctr">
            <a:solidFill>
              <a:srgbClr val="FF0000"/>
            </a:solidFill>
            <a:prstDash val="solid"/>
            <a:round/>
            <a:headEnd type="none" w="med" len="med"/>
            <a:tailEnd type="arrow"/>
          </a:ln>
          <a:effectLst/>
        </p:spPr>
      </p:cxnSp>
      <p:cxnSp>
        <p:nvCxnSpPr>
          <p:cNvPr id="38" name="Straight Arrow Connector 37"/>
          <p:cNvCxnSpPr/>
          <p:nvPr/>
        </p:nvCxnSpPr>
        <p:spPr bwMode="auto">
          <a:xfrm flipH="1">
            <a:off x="6575553" y="2158976"/>
            <a:ext cx="1309762" cy="2321887"/>
          </a:xfrm>
          <a:prstGeom prst="straightConnector1">
            <a:avLst/>
          </a:prstGeom>
          <a:noFill/>
          <a:ln w="25400" cap="flat" cmpd="sng" algn="ctr">
            <a:solidFill>
              <a:srgbClr val="FF0000"/>
            </a:solidFill>
            <a:prstDash val="solid"/>
            <a:round/>
            <a:headEnd type="none" w="med" len="med"/>
            <a:tailEnd type="arrow"/>
          </a:ln>
          <a:effectLst/>
        </p:spPr>
      </p:cxnSp>
    </p:spTree>
    <p:extLst>
      <p:ext uri="{BB962C8B-B14F-4D97-AF65-F5344CB8AC3E}">
        <p14:creationId xmlns:p14="http://schemas.microsoft.com/office/powerpoint/2010/main" val="1388714962"/>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34" name="Picture 2" descr="herb robert flower closeup"/>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371600" y="1371600"/>
            <a:ext cx="6450494" cy="5267248"/>
          </a:xfrm>
          <a:prstGeom prst="rect">
            <a:avLst/>
          </a:prstGeom>
          <a:noFill/>
          <a:ln w="9525">
            <a:noFill/>
            <a:miter lim="800000"/>
            <a:headEnd/>
            <a:tailEnd/>
          </a:ln>
        </p:spPr>
      </p:pic>
      <p:sp>
        <p:nvSpPr>
          <p:cNvPr id="2555907" name="Rectangle 3"/>
          <p:cNvSpPr>
            <a:spLocks noGrp="1" noChangeArrowheads="1"/>
          </p:cNvSpPr>
          <p:nvPr>
            <p:ph type="title"/>
          </p:nvPr>
        </p:nvSpPr>
        <p:spPr>
          <a:xfrm>
            <a:off x="457200" y="274638"/>
            <a:ext cx="8229600" cy="868362"/>
          </a:xfrm>
        </p:spPr>
        <p:txBody>
          <a:bodyPr>
            <a:noAutofit/>
          </a:bodyPr>
          <a:lstStyle/>
          <a:p>
            <a:r>
              <a:rPr lang="en-US" sz="3600" dirty="0" smtClean="0"/>
              <a:t>Herb Robert (also called </a:t>
            </a:r>
            <a:r>
              <a:rPr lang="en-US" sz="3600" dirty="0" smtClean="0">
                <a:solidFill>
                  <a:srgbClr val="FF0000"/>
                </a:solidFill>
              </a:rPr>
              <a:t>Stinky Bob</a:t>
            </a:r>
            <a:r>
              <a:rPr lang="en-US" sz="3600" dirty="0" smtClean="0"/>
              <a:t>)</a:t>
            </a:r>
            <a:br>
              <a:rPr lang="en-US" sz="3600" dirty="0" smtClean="0"/>
            </a:br>
            <a:r>
              <a:rPr lang="en-US" sz="3600" dirty="0" smtClean="0"/>
              <a:t>(</a:t>
            </a:r>
            <a:r>
              <a:rPr lang="en-US" sz="3600" i="1" dirty="0" smtClean="0"/>
              <a:t>Geranium </a:t>
            </a:r>
            <a:r>
              <a:rPr lang="en-US" sz="3600" i="1" dirty="0" err="1" smtClean="0"/>
              <a:t>robertianum</a:t>
            </a:r>
            <a:r>
              <a:rPr lang="en-US" sz="3600" dirty="0" smtClean="0"/>
              <a:t>)</a:t>
            </a: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058" name="Picture 5" descr="herb-robert-roadside-forest"/>
          <p:cNvPicPr>
            <a:picLocks noChangeAspect="1" noChangeArrowheads="1"/>
          </p:cNvPicPr>
          <p:nvPr/>
        </p:nvPicPr>
        <p:blipFill>
          <a:blip r:embed="rId2" cstate="print"/>
          <a:srcRect/>
          <a:stretch>
            <a:fillRect/>
          </a:stretch>
        </p:blipFill>
        <p:spPr bwMode="auto">
          <a:xfrm>
            <a:off x="3600450" y="1600200"/>
            <a:ext cx="5162550" cy="4896335"/>
          </a:xfrm>
          <a:prstGeom prst="rect">
            <a:avLst/>
          </a:prstGeom>
          <a:noFill/>
          <a:ln w="9525">
            <a:noFill/>
            <a:miter lim="800000"/>
            <a:headEnd/>
            <a:tailEnd/>
          </a:ln>
        </p:spPr>
      </p:pic>
      <p:sp>
        <p:nvSpPr>
          <p:cNvPr id="2" name="Title 1"/>
          <p:cNvSpPr>
            <a:spLocks noGrp="1"/>
          </p:cNvSpPr>
          <p:nvPr>
            <p:ph type="title"/>
          </p:nvPr>
        </p:nvSpPr>
        <p:spPr/>
        <p:txBody>
          <a:bodyPr/>
          <a:lstStyle/>
          <a:p>
            <a:r>
              <a:rPr lang="en-US" dirty="0" smtClean="0"/>
              <a:t>Herb Robert Impacts</a:t>
            </a:r>
            <a:endParaRPr lang="en-US" dirty="0"/>
          </a:p>
        </p:txBody>
      </p:sp>
      <p:sp>
        <p:nvSpPr>
          <p:cNvPr id="5" name="Content Placeholder 4"/>
          <p:cNvSpPr>
            <a:spLocks noGrp="1"/>
          </p:cNvSpPr>
          <p:nvPr>
            <p:ph idx="1"/>
          </p:nvPr>
        </p:nvSpPr>
        <p:spPr>
          <a:xfrm>
            <a:off x="457200" y="1600200"/>
            <a:ext cx="3048000" cy="4896335"/>
          </a:xfrm>
        </p:spPr>
        <p:txBody>
          <a:bodyPr>
            <a:normAutofit fontScale="70000" lnSpcReduction="20000"/>
          </a:bodyPr>
          <a:lstStyle/>
          <a:p>
            <a:r>
              <a:rPr lang="en-US" dirty="0" smtClean="0"/>
              <a:t>Spreads quickly and takes over large areas in forested habitats</a:t>
            </a:r>
          </a:p>
          <a:p>
            <a:r>
              <a:rPr lang="en-US" dirty="0" smtClean="0"/>
              <a:t>Inhibits growth of native forest plants</a:t>
            </a:r>
          </a:p>
          <a:p>
            <a:pPr lvl="1"/>
            <a:r>
              <a:rPr lang="en-US" dirty="0" smtClean="0"/>
              <a:t>Produces a chemical that keeps other seeds from growing</a:t>
            </a:r>
          </a:p>
          <a:p>
            <a:r>
              <a:rPr lang="en-US" dirty="0"/>
              <a:t>Seeds are sticky and easily spread by people and animals</a:t>
            </a:r>
          </a:p>
          <a:p>
            <a:r>
              <a:rPr lang="en-US" dirty="0" smtClean="0"/>
              <a:t>Hitchhikes on hikers into the wilderness where it can spread undetected</a:t>
            </a: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57954" name="Rectangle 2"/>
          <p:cNvSpPr>
            <a:spLocks noGrp="1" noChangeArrowheads="1"/>
          </p:cNvSpPr>
          <p:nvPr>
            <p:ph type="title"/>
          </p:nvPr>
        </p:nvSpPr>
        <p:spPr>
          <a:xfrm>
            <a:off x="457200" y="277813"/>
            <a:ext cx="8153400" cy="941387"/>
          </a:xfrm>
        </p:spPr>
        <p:txBody>
          <a:bodyPr>
            <a:normAutofit/>
          </a:bodyPr>
          <a:lstStyle/>
          <a:p>
            <a:pPr eaLnBrk="1" hangingPunct="1">
              <a:defRPr/>
            </a:pPr>
            <a:r>
              <a:rPr lang="en-US" sz="3600" dirty="0" smtClean="0"/>
              <a:t>Herb Robert Control</a:t>
            </a:r>
          </a:p>
        </p:txBody>
      </p:sp>
      <p:sp>
        <p:nvSpPr>
          <p:cNvPr id="46083" name="Text Box 3"/>
          <p:cNvSpPr txBox="1">
            <a:spLocks noChangeArrowheads="1"/>
          </p:cNvSpPr>
          <p:nvPr/>
        </p:nvSpPr>
        <p:spPr bwMode="auto">
          <a:xfrm>
            <a:off x="228600" y="5943600"/>
            <a:ext cx="8915400" cy="641350"/>
          </a:xfrm>
          <a:prstGeom prst="rect">
            <a:avLst/>
          </a:prstGeom>
          <a:noFill/>
          <a:ln w="9525">
            <a:noFill/>
            <a:miter lim="800000"/>
            <a:headEnd/>
            <a:tailEnd/>
          </a:ln>
        </p:spPr>
        <p:txBody>
          <a:bodyPr>
            <a:spAutoFit/>
          </a:bodyPr>
          <a:lstStyle/>
          <a:p>
            <a:pPr eaLnBrk="0" hangingPunct="0">
              <a:spcBef>
                <a:spcPct val="50000"/>
              </a:spcBef>
            </a:pPr>
            <a:r>
              <a:rPr lang="en-US" b="1" dirty="0" smtClean="0"/>
              <a:t>Thin, weak roots </a:t>
            </a:r>
            <a:r>
              <a:rPr lang="en-US" b="1" dirty="0"/>
              <a:t>make this plant easy to </a:t>
            </a:r>
            <a:r>
              <a:rPr lang="en-US" b="1" dirty="0" smtClean="0"/>
              <a:t>pull, </a:t>
            </a:r>
            <a:r>
              <a:rPr lang="en-US" b="1" dirty="0"/>
              <a:t>but </a:t>
            </a:r>
            <a:r>
              <a:rPr lang="en-US" b="1" dirty="0" smtClean="0"/>
              <a:t>its seeds germinate </a:t>
            </a:r>
            <a:r>
              <a:rPr lang="en-US" b="1" dirty="0"/>
              <a:t>all season so repeat visits to the same location are needed.</a:t>
            </a:r>
          </a:p>
        </p:txBody>
      </p:sp>
      <p:pic>
        <p:nvPicPr>
          <p:cNvPr id="46084" name="Picture 4" descr="geranro"/>
          <p:cNvPicPr>
            <a:picLocks noChangeAspect="1" noChangeArrowheads="1"/>
          </p:cNvPicPr>
          <p:nvPr/>
        </p:nvPicPr>
        <p:blipFill>
          <a:blip r:embed="rId3" cstate="print"/>
          <a:srcRect/>
          <a:stretch>
            <a:fillRect/>
          </a:stretch>
        </p:blipFill>
        <p:spPr bwMode="auto">
          <a:xfrm>
            <a:off x="4800600" y="1447800"/>
            <a:ext cx="4076700" cy="4343400"/>
          </a:xfrm>
          <a:prstGeom prst="rect">
            <a:avLst/>
          </a:prstGeom>
          <a:noFill/>
          <a:ln w="9525">
            <a:noFill/>
            <a:miter lim="800000"/>
            <a:headEnd/>
            <a:tailEnd/>
          </a:ln>
        </p:spPr>
      </p:pic>
      <p:pic>
        <p:nvPicPr>
          <p:cNvPr id="46085" name="Picture 5" descr="herb robert rosette"/>
          <p:cNvPicPr>
            <a:picLocks noChangeAspect="1" noChangeArrowheads="1"/>
          </p:cNvPicPr>
          <p:nvPr/>
        </p:nvPicPr>
        <p:blipFill>
          <a:blip r:embed="rId4" cstate="print"/>
          <a:srcRect/>
          <a:stretch>
            <a:fillRect/>
          </a:stretch>
        </p:blipFill>
        <p:spPr bwMode="auto">
          <a:xfrm>
            <a:off x="228600" y="1447800"/>
            <a:ext cx="4090988" cy="4343400"/>
          </a:xfrm>
          <a:prstGeom prst="rect">
            <a:avLst/>
          </a:prstGeom>
          <a:noFill/>
          <a:ln w="9525">
            <a:noFill/>
            <a:miter lim="800000"/>
            <a:headEnd/>
            <a:tailEnd/>
          </a:ln>
        </p:spPr>
      </p:pic>
    </p:spTree>
    <p:extLst>
      <p:ext uri="{BB962C8B-B14F-4D97-AF65-F5344CB8AC3E}">
        <p14:creationId xmlns:p14="http://schemas.microsoft.com/office/powerpoint/2010/main" val="1895367368"/>
      </p:ext>
    </p:extLst>
  </p:cSld>
  <p:clrMapOvr>
    <a:masterClrMapping/>
  </p:clrMapOv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en-US" dirty="0" smtClean="0"/>
              <a:t>Note: </a:t>
            </a:r>
            <a:r>
              <a:rPr lang="en-US" dirty="0" smtClean="0">
                <a:solidFill>
                  <a:srgbClr val="0EA215"/>
                </a:solidFill>
              </a:rPr>
              <a:t>Native</a:t>
            </a:r>
            <a:r>
              <a:rPr lang="en-US" dirty="0" smtClean="0"/>
              <a:t> Bleeding Heart Looks Like Herb Robert (Stinky Bob)</a:t>
            </a:r>
            <a:endParaRPr lang="en-US" dirty="0"/>
          </a:p>
        </p:txBody>
      </p:sp>
      <p:sp>
        <p:nvSpPr>
          <p:cNvPr id="6" name="Text Placeholder 5"/>
          <p:cNvSpPr>
            <a:spLocks noGrp="1"/>
          </p:cNvSpPr>
          <p:nvPr>
            <p:ph type="body" idx="1"/>
          </p:nvPr>
        </p:nvSpPr>
        <p:spPr/>
        <p:txBody>
          <a:bodyPr/>
          <a:lstStyle/>
          <a:p>
            <a:r>
              <a:rPr lang="en-US" dirty="0" smtClean="0">
                <a:solidFill>
                  <a:srgbClr val="0EA215"/>
                </a:solidFill>
              </a:rPr>
              <a:t>Native</a:t>
            </a:r>
            <a:r>
              <a:rPr lang="en-US" dirty="0" smtClean="0"/>
              <a:t> Bleeding Heart</a:t>
            </a:r>
            <a:endParaRPr lang="en-US" dirty="0"/>
          </a:p>
        </p:txBody>
      </p:sp>
      <p:sp>
        <p:nvSpPr>
          <p:cNvPr id="8" name="Text Placeholder 7"/>
          <p:cNvSpPr>
            <a:spLocks noGrp="1"/>
          </p:cNvSpPr>
          <p:nvPr>
            <p:ph type="body" sz="quarter" idx="3"/>
          </p:nvPr>
        </p:nvSpPr>
        <p:spPr/>
        <p:txBody>
          <a:bodyPr/>
          <a:lstStyle/>
          <a:p>
            <a:r>
              <a:rPr lang="en-US" dirty="0" smtClean="0">
                <a:solidFill>
                  <a:srgbClr val="C00000"/>
                </a:solidFill>
              </a:rPr>
              <a:t>Invasive</a:t>
            </a:r>
            <a:r>
              <a:rPr lang="en-US" dirty="0" smtClean="0"/>
              <a:t> Herb Robert</a:t>
            </a:r>
            <a:endParaRPr lang="en-US" dirty="0"/>
          </a:p>
        </p:txBody>
      </p:sp>
      <p:pic>
        <p:nvPicPr>
          <p:cNvPr id="4098" name="Picture 2" descr="http://biology.burke.washington.edu/herbarium/imagecollection/wtu21500-21999/lg/wtu021742_lg.jp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533400" y="2165131"/>
            <a:ext cx="2859024" cy="4267200"/>
          </a:xfrm>
          <a:prstGeom prst="rect">
            <a:avLst/>
          </a:prstGeom>
          <a:noFill/>
          <a:extLst>
            <a:ext uri="{909E8E84-426E-40DD-AFC4-6F175D3DCCD1}">
              <a14:hiddenFill xmlns:a14="http://schemas.microsoft.com/office/drawing/2010/main">
                <a:solidFill>
                  <a:srgbClr val="FFFFFF"/>
                </a:solidFill>
              </a14:hiddenFill>
            </a:ext>
          </a:extLst>
        </p:spPr>
      </p:pic>
      <p:sp>
        <p:nvSpPr>
          <p:cNvPr id="10" name="Rectangle 9"/>
          <p:cNvSpPr/>
          <p:nvPr/>
        </p:nvSpPr>
        <p:spPr>
          <a:xfrm>
            <a:off x="533400" y="6123801"/>
            <a:ext cx="1939955" cy="276999"/>
          </a:xfrm>
          <a:prstGeom prst="rect">
            <a:avLst/>
          </a:prstGeom>
        </p:spPr>
        <p:txBody>
          <a:bodyPr wrap="none">
            <a:spAutoFit/>
          </a:bodyPr>
          <a:lstStyle/>
          <a:p>
            <a:r>
              <a:rPr lang="fr-FR" sz="1200" dirty="0">
                <a:solidFill>
                  <a:schemeClr val="bg1"/>
                </a:solidFill>
              </a:rPr>
              <a:t>Image © 2006, G. D. Carr</a:t>
            </a:r>
            <a:endParaRPr lang="en-US" sz="1200" dirty="0">
              <a:solidFill>
                <a:schemeClr val="bg1"/>
              </a:solidFill>
            </a:endParaRPr>
          </a:p>
        </p:txBody>
      </p:sp>
      <p:pic>
        <p:nvPicPr>
          <p:cNvPr id="4100" name="Picture 4" descr="http://biology.burke.washington.edu/herbarium/imagecollection/wtu1500-1999/lg/wtu001547_lg.jp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191000" y="2362200"/>
            <a:ext cx="4095749" cy="3276600"/>
          </a:xfrm>
          <a:prstGeom prst="rect">
            <a:avLst/>
          </a:prstGeom>
          <a:noFill/>
          <a:extLst>
            <a:ext uri="{909E8E84-426E-40DD-AFC4-6F175D3DCCD1}">
              <a14:hiddenFill xmlns:a14="http://schemas.microsoft.com/office/drawing/2010/main">
                <a:solidFill>
                  <a:srgbClr val="FFFFFF"/>
                </a:solidFill>
              </a14:hiddenFill>
            </a:ext>
          </a:extLst>
        </p:spPr>
      </p:pic>
      <p:sp>
        <p:nvSpPr>
          <p:cNvPr id="11" name="Rectangle 10"/>
          <p:cNvSpPr/>
          <p:nvPr/>
        </p:nvSpPr>
        <p:spPr>
          <a:xfrm>
            <a:off x="4191000" y="5334000"/>
            <a:ext cx="1978427" cy="276999"/>
          </a:xfrm>
          <a:prstGeom prst="rect">
            <a:avLst/>
          </a:prstGeom>
        </p:spPr>
        <p:txBody>
          <a:bodyPr wrap="none">
            <a:spAutoFit/>
          </a:bodyPr>
          <a:lstStyle/>
          <a:p>
            <a:r>
              <a:rPr lang="en-US" sz="1200" dirty="0">
                <a:solidFill>
                  <a:schemeClr val="bg1"/>
                </a:solidFill>
              </a:rPr>
              <a:t>Image © 2004, Ben Legler</a:t>
            </a:r>
          </a:p>
        </p:txBody>
      </p:sp>
    </p:spTree>
    <p:extLst>
      <p:ext uri="{BB962C8B-B14F-4D97-AF65-F5344CB8AC3E}">
        <p14:creationId xmlns:p14="http://schemas.microsoft.com/office/powerpoint/2010/main" val="3565613129"/>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pPr>
              <a:defRPr/>
            </a:pPr>
            <a:endParaRPr lang="en-US"/>
          </a:p>
        </p:txBody>
      </p:sp>
      <p:pic>
        <p:nvPicPr>
          <p:cNvPr id="29699" name="Picture 2" descr="P8100061"/>
          <p:cNvPicPr>
            <a:picLocks noGrp="1" noChangeAspect="1" noChangeArrowheads="1"/>
          </p:cNvPicPr>
          <p:nvPr>
            <p:ph idx="4294967295"/>
          </p:nvPr>
        </p:nvPicPr>
        <p:blipFill>
          <a:blip r:embed="rId2" cstate="screen">
            <a:extLst>
              <a:ext uri="{28A0092B-C50C-407E-A947-70E740481C1C}">
                <a14:useLocalDpi xmlns:a14="http://schemas.microsoft.com/office/drawing/2010/main"/>
              </a:ext>
            </a:extLst>
          </a:blip>
          <a:srcRect/>
          <a:stretch>
            <a:fillRect/>
          </a:stretch>
        </p:blipFill>
        <p:spPr>
          <a:xfrm>
            <a:off x="0" y="0"/>
            <a:ext cx="9144000" cy="6859588"/>
          </a:xfrm>
          <a:noFill/>
        </p:spPr>
      </p:pic>
      <p:sp>
        <p:nvSpPr>
          <p:cNvPr id="3" name="Rectangle 2"/>
          <p:cNvSpPr txBox="1">
            <a:spLocks noChangeArrowheads="1"/>
          </p:cNvSpPr>
          <p:nvPr/>
        </p:nvSpPr>
        <p:spPr bwMode="auto">
          <a:xfrm>
            <a:off x="0" y="5992813"/>
            <a:ext cx="8229600" cy="865187"/>
          </a:xfrm>
          <a:prstGeom prst="rect">
            <a:avLst/>
          </a:prstGeom>
          <a:noFill/>
          <a:ln w="9525">
            <a:noFill/>
            <a:miter lim="800000"/>
            <a:headEnd/>
            <a:tailEnd/>
          </a:ln>
          <a:effectLst/>
        </p:spPr>
        <p:txBody>
          <a:bodyPr/>
          <a:lstStyle/>
          <a:p>
            <a:pPr marL="342900" indent="-342900" algn="ctr">
              <a:spcBef>
                <a:spcPct val="20000"/>
              </a:spcBef>
              <a:buClr>
                <a:schemeClr val="hlink"/>
              </a:buClr>
              <a:buSzPct val="80000"/>
              <a:defRPr/>
            </a:pPr>
            <a:r>
              <a:rPr lang="en-US" sz="4000" kern="0" dirty="0" smtClean="0">
                <a:solidFill>
                  <a:srgbClr val="FFFFFF"/>
                </a:solidFill>
                <a:effectLst>
                  <a:outerShdw blurRad="38100" dist="38100" dir="2700000" algn="tl">
                    <a:srgbClr val="000000">
                      <a:alpha val="43137"/>
                    </a:srgbClr>
                  </a:outerShdw>
                </a:effectLst>
                <a:latin typeface="+mn-lt"/>
              </a:rPr>
              <a:t>Japanese Knotweed</a:t>
            </a:r>
            <a:endParaRPr lang="en-US" sz="4000" kern="0" dirty="0">
              <a:solidFill>
                <a:srgbClr val="FFFFFF"/>
              </a:solidFill>
              <a:effectLst>
                <a:outerShdw blurRad="38100" dist="38100" dir="2700000" algn="tl">
                  <a:srgbClr val="000000">
                    <a:alpha val="43137"/>
                  </a:srgbClr>
                </a:outerShdw>
              </a:effectLst>
              <a:latin typeface="+mn-lt"/>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6" name="Rectangle 2"/>
          <p:cNvSpPr>
            <a:spLocks noGrp="1" noChangeArrowheads="1"/>
          </p:cNvSpPr>
          <p:nvPr>
            <p:ph type="title"/>
          </p:nvPr>
        </p:nvSpPr>
        <p:spPr>
          <a:xfrm>
            <a:off x="457200" y="274638"/>
            <a:ext cx="8229600" cy="639762"/>
          </a:xfrm>
        </p:spPr>
        <p:txBody>
          <a:bodyPr>
            <a:normAutofit fontScale="90000"/>
          </a:bodyPr>
          <a:lstStyle/>
          <a:p>
            <a:r>
              <a:rPr lang="en-US" dirty="0" smtClean="0"/>
              <a:t>Knotweed</a:t>
            </a:r>
            <a:r>
              <a:rPr lang="en-US" dirty="0"/>
              <a:t> </a:t>
            </a:r>
            <a:r>
              <a:rPr lang="en-US" dirty="0" smtClean="0"/>
              <a:t>Impacts</a:t>
            </a:r>
          </a:p>
        </p:txBody>
      </p:sp>
      <p:sp>
        <p:nvSpPr>
          <p:cNvPr id="154627" name="Rectangle 3"/>
          <p:cNvSpPr>
            <a:spLocks noGrp="1" noChangeArrowheads="1"/>
          </p:cNvSpPr>
          <p:nvPr>
            <p:ph type="body" idx="1"/>
          </p:nvPr>
        </p:nvSpPr>
        <p:spPr>
          <a:xfrm>
            <a:off x="457200" y="1219200"/>
            <a:ext cx="4800600" cy="5410200"/>
          </a:xfrm>
        </p:spPr>
        <p:txBody>
          <a:bodyPr>
            <a:normAutofit fontScale="70000" lnSpcReduction="20000"/>
          </a:bodyPr>
          <a:lstStyle/>
          <a:p>
            <a:r>
              <a:rPr lang="en-US" dirty="0" smtClean="0"/>
              <a:t>Causes expensive problems</a:t>
            </a:r>
          </a:p>
          <a:p>
            <a:pPr lvl="1"/>
            <a:r>
              <a:rPr lang="en-US" dirty="0" smtClean="0"/>
              <a:t>Damages pavement</a:t>
            </a:r>
          </a:p>
          <a:p>
            <a:pPr lvl="1"/>
            <a:r>
              <a:rPr lang="en-US" dirty="0" smtClean="0"/>
              <a:t>Limits visibility along roads</a:t>
            </a:r>
          </a:p>
          <a:p>
            <a:pPr lvl="1"/>
            <a:r>
              <a:rPr lang="en-US" dirty="0" smtClean="0"/>
              <a:t>Impacts drainage and septic systems</a:t>
            </a:r>
          </a:p>
          <a:p>
            <a:pPr lvl="1"/>
            <a:r>
              <a:rPr lang="en-US" dirty="0" smtClean="0"/>
              <a:t>Invades turf and landscapes</a:t>
            </a:r>
          </a:p>
          <a:p>
            <a:r>
              <a:rPr lang="en-US" dirty="0" smtClean="0"/>
              <a:t>Lowers water quality on rivers by increasing erosion and turbidity </a:t>
            </a:r>
            <a:endParaRPr lang="en-US" dirty="0"/>
          </a:p>
          <a:p>
            <a:r>
              <a:rPr lang="en-US" dirty="0" smtClean="0"/>
              <a:t>Forces out native and desirable plants </a:t>
            </a:r>
          </a:p>
          <a:p>
            <a:r>
              <a:rPr lang="en-US" dirty="0" smtClean="0"/>
              <a:t>Reduces habitat for fish and</a:t>
            </a:r>
            <a:br>
              <a:rPr lang="en-US" dirty="0" smtClean="0"/>
            </a:br>
            <a:r>
              <a:rPr lang="en-US" dirty="0" smtClean="0"/>
              <a:t>other wildlife</a:t>
            </a:r>
          </a:p>
          <a:p>
            <a:r>
              <a:rPr lang="en-US" dirty="0" smtClean="0"/>
              <a:t>Prevents tree establishment</a:t>
            </a:r>
          </a:p>
          <a:p>
            <a:r>
              <a:rPr lang="en-US" dirty="0" smtClean="0"/>
              <a:t>One of the most difficult plants to eradicate</a:t>
            </a:r>
          </a:p>
          <a:p>
            <a:r>
              <a:rPr lang="en-US" dirty="0" smtClean="0"/>
              <a:t>Considered </a:t>
            </a:r>
            <a:r>
              <a:rPr lang="en-US" dirty="0"/>
              <a:t>among the worst invasive plants in Europe and North </a:t>
            </a:r>
            <a:r>
              <a:rPr lang="en-US" dirty="0" smtClean="0"/>
              <a:t>America</a:t>
            </a:r>
            <a:endParaRPr lang="en-US" dirty="0"/>
          </a:p>
        </p:txBody>
      </p:sp>
      <p:pic>
        <p:nvPicPr>
          <p:cNvPr id="4" name="Picture 10" descr="CED_DorreDonNatArea6_0709"/>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5562600" y="4038600"/>
            <a:ext cx="3352800" cy="251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descr="jktarmac"/>
          <p:cNvPicPr>
            <a:picLocks noChangeAspect="1" noChangeArrowheads="1"/>
          </p:cNvPicPr>
          <p:nvPr/>
        </p:nvPicPr>
        <p:blipFill rotWithShape="1">
          <a:blip r:embed="rId4" cstate="print">
            <a:extLst>
              <a:ext uri="{28A0092B-C50C-407E-A947-70E740481C1C}">
                <a14:useLocalDpi xmlns:a14="http://schemas.microsoft.com/office/drawing/2010/main"/>
              </a:ext>
            </a:extLst>
          </a:blip>
          <a:srcRect r="22705"/>
          <a:stretch/>
        </p:blipFill>
        <p:spPr bwMode="auto">
          <a:xfrm>
            <a:off x="5366657" y="1371600"/>
            <a:ext cx="1724025" cy="2276548"/>
          </a:xfrm>
          <a:prstGeom prst="rect">
            <a:avLst/>
          </a:prstGeom>
          <a:noFill/>
          <a:ln w="9525">
            <a:noFill/>
            <a:miter lim="800000"/>
            <a:headEnd/>
            <a:tailEnd/>
          </a:ln>
          <a:effectLst/>
        </p:spPr>
      </p:pic>
      <p:pic>
        <p:nvPicPr>
          <p:cNvPr id="6" name="Picture 6" descr="knotweed growing through concrete"/>
          <p:cNvPicPr>
            <a:picLocks noChangeAspect="1" noChangeArrowheads="1"/>
          </p:cNvPicPr>
          <p:nvPr/>
        </p:nvPicPr>
        <p:blipFill>
          <a:blip r:embed="rId5" cstate="print">
            <a:extLst>
              <a:ext uri="{28A0092B-C50C-407E-A947-70E740481C1C}">
                <a14:useLocalDpi xmlns:a14="http://schemas.microsoft.com/office/drawing/2010/main"/>
              </a:ext>
            </a:extLst>
          </a:blip>
          <a:srcRect/>
          <a:stretch>
            <a:fillRect/>
          </a:stretch>
        </p:blipFill>
        <p:spPr bwMode="auto">
          <a:xfrm>
            <a:off x="7238999" y="1219200"/>
            <a:ext cx="1704975" cy="274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66138981"/>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9" name="Picture 9" descr="Si View Park_Knotweed cut loose_11_26_08.JPG"/>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191000" y="499749"/>
            <a:ext cx="4800600" cy="6173499"/>
          </a:xfrm>
          <a:prstGeom prst="rect">
            <a:avLst/>
          </a:prstGeom>
          <a:noFill/>
          <a:ln w="9525">
            <a:noFill/>
            <a:miter lim="800000"/>
            <a:headEnd/>
            <a:tailEnd/>
          </a:ln>
        </p:spPr>
      </p:pic>
      <p:pic>
        <p:nvPicPr>
          <p:cNvPr id="31746" name="Picture 5" descr="knotgreenroot"/>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832945" y="1631243"/>
            <a:ext cx="2816772" cy="2331305"/>
          </a:xfrm>
          <a:prstGeom prst="rect">
            <a:avLst/>
          </a:prstGeom>
          <a:noFill/>
          <a:ln w="9525">
            <a:noFill/>
            <a:miter lim="800000"/>
            <a:headEnd/>
            <a:tailEnd/>
          </a:ln>
        </p:spPr>
      </p:pic>
      <p:pic>
        <p:nvPicPr>
          <p:cNvPr id="31748" name="Picture 8" descr="Si View Park_Knotweed cut loose_11_26_08-5.JPG"/>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bwMode="auto">
          <a:xfrm>
            <a:off x="4191000" y="499749"/>
            <a:ext cx="2590800" cy="1943100"/>
          </a:xfrm>
          <a:prstGeom prst="rect">
            <a:avLst/>
          </a:prstGeom>
          <a:noFill/>
          <a:ln w="25400">
            <a:solidFill>
              <a:schemeClr val="bg1"/>
            </a:solidFill>
            <a:miter lim="800000"/>
            <a:headEnd/>
            <a:tailEnd/>
          </a:ln>
        </p:spPr>
      </p:pic>
      <p:sp>
        <p:nvSpPr>
          <p:cNvPr id="3" name="Title 2"/>
          <p:cNvSpPr>
            <a:spLocks noGrp="1"/>
          </p:cNvSpPr>
          <p:nvPr>
            <p:ph type="title"/>
          </p:nvPr>
        </p:nvSpPr>
        <p:spPr>
          <a:xfrm>
            <a:off x="457200" y="274638"/>
            <a:ext cx="3581400" cy="1143000"/>
          </a:xfrm>
        </p:spPr>
        <p:txBody>
          <a:bodyPr>
            <a:normAutofit fontScale="90000"/>
          </a:bodyPr>
          <a:lstStyle/>
          <a:p>
            <a:r>
              <a:rPr lang="en-US" dirty="0" smtClean="0"/>
              <a:t>Knotweed spreads easily</a:t>
            </a:r>
            <a:endParaRPr lang="en-US" dirty="0"/>
          </a:p>
        </p:txBody>
      </p:sp>
      <p:sp>
        <p:nvSpPr>
          <p:cNvPr id="4" name="Content Placeholder 3"/>
          <p:cNvSpPr>
            <a:spLocks noGrp="1"/>
          </p:cNvSpPr>
          <p:nvPr>
            <p:ph idx="1"/>
          </p:nvPr>
        </p:nvSpPr>
        <p:spPr>
          <a:xfrm>
            <a:off x="457200" y="4267200"/>
            <a:ext cx="3581400" cy="2406048"/>
          </a:xfrm>
        </p:spPr>
        <p:txBody>
          <a:bodyPr>
            <a:normAutofit fontScale="70000" lnSpcReduction="20000"/>
          </a:bodyPr>
          <a:lstStyle/>
          <a:p>
            <a:pPr marL="285750" indent="-285750">
              <a:defRPr/>
            </a:pPr>
            <a:r>
              <a:rPr lang="en-US" dirty="0" smtClean="0"/>
              <a:t>Pieces are spread </a:t>
            </a:r>
            <a:r>
              <a:rPr lang="en-US" dirty="0"/>
              <a:t>by floods, mowers, beavers, earth moving equipment, and in contaminated fill material</a:t>
            </a:r>
          </a:p>
          <a:p>
            <a:pPr marL="285750" indent="-285750">
              <a:defRPr/>
            </a:pPr>
            <a:r>
              <a:rPr lang="en-US" dirty="0" smtClean="0"/>
              <a:t>Root </a:t>
            </a:r>
            <a:r>
              <a:rPr lang="en-US" dirty="0"/>
              <a:t>and stem fragments as little as ½ inch can form new </a:t>
            </a:r>
            <a:r>
              <a:rPr lang="en-US" dirty="0" smtClean="0"/>
              <a:t>plants</a:t>
            </a:r>
            <a:endParaRPr lang="en-US" dirty="0"/>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2" descr="stalks, Dave2"/>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0" y="-1588"/>
            <a:ext cx="9144000" cy="6859588"/>
          </a:xfrm>
          <a:prstGeom prst="rect">
            <a:avLst/>
          </a:prstGeom>
          <a:noFill/>
          <a:ln w="9525">
            <a:noFill/>
            <a:miter lim="800000"/>
            <a:headEnd/>
            <a:tailEnd/>
          </a:ln>
        </p:spPr>
      </p:pic>
      <p:sp>
        <p:nvSpPr>
          <p:cNvPr id="32771" name="AutoShape 4"/>
          <p:cNvSpPr>
            <a:spLocks noChangeArrowheads="1"/>
          </p:cNvSpPr>
          <p:nvPr/>
        </p:nvSpPr>
        <p:spPr bwMode="auto">
          <a:xfrm>
            <a:off x="5638800" y="609600"/>
            <a:ext cx="2057400" cy="1905000"/>
          </a:xfrm>
          <a:prstGeom prst="cloudCallout">
            <a:avLst>
              <a:gd name="adj1" fmla="val -109338"/>
              <a:gd name="adj2" fmla="val 29667"/>
            </a:avLst>
          </a:prstGeom>
          <a:solidFill>
            <a:schemeClr val="accent1"/>
          </a:solidFill>
          <a:ln w="9525">
            <a:solidFill>
              <a:schemeClr val="tx1"/>
            </a:solidFill>
            <a:round/>
            <a:headEnd/>
            <a:tailEnd/>
          </a:ln>
        </p:spPr>
        <p:txBody>
          <a:bodyPr/>
          <a:lstStyle/>
          <a:p>
            <a:pPr algn="ctr"/>
            <a:r>
              <a:rPr lang="en-US" sz="2000" dirty="0">
                <a:solidFill>
                  <a:srgbClr val="FFFFFF"/>
                </a:solidFill>
                <a:latin typeface="Comic Sans MS" pitchFamily="66" charset="0"/>
              </a:rPr>
              <a:t>I think I need a bigger shovel.</a:t>
            </a:r>
          </a:p>
        </p:txBody>
      </p:sp>
      <p:sp>
        <p:nvSpPr>
          <p:cNvPr id="5" name="Title 4"/>
          <p:cNvSpPr>
            <a:spLocks noGrp="1"/>
          </p:cNvSpPr>
          <p:nvPr>
            <p:ph type="title"/>
          </p:nvPr>
        </p:nvSpPr>
        <p:spPr>
          <a:xfrm>
            <a:off x="457200" y="277813"/>
            <a:ext cx="4419600" cy="865187"/>
          </a:xfrm>
        </p:spPr>
        <p:txBody>
          <a:bodyPr/>
          <a:lstStyle/>
          <a:p>
            <a:pPr>
              <a:defRPr/>
            </a:pPr>
            <a:r>
              <a:rPr lang="en-US" dirty="0" smtClean="0">
                <a:solidFill>
                  <a:srgbClr val="FFFFFF"/>
                </a:solidFill>
              </a:rPr>
              <a:t>Knotweed Control</a:t>
            </a:r>
            <a:endParaRPr lang="en-US" dirty="0">
              <a:solidFill>
                <a:srgbClr val="FFFFFF"/>
              </a:solidFill>
            </a:endParaRPr>
          </a:p>
        </p:txBody>
      </p:sp>
      <p:sp>
        <p:nvSpPr>
          <p:cNvPr id="10" name="TextBox 9"/>
          <p:cNvSpPr txBox="1"/>
          <p:nvPr/>
        </p:nvSpPr>
        <p:spPr>
          <a:xfrm>
            <a:off x="0" y="5657850"/>
            <a:ext cx="4876800" cy="1200150"/>
          </a:xfrm>
          <a:prstGeom prst="rect">
            <a:avLst/>
          </a:prstGeom>
          <a:solidFill>
            <a:schemeClr val="accent1">
              <a:alpha val="32000"/>
            </a:schemeClr>
          </a:solidFill>
        </p:spPr>
        <p:txBody>
          <a:bodyPr>
            <a:spAutoFit/>
          </a:bodyPr>
          <a:lstStyle/>
          <a:p>
            <a:pPr>
              <a:defRPr/>
            </a:pPr>
            <a:r>
              <a:rPr lang="en-US" b="1" dirty="0">
                <a:solidFill>
                  <a:srgbClr val="FFFFFF"/>
                </a:solidFill>
                <a:effectLst>
                  <a:outerShdw blurRad="38100" dist="38100" dir="2700000" algn="tl">
                    <a:srgbClr val="000000">
                      <a:alpha val="43137"/>
                    </a:srgbClr>
                  </a:outerShdw>
                </a:effectLst>
              </a:rPr>
              <a:t>Digging knotweed up is possible but roots may go down 7 feet deep and extend out 20 feet. Re-sprouting is likely.</a:t>
            </a:r>
          </a:p>
          <a:p>
            <a:pPr>
              <a:defRPr/>
            </a:pPr>
            <a:endParaRPr lang="en-US" dirty="0">
              <a:solidFill>
                <a:srgbClr val="FFFFFF"/>
              </a:solidFill>
            </a:endParaRP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15962"/>
          </a:xfrm>
        </p:spPr>
        <p:txBody>
          <a:bodyPr>
            <a:normAutofit fontScale="90000"/>
          </a:bodyPr>
          <a:lstStyle/>
          <a:p>
            <a:r>
              <a:rPr lang="en-US" dirty="0" smtClean="0"/>
              <a:t>Knotweed Control Options</a:t>
            </a:r>
            <a:endParaRPr lang="en-US" dirty="0"/>
          </a:p>
        </p:txBody>
      </p:sp>
      <p:pic>
        <p:nvPicPr>
          <p:cNvPr id="33794" name="Picture 7" descr="InjectCloseup2"/>
          <p:cNvPicPr>
            <a:picLocks noGrp="1" noChangeAspect="1" noChangeArrowheads="1"/>
          </p:cNvPicPr>
          <p:nvPr>
            <p:ph idx="4294967295"/>
          </p:nvPr>
        </p:nvPicPr>
        <p:blipFill rotWithShape="1">
          <a:blip r:embed="rId3" cstate="screen">
            <a:extLst>
              <a:ext uri="{28A0092B-C50C-407E-A947-70E740481C1C}">
                <a14:useLocalDpi xmlns:a14="http://schemas.microsoft.com/office/drawing/2010/main"/>
              </a:ext>
            </a:extLst>
          </a:blip>
          <a:srcRect l="6034" r="5564"/>
          <a:stretch/>
        </p:blipFill>
        <p:spPr>
          <a:xfrm>
            <a:off x="3132083" y="1814880"/>
            <a:ext cx="2963917" cy="2514600"/>
          </a:xfrm>
          <a:noFill/>
        </p:spPr>
      </p:pic>
      <p:sp>
        <p:nvSpPr>
          <p:cNvPr id="1526792" name="Text Box 8"/>
          <p:cNvSpPr txBox="1">
            <a:spLocks noChangeArrowheads="1"/>
          </p:cNvSpPr>
          <p:nvPr/>
        </p:nvSpPr>
        <p:spPr bwMode="auto">
          <a:xfrm>
            <a:off x="3046549" y="4313557"/>
            <a:ext cx="2971800" cy="1200329"/>
          </a:xfrm>
          <a:prstGeom prst="rect">
            <a:avLst/>
          </a:prstGeom>
          <a:noFill/>
          <a:ln w="9525">
            <a:noFill/>
            <a:miter lim="800000"/>
            <a:headEnd/>
            <a:tailEnd/>
          </a:ln>
          <a:effectLst/>
        </p:spPr>
        <p:txBody>
          <a:bodyPr wrap="square">
            <a:spAutoFit/>
          </a:bodyPr>
          <a:lstStyle/>
          <a:p>
            <a:pPr>
              <a:spcBef>
                <a:spcPct val="50000"/>
              </a:spcBef>
              <a:defRPr/>
            </a:pPr>
            <a:r>
              <a:rPr lang="en-US" dirty="0" smtClean="0"/>
              <a:t>Injecting </a:t>
            </a:r>
            <a:r>
              <a:rPr lang="en-US" dirty="0"/>
              <a:t>herbicide directly into the </a:t>
            </a:r>
            <a:r>
              <a:rPr lang="en-US" dirty="0" smtClean="0"/>
              <a:t>hollow stems (very effective but you have to inject every stem).</a:t>
            </a:r>
            <a:endParaRPr lang="en-US" dirty="0"/>
          </a:p>
        </p:txBody>
      </p:sp>
      <p:pic>
        <p:nvPicPr>
          <p:cNvPr id="4" name="Picture 4" descr="Knotweed, Overflow dike"/>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l="21133" t="22258" r="28540" b="8333"/>
          <a:stretch/>
        </p:blipFill>
        <p:spPr bwMode="auto">
          <a:xfrm>
            <a:off x="304800" y="1319040"/>
            <a:ext cx="2517709" cy="2314912"/>
          </a:xfrm>
          <a:prstGeom prst="rect">
            <a:avLst/>
          </a:prstGeom>
          <a:noFill/>
          <a:ln w="9525">
            <a:solidFill>
              <a:schemeClr val="tx1"/>
            </a:solidFill>
            <a:miter lim="800000"/>
            <a:headEnd/>
            <a:tailEnd/>
          </a:ln>
        </p:spPr>
      </p:pic>
      <p:sp>
        <p:nvSpPr>
          <p:cNvPr id="5" name="Text Box 6"/>
          <p:cNvSpPr txBox="1">
            <a:spLocks noChangeArrowheads="1"/>
          </p:cNvSpPr>
          <p:nvPr/>
        </p:nvSpPr>
        <p:spPr bwMode="auto">
          <a:xfrm>
            <a:off x="304801" y="3659502"/>
            <a:ext cx="2517708" cy="2308324"/>
          </a:xfrm>
          <a:prstGeom prst="rect">
            <a:avLst/>
          </a:prstGeom>
          <a:noFill/>
          <a:ln w="9525">
            <a:noFill/>
            <a:miter lim="800000"/>
            <a:headEnd/>
            <a:tailEnd/>
          </a:ln>
          <a:effectLst/>
        </p:spPr>
        <p:txBody>
          <a:bodyPr wrap="square">
            <a:spAutoFit/>
          </a:bodyPr>
          <a:lstStyle/>
          <a:p>
            <a:pPr eaLnBrk="0" hangingPunct="0">
              <a:spcBef>
                <a:spcPct val="50000"/>
              </a:spcBef>
              <a:defRPr/>
            </a:pPr>
            <a:r>
              <a:rPr lang="en-US" dirty="0" smtClean="0"/>
              <a:t>Covering with thick, plastic fabric for 5 to 7 years to shade it out. Loose covering allows </a:t>
            </a:r>
            <a:r>
              <a:rPr lang="en-US" dirty="0"/>
              <a:t>growth without </a:t>
            </a:r>
            <a:r>
              <a:rPr lang="en-US" dirty="0" smtClean="0"/>
              <a:t>stems breaking through (you have to stomp it down every few weeks).</a:t>
            </a:r>
            <a:endParaRPr lang="en-US" dirty="0"/>
          </a:p>
        </p:txBody>
      </p:sp>
      <p:pic>
        <p:nvPicPr>
          <p:cNvPr id="6" name="Picture 4" descr="Contractor spraying Hatchery"/>
          <p:cNvPicPr>
            <a:picLocks noChangeAspect="1" noChangeArrowheads="1"/>
          </p:cNvPicPr>
          <p:nvPr/>
        </p:nvPicPr>
        <p:blipFill>
          <a:blip r:embed="rId5" cstate="screen">
            <a:extLst>
              <a:ext uri="{28A0092B-C50C-407E-A947-70E740481C1C}">
                <a14:useLocalDpi xmlns:a14="http://schemas.microsoft.com/office/drawing/2010/main"/>
              </a:ext>
            </a:extLst>
          </a:blip>
          <a:srcRect b="22549"/>
          <a:stretch>
            <a:fillRect/>
          </a:stretch>
        </p:blipFill>
        <p:spPr bwMode="auto">
          <a:xfrm>
            <a:off x="6345621" y="2933700"/>
            <a:ext cx="2669531" cy="2057400"/>
          </a:xfrm>
          <a:prstGeom prst="rect">
            <a:avLst/>
          </a:prstGeom>
          <a:noFill/>
          <a:ln w="9525">
            <a:noFill/>
            <a:miter lim="800000"/>
            <a:headEnd/>
            <a:tailEnd/>
          </a:ln>
        </p:spPr>
      </p:pic>
      <p:sp>
        <p:nvSpPr>
          <p:cNvPr id="7" name="Text Box 5"/>
          <p:cNvSpPr txBox="1">
            <a:spLocks noChangeArrowheads="1"/>
          </p:cNvSpPr>
          <p:nvPr/>
        </p:nvSpPr>
        <p:spPr bwMode="auto">
          <a:xfrm>
            <a:off x="6348249" y="5029200"/>
            <a:ext cx="2666903" cy="1200329"/>
          </a:xfrm>
          <a:prstGeom prst="rect">
            <a:avLst/>
          </a:prstGeom>
          <a:noFill/>
          <a:ln w="9525">
            <a:noFill/>
            <a:miter lim="800000"/>
            <a:headEnd/>
            <a:tailEnd/>
          </a:ln>
        </p:spPr>
        <p:txBody>
          <a:bodyPr wrap="square">
            <a:spAutoFit/>
          </a:bodyPr>
          <a:lstStyle/>
          <a:p>
            <a:pPr eaLnBrk="0" hangingPunct="0">
              <a:spcBef>
                <a:spcPct val="50000"/>
              </a:spcBef>
            </a:pPr>
            <a:r>
              <a:rPr lang="en-US" dirty="0" smtClean="0"/>
              <a:t>Spraying plants with an herbicide (use one that won’t harm fish if near a river).</a:t>
            </a:r>
            <a:endParaRPr lang="en-U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458626" name="Rectangle 2"/>
          <p:cNvSpPr>
            <a:spLocks noGrp="1" noChangeArrowheads="1"/>
          </p:cNvSpPr>
          <p:nvPr>
            <p:ph type="title"/>
          </p:nvPr>
        </p:nvSpPr>
        <p:spPr/>
        <p:txBody>
          <a:bodyPr/>
          <a:lstStyle/>
          <a:p>
            <a:pPr eaLnBrk="1" hangingPunct="1">
              <a:defRPr/>
            </a:pPr>
            <a:r>
              <a:rPr lang="en-US" dirty="0" smtClean="0"/>
              <a:t>Why do weeds bother people?</a:t>
            </a:r>
          </a:p>
        </p:txBody>
      </p:sp>
      <p:sp>
        <p:nvSpPr>
          <p:cNvPr id="2458628" name="Rectangle 4"/>
          <p:cNvSpPr>
            <a:spLocks noGrp="1" noChangeArrowheads="1"/>
          </p:cNvSpPr>
          <p:nvPr>
            <p:ph idx="1"/>
          </p:nvPr>
        </p:nvSpPr>
        <p:spPr>
          <a:xfrm>
            <a:off x="457200" y="1600200"/>
            <a:ext cx="8229600" cy="4525963"/>
          </a:xfrm>
        </p:spPr>
        <p:txBody>
          <a:bodyPr>
            <a:normAutofit/>
          </a:bodyPr>
          <a:lstStyle/>
          <a:p>
            <a:pPr eaLnBrk="1" hangingPunct="1">
              <a:lnSpc>
                <a:spcPct val="110000"/>
              </a:lnSpc>
              <a:spcBef>
                <a:spcPct val="40000"/>
              </a:spcBef>
              <a:defRPr/>
            </a:pPr>
            <a:r>
              <a:rPr lang="en-US" sz="2800" dirty="0" smtClean="0"/>
              <a:t>Weeds grow where they want to, not where people plant them</a:t>
            </a:r>
          </a:p>
          <a:p>
            <a:pPr eaLnBrk="1" hangingPunct="1">
              <a:lnSpc>
                <a:spcPct val="110000"/>
              </a:lnSpc>
              <a:spcBef>
                <a:spcPct val="40000"/>
              </a:spcBef>
              <a:defRPr/>
            </a:pPr>
            <a:r>
              <a:rPr lang="en-US" sz="2800" dirty="0" smtClean="0"/>
              <a:t>Weeds take water, food, and space away from the plants we want to grow</a:t>
            </a:r>
          </a:p>
          <a:p>
            <a:pPr eaLnBrk="1" hangingPunct="1">
              <a:lnSpc>
                <a:spcPct val="110000"/>
              </a:lnSpc>
              <a:spcBef>
                <a:spcPct val="40000"/>
              </a:spcBef>
              <a:defRPr/>
            </a:pPr>
            <a:r>
              <a:rPr lang="en-US" sz="2800" dirty="0" smtClean="0"/>
              <a:t>Sometimes weeds can be useful in one place but harmful in another</a:t>
            </a:r>
          </a:p>
          <a:p>
            <a:pPr lvl="1" eaLnBrk="1" hangingPunct="1">
              <a:lnSpc>
                <a:spcPct val="110000"/>
              </a:lnSpc>
              <a:spcBef>
                <a:spcPct val="40000"/>
              </a:spcBef>
              <a:defRPr/>
            </a:pPr>
            <a:r>
              <a:rPr lang="en-US" sz="2400" dirty="0" smtClean="0"/>
              <a:t>Like blackberry brambles!</a:t>
            </a:r>
          </a:p>
        </p:txBody>
      </p:sp>
      <p:sp>
        <p:nvSpPr>
          <p:cNvPr id="5123" name="Text Box 3"/>
          <p:cNvSpPr txBox="1">
            <a:spLocks noChangeArrowheads="1"/>
          </p:cNvSpPr>
          <p:nvPr/>
        </p:nvSpPr>
        <p:spPr bwMode="auto">
          <a:xfrm>
            <a:off x="1143000" y="2403475"/>
            <a:ext cx="6400800" cy="457200"/>
          </a:xfrm>
          <a:prstGeom prst="rect">
            <a:avLst/>
          </a:prstGeom>
          <a:noFill/>
          <a:ln w="9525">
            <a:noFill/>
            <a:miter lim="800000"/>
            <a:headEnd/>
            <a:tailEnd/>
          </a:ln>
        </p:spPr>
        <p:txBody>
          <a:bodyPr>
            <a:spAutoFit/>
          </a:bodyPr>
          <a:lstStyle/>
          <a:p>
            <a:pPr eaLnBrk="0" hangingPunct="0"/>
            <a:endParaRPr lang="en-US" sz="2400">
              <a:latin typeface="Times New Roman" pitchFamily="18" charset="0"/>
            </a:endParaRPr>
          </a:p>
        </p:txBody>
      </p:sp>
      <p:grpSp>
        <p:nvGrpSpPr>
          <p:cNvPr id="10" name="Group 9"/>
          <p:cNvGrpSpPr/>
          <p:nvPr/>
        </p:nvGrpSpPr>
        <p:grpSpPr>
          <a:xfrm>
            <a:off x="5030788" y="4876800"/>
            <a:ext cx="3656012" cy="1905000"/>
            <a:chOff x="5030788" y="4876800"/>
            <a:chExt cx="3656012" cy="1905000"/>
          </a:xfrm>
        </p:grpSpPr>
        <p:pic>
          <p:nvPicPr>
            <p:cNvPr id="5126" name="Picture 11" descr="http://www.ladyzona.com/wp-content/uploads/2009/03/blackberries.gif"/>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5030788" y="4876800"/>
              <a:ext cx="1598612" cy="1546225"/>
            </a:xfrm>
            <a:prstGeom prst="rect">
              <a:avLst/>
            </a:prstGeom>
            <a:noFill/>
            <a:ln w="9525">
              <a:noFill/>
              <a:miter lim="800000"/>
              <a:headEnd/>
              <a:tailEnd/>
            </a:ln>
          </p:spPr>
        </p:pic>
        <p:pic>
          <p:nvPicPr>
            <p:cNvPr id="5127" name="Picture 8" descr="P1010016.JPG"/>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bwMode="auto">
            <a:xfrm>
              <a:off x="6823075" y="4876800"/>
              <a:ext cx="1863725" cy="1398588"/>
            </a:xfrm>
            <a:prstGeom prst="rect">
              <a:avLst/>
            </a:prstGeom>
            <a:noFill/>
            <a:ln w="9525">
              <a:noFill/>
              <a:miter lim="800000"/>
              <a:headEnd/>
              <a:tailEnd/>
            </a:ln>
          </p:spPr>
        </p:pic>
        <p:sp>
          <p:nvSpPr>
            <p:cNvPr id="13" name="Oval 12"/>
            <p:cNvSpPr/>
            <p:nvPr/>
          </p:nvSpPr>
          <p:spPr>
            <a:xfrm>
              <a:off x="7315200" y="6019800"/>
              <a:ext cx="1371600" cy="6858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b="1" dirty="0"/>
                <a:t>OUCH!</a:t>
              </a:r>
            </a:p>
          </p:txBody>
        </p:sp>
        <p:sp>
          <p:nvSpPr>
            <p:cNvPr id="16" name="Oval 15"/>
            <p:cNvSpPr/>
            <p:nvPr/>
          </p:nvSpPr>
          <p:spPr>
            <a:xfrm>
              <a:off x="5562600" y="6096000"/>
              <a:ext cx="1371600" cy="685800"/>
            </a:xfrm>
            <a:prstGeom prst="ellipse">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b="1" dirty="0"/>
                <a:t>YUM!</a:t>
              </a:r>
            </a:p>
          </p:txBody>
        </p:sp>
      </p:grpSp>
    </p:spTree>
  </p:cSld>
  <p:clrMapOvr>
    <a:masterClrMapping/>
  </p:clrMapOv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7570" name="Rectangle 2"/>
          <p:cNvSpPr>
            <a:spLocks noGrp="1" noChangeArrowheads="1"/>
          </p:cNvSpPr>
          <p:nvPr>
            <p:ph type="title"/>
          </p:nvPr>
        </p:nvSpPr>
        <p:spPr>
          <a:xfrm>
            <a:off x="685800" y="228600"/>
            <a:ext cx="7543800" cy="911225"/>
          </a:xfrm>
        </p:spPr>
        <p:txBody>
          <a:bodyPr>
            <a:normAutofit fontScale="90000"/>
          </a:bodyPr>
          <a:lstStyle/>
          <a:p>
            <a:pPr eaLnBrk="1" hangingPunct="1">
              <a:defRPr/>
            </a:pPr>
            <a:r>
              <a:rPr lang="en-US" sz="4000" dirty="0" smtClean="0"/>
              <a:t>Giant Hogweed  </a:t>
            </a:r>
            <a:br>
              <a:rPr lang="en-US" sz="4000" dirty="0" smtClean="0"/>
            </a:br>
            <a:r>
              <a:rPr lang="en-US" sz="4000" dirty="0" smtClean="0"/>
              <a:t>(</a:t>
            </a:r>
            <a:r>
              <a:rPr lang="en-US" sz="4000" i="1" dirty="0" err="1" smtClean="0"/>
              <a:t>Heracleum</a:t>
            </a:r>
            <a:r>
              <a:rPr lang="en-US" sz="4000" i="1" dirty="0" smtClean="0"/>
              <a:t> </a:t>
            </a:r>
            <a:r>
              <a:rPr lang="en-US" sz="4000" i="1" dirty="0" err="1" smtClean="0"/>
              <a:t>mantegazzianum</a:t>
            </a:r>
            <a:r>
              <a:rPr lang="en-US" sz="4000" dirty="0" smtClean="0"/>
              <a:t>)</a:t>
            </a:r>
          </a:p>
        </p:txBody>
      </p:sp>
      <p:sp>
        <p:nvSpPr>
          <p:cNvPr id="59396" name="Text Box 4"/>
          <p:cNvSpPr txBox="1">
            <a:spLocks noChangeArrowheads="1"/>
          </p:cNvSpPr>
          <p:nvPr/>
        </p:nvSpPr>
        <p:spPr bwMode="auto">
          <a:xfrm>
            <a:off x="7315200" y="0"/>
            <a:ext cx="1828800" cy="641350"/>
          </a:xfrm>
          <a:prstGeom prst="rect">
            <a:avLst/>
          </a:prstGeom>
          <a:noFill/>
          <a:ln w="9525">
            <a:noFill/>
            <a:miter lim="800000"/>
            <a:headEnd/>
            <a:tailEnd/>
          </a:ln>
        </p:spPr>
        <p:txBody>
          <a:bodyPr>
            <a:spAutoFit/>
          </a:bodyPr>
          <a:lstStyle/>
          <a:p>
            <a:pPr algn="ctr">
              <a:spcBef>
                <a:spcPct val="50000"/>
              </a:spcBef>
            </a:pPr>
            <a:r>
              <a:rPr lang="en-US" b="1" dirty="0">
                <a:solidFill>
                  <a:srgbClr val="FF0000"/>
                </a:solidFill>
              </a:rPr>
              <a:t>Class A Noxious Weed</a:t>
            </a:r>
          </a:p>
        </p:txBody>
      </p:sp>
      <p:pic>
        <p:nvPicPr>
          <p:cNvPr id="59397" name="Picture 8" descr="P4040003"/>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572000" y="1676400"/>
            <a:ext cx="4071938" cy="3316288"/>
          </a:xfrm>
          <a:prstGeom prst="rect">
            <a:avLst/>
          </a:prstGeom>
          <a:noFill/>
          <a:ln w="9525">
            <a:noFill/>
            <a:miter lim="800000"/>
            <a:headEnd/>
            <a:tailEnd/>
          </a:ln>
        </p:spPr>
      </p:pic>
      <p:sp>
        <p:nvSpPr>
          <p:cNvPr id="59398" name="Text Box 9"/>
          <p:cNvSpPr txBox="1">
            <a:spLocks noChangeArrowheads="1"/>
          </p:cNvSpPr>
          <p:nvPr/>
        </p:nvSpPr>
        <p:spPr bwMode="auto">
          <a:xfrm>
            <a:off x="4248807" y="5191760"/>
            <a:ext cx="2750204" cy="1477328"/>
          </a:xfrm>
          <a:prstGeom prst="rect">
            <a:avLst/>
          </a:prstGeom>
          <a:noFill/>
          <a:ln w="9525">
            <a:noFill/>
            <a:miter lim="800000"/>
            <a:headEnd/>
            <a:tailEnd/>
          </a:ln>
        </p:spPr>
        <p:txBody>
          <a:bodyPr wrap="square">
            <a:spAutoFit/>
          </a:bodyPr>
          <a:lstStyle/>
          <a:p>
            <a:pPr>
              <a:spcBef>
                <a:spcPct val="50000"/>
              </a:spcBef>
            </a:pPr>
            <a:r>
              <a:rPr lang="en-US" b="1" dirty="0"/>
              <a:t>15 feet tall with a stout, purple-blotched stem, </a:t>
            </a:r>
            <a:r>
              <a:rPr lang="en-US" b="1" dirty="0" smtClean="0"/>
              <a:t>white </a:t>
            </a:r>
            <a:r>
              <a:rPr lang="en-US" b="1" dirty="0"/>
              <a:t>umbrella-shaped flower clusters, and </a:t>
            </a:r>
            <a:r>
              <a:rPr lang="en-US" b="1" dirty="0" smtClean="0"/>
              <a:t>giant, jagged </a:t>
            </a:r>
            <a:r>
              <a:rPr lang="en-US" b="1" dirty="0"/>
              <a:t>leaves</a:t>
            </a:r>
          </a:p>
        </p:txBody>
      </p:sp>
      <p:pic>
        <p:nvPicPr>
          <p:cNvPr id="10" name="Picture 9"/>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27685" y="1371600"/>
            <a:ext cx="3587115" cy="5334000"/>
          </a:xfrm>
          <a:prstGeom prst="rect">
            <a:avLst/>
          </a:prstGeom>
        </p:spPr>
      </p:pic>
      <p:pic>
        <p:nvPicPr>
          <p:cNvPr id="2" name="Picture 1"/>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999011" y="5191760"/>
            <a:ext cx="2018453" cy="1513840"/>
          </a:xfrm>
          <a:prstGeom prst="rect">
            <a:avLst/>
          </a:prstGeom>
        </p:spPr>
      </p:pic>
    </p:spTree>
    <p:extLst>
      <p:ext uri="{BB962C8B-B14F-4D97-AF65-F5344CB8AC3E}">
        <p14:creationId xmlns:p14="http://schemas.microsoft.com/office/powerpoint/2010/main" val="2553831532"/>
      </p:ext>
    </p:extLst>
  </p:cSld>
  <p:clrMapOvr>
    <a:masterClrMapping/>
  </p:clrMapOvr>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762000"/>
          </a:xfrm>
        </p:spPr>
        <p:txBody>
          <a:bodyPr>
            <a:normAutofit/>
          </a:bodyPr>
          <a:lstStyle/>
          <a:p>
            <a:r>
              <a:rPr lang="en-US" sz="3600" dirty="0" smtClean="0">
                <a:solidFill>
                  <a:schemeClr val="tx2"/>
                </a:solidFill>
              </a:rPr>
              <a:t>Caution: Giant Hogweed Can Cause Burns</a:t>
            </a:r>
            <a:endParaRPr lang="en-US" sz="3600" dirty="0">
              <a:solidFill>
                <a:schemeClr val="tx2"/>
              </a:solidFill>
            </a:endParaRPr>
          </a:p>
        </p:txBody>
      </p:sp>
      <p:pic>
        <p:nvPicPr>
          <p:cNvPr id="4" name="Picture 3" descr="hogweed_arm_burn"/>
          <p:cNvPicPr>
            <a:picLocks noChangeAspect="1" noChangeArrowheads="1"/>
          </p:cNvPicPr>
          <p:nvPr/>
        </p:nvPicPr>
        <p:blipFill>
          <a:blip r:embed="rId2" cstate="screen">
            <a:extLst>
              <a:ext uri="{28A0092B-C50C-407E-A947-70E740481C1C}">
                <a14:useLocalDpi xmlns:a14="http://schemas.microsoft.com/office/drawing/2010/main"/>
              </a:ext>
            </a:extLst>
          </a:blip>
          <a:srcRect t="5000" b="27500"/>
          <a:stretch>
            <a:fillRect/>
          </a:stretch>
        </p:blipFill>
        <p:spPr bwMode="auto">
          <a:xfrm>
            <a:off x="6934200" y="1066800"/>
            <a:ext cx="1974850" cy="2057400"/>
          </a:xfrm>
          <a:prstGeom prst="rect">
            <a:avLst/>
          </a:prstGeom>
          <a:noFill/>
          <a:ln w="9525">
            <a:noFill/>
            <a:miter lim="800000"/>
            <a:headEnd/>
            <a:tailEnd/>
          </a:ln>
        </p:spPr>
      </p:pic>
      <p:sp>
        <p:nvSpPr>
          <p:cNvPr id="5" name="Text Box 4"/>
          <p:cNvSpPr txBox="1">
            <a:spLocks noChangeArrowheads="1"/>
          </p:cNvSpPr>
          <p:nvPr/>
        </p:nvSpPr>
        <p:spPr bwMode="auto">
          <a:xfrm>
            <a:off x="4495800" y="5562600"/>
            <a:ext cx="4419600" cy="1200329"/>
          </a:xfrm>
          <a:prstGeom prst="rect">
            <a:avLst/>
          </a:prstGeom>
          <a:noFill/>
          <a:ln w="9525">
            <a:noFill/>
            <a:miter lim="800000"/>
            <a:headEnd/>
            <a:tailEnd/>
          </a:ln>
        </p:spPr>
        <p:txBody>
          <a:bodyPr wrap="square">
            <a:spAutoFit/>
          </a:bodyPr>
          <a:lstStyle/>
          <a:p>
            <a:pPr eaLnBrk="1" hangingPunct="1">
              <a:spcBef>
                <a:spcPct val="50000"/>
              </a:spcBef>
            </a:pPr>
            <a:r>
              <a:rPr lang="en-US" b="1" dirty="0" smtClean="0"/>
              <a:t>Causes blisters followed by purplish-dark blotches that persist and can continue to be sun-sensitive for several years.</a:t>
            </a:r>
            <a:endParaRPr lang="en-US" b="1" dirty="0"/>
          </a:p>
        </p:txBody>
      </p:sp>
      <p:pic>
        <p:nvPicPr>
          <p:cNvPr id="7" name="Picture 6" descr="Spencer Wilson -bandages.jpg"/>
          <p:cNvPicPr>
            <a:picLocks noChangeAspect="1"/>
          </p:cNvPicPr>
          <p:nvPr/>
        </p:nvPicPr>
        <p:blipFill>
          <a:blip r:embed="rId3" cstate="screen">
            <a:extLst>
              <a:ext uri="{28A0092B-C50C-407E-A947-70E740481C1C}">
                <a14:useLocalDpi xmlns:a14="http://schemas.microsoft.com/office/drawing/2010/main"/>
              </a:ext>
            </a:extLst>
          </a:blip>
          <a:srcRect l="10541" r="30271"/>
          <a:stretch>
            <a:fillRect/>
          </a:stretch>
        </p:blipFill>
        <p:spPr>
          <a:xfrm>
            <a:off x="4601228" y="3219450"/>
            <a:ext cx="2104372" cy="2340864"/>
          </a:xfrm>
          <a:prstGeom prst="rect">
            <a:avLst/>
          </a:prstGeom>
        </p:spPr>
      </p:pic>
      <p:pic>
        <p:nvPicPr>
          <p:cNvPr id="8" name="Picture 7" descr="4 days after exposure.JPG"/>
          <p:cNvPicPr>
            <a:picLocks noChangeAspect="1"/>
          </p:cNvPicPr>
          <p:nvPr/>
        </p:nvPicPr>
        <p:blipFill>
          <a:blip r:embed="rId4" cstate="screen">
            <a:extLst>
              <a:ext uri="{28A0092B-C50C-407E-A947-70E740481C1C}">
                <a14:useLocalDpi xmlns:a14="http://schemas.microsoft.com/office/drawing/2010/main"/>
              </a:ext>
            </a:extLst>
          </a:blip>
          <a:srcRect l="16588" r="16667" b="17143"/>
          <a:stretch>
            <a:fillRect/>
          </a:stretch>
        </p:blipFill>
        <p:spPr>
          <a:xfrm>
            <a:off x="4572000" y="1066800"/>
            <a:ext cx="2209800" cy="2057400"/>
          </a:xfrm>
          <a:prstGeom prst="rect">
            <a:avLst/>
          </a:prstGeom>
        </p:spPr>
      </p:pic>
      <p:pic>
        <p:nvPicPr>
          <p:cNvPr id="9" name="Picture 8" descr="Spencer Wilson -burns.jpg"/>
          <p:cNvPicPr>
            <a:picLocks noChangeAspect="1"/>
          </p:cNvPicPr>
          <p:nvPr/>
        </p:nvPicPr>
        <p:blipFill>
          <a:blip r:embed="rId5" cstate="print"/>
          <a:srcRect t="4580"/>
          <a:stretch>
            <a:fillRect/>
          </a:stretch>
        </p:blipFill>
        <p:spPr>
          <a:xfrm>
            <a:off x="7010400" y="3200400"/>
            <a:ext cx="1828800" cy="2381250"/>
          </a:xfrm>
          <a:prstGeom prst="rect">
            <a:avLst/>
          </a:prstGeom>
        </p:spPr>
      </p:pic>
      <p:pic>
        <p:nvPicPr>
          <p:cNvPr id="11" name="Picture 7" descr="2121079"/>
          <p:cNvPicPr>
            <a:picLocks noChangeAspect="1" noChangeArrowheads="1"/>
          </p:cNvPicPr>
          <p:nvPr/>
        </p:nvPicPr>
        <p:blipFill>
          <a:blip r:embed="rId6" cstate="print"/>
          <a:srcRect l="11824" r="14278"/>
          <a:stretch>
            <a:fillRect/>
          </a:stretch>
        </p:blipFill>
        <p:spPr bwMode="auto">
          <a:xfrm>
            <a:off x="533400" y="1143000"/>
            <a:ext cx="3581400" cy="3633629"/>
          </a:xfrm>
          <a:prstGeom prst="rect">
            <a:avLst/>
          </a:prstGeom>
          <a:noFill/>
          <a:ln w="9525">
            <a:noFill/>
            <a:miter lim="800000"/>
            <a:headEnd/>
            <a:tailEnd/>
          </a:ln>
        </p:spPr>
      </p:pic>
      <p:sp>
        <p:nvSpPr>
          <p:cNvPr id="12" name="Rectangle 11"/>
          <p:cNvSpPr/>
          <p:nvPr/>
        </p:nvSpPr>
        <p:spPr>
          <a:xfrm>
            <a:off x="457200" y="4800600"/>
            <a:ext cx="3886200" cy="1754326"/>
          </a:xfrm>
          <a:prstGeom prst="rect">
            <a:avLst/>
          </a:prstGeom>
        </p:spPr>
        <p:txBody>
          <a:bodyPr wrap="square">
            <a:spAutoFit/>
          </a:bodyPr>
          <a:lstStyle/>
          <a:p>
            <a:r>
              <a:rPr lang="en-US" b="1" dirty="0" smtClean="0"/>
              <a:t>Juice causes burns when skin is exposed to sunlight, even a day or two after contact with hogweed.   Control must be done very carefully.  If juice gets on skin, wash immediately.</a:t>
            </a:r>
          </a:p>
        </p:txBody>
      </p:sp>
    </p:spTree>
    <p:extLst>
      <p:ext uri="{BB962C8B-B14F-4D97-AF65-F5344CB8AC3E}">
        <p14:creationId xmlns:p14="http://schemas.microsoft.com/office/powerpoint/2010/main" val="2957948883"/>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346" name="Picture 12" descr="poison-hemlock-bluesky.JPG"/>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114800" y="1447800"/>
            <a:ext cx="3657600" cy="4876800"/>
          </a:xfrm>
          <a:prstGeom prst="rect">
            <a:avLst/>
          </a:prstGeom>
          <a:noFill/>
          <a:ln w="9525">
            <a:noFill/>
            <a:miter lim="800000"/>
            <a:headEnd/>
            <a:tailEnd/>
          </a:ln>
        </p:spPr>
      </p:pic>
      <p:sp>
        <p:nvSpPr>
          <p:cNvPr id="57347" name="Text Box 2"/>
          <p:cNvSpPr txBox="1">
            <a:spLocks noChangeArrowheads="1"/>
          </p:cNvSpPr>
          <p:nvPr/>
        </p:nvSpPr>
        <p:spPr bwMode="auto">
          <a:xfrm>
            <a:off x="152400" y="457200"/>
            <a:ext cx="8305800" cy="457200"/>
          </a:xfrm>
          <a:prstGeom prst="rect">
            <a:avLst/>
          </a:prstGeom>
          <a:noFill/>
          <a:ln w="9525">
            <a:noFill/>
            <a:miter lim="800000"/>
            <a:headEnd/>
            <a:tailEnd/>
          </a:ln>
        </p:spPr>
        <p:txBody>
          <a:bodyPr>
            <a:spAutoFit/>
          </a:bodyPr>
          <a:lstStyle/>
          <a:p>
            <a:pPr eaLnBrk="0" hangingPunct="0">
              <a:spcBef>
                <a:spcPct val="50000"/>
              </a:spcBef>
            </a:pPr>
            <a:endParaRPr lang="en-US" sz="2400"/>
          </a:p>
        </p:txBody>
      </p:sp>
      <p:sp>
        <p:nvSpPr>
          <p:cNvPr id="57348" name="Rectangle 3"/>
          <p:cNvSpPr>
            <a:spLocks noChangeArrowheads="1"/>
          </p:cNvSpPr>
          <p:nvPr/>
        </p:nvSpPr>
        <p:spPr bwMode="auto">
          <a:xfrm>
            <a:off x="3429000" y="2362200"/>
            <a:ext cx="9144000" cy="0"/>
          </a:xfrm>
          <a:prstGeom prst="rect">
            <a:avLst/>
          </a:prstGeom>
          <a:noFill/>
          <a:ln w="9525">
            <a:noFill/>
            <a:miter lim="800000"/>
            <a:headEnd/>
            <a:tailEnd/>
          </a:ln>
        </p:spPr>
        <p:txBody>
          <a:bodyPr>
            <a:spAutoFit/>
          </a:bodyPr>
          <a:lstStyle/>
          <a:p>
            <a:endParaRPr lang="en-US"/>
          </a:p>
        </p:txBody>
      </p:sp>
      <p:sp>
        <p:nvSpPr>
          <p:cNvPr id="57349" name="Rectangle 4"/>
          <p:cNvSpPr>
            <a:spLocks noChangeArrowheads="1"/>
          </p:cNvSpPr>
          <p:nvPr/>
        </p:nvSpPr>
        <p:spPr bwMode="auto">
          <a:xfrm>
            <a:off x="3914775" y="2700338"/>
            <a:ext cx="9144000" cy="0"/>
          </a:xfrm>
          <a:prstGeom prst="rect">
            <a:avLst/>
          </a:prstGeom>
          <a:noFill/>
          <a:ln w="9525">
            <a:noFill/>
            <a:miter lim="800000"/>
            <a:headEnd/>
            <a:tailEnd/>
          </a:ln>
        </p:spPr>
        <p:txBody>
          <a:bodyPr>
            <a:spAutoFit/>
          </a:bodyPr>
          <a:lstStyle/>
          <a:p>
            <a:endParaRPr lang="en-US"/>
          </a:p>
        </p:txBody>
      </p:sp>
      <p:sp>
        <p:nvSpPr>
          <p:cNvPr id="2535429" name="Rectangle 5"/>
          <p:cNvSpPr>
            <a:spLocks noGrp="1" noChangeArrowheads="1"/>
          </p:cNvSpPr>
          <p:nvPr>
            <p:ph type="title"/>
          </p:nvPr>
        </p:nvSpPr>
        <p:spPr>
          <a:xfrm>
            <a:off x="457200" y="228600"/>
            <a:ext cx="8229600" cy="788988"/>
          </a:xfrm>
        </p:spPr>
        <p:txBody>
          <a:bodyPr/>
          <a:lstStyle/>
          <a:p>
            <a:pPr eaLnBrk="1" hangingPunct="1">
              <a:defRPr/>
            </a:pPr>
            <a:r>
              <a:rPr lang="en-US" sz="3600" dirty="0" smtClean="0"/>
              <a:t>Poison Hemlock (</a:t>
            </a:r>
            <a:r>
              <a:rPr lang="en-US" sz="3600" i="1" dirty="0" smtClean="0"/>
              <a:t>Conium </a:t>
            </a:r>
            <a:r>
              <a:rPr lang="en-US" sz="3600" i="1" dirty="0" err="1" smtClean="0"/>
              <a:t>maculatum</a:t>
            </a:r>
            <a:r>
              <a:rPr lang="en-US" sz="3600" dirty="0" smtClean="0"/>
              <a:t>)</a:t>
            </a:r>
          </a:p>
        </p:txBody>
      </p:sp>
      <p:sp>
        <p:nvSpPr>
          <p:cNvPr id="2535430" name="Rectangle 6"/>
          <p:cNvSpPr>
            <a:spLocks noGrp="1" noChangeArrowheads="1"/>
          </p:cNvSpPr>
          <p:nvPr>
            <p:ph type="body" sz="half" idx="1"/>
          </p:nvPr>
        </p:nvSpPr>
        <p:spPr>
          <a:xfrm>
            <a:off x="304800" y="1066800"/>
            <a:ext cx="3733800" cy="2971800"/>
          </a:xfrm>
        </p:spPr>
        <p:txBody>
          <a:bodyPr>
            <a:normAutofit lnSpcReduction="10000"/>
          </a:bodyPr>
          <a:lstStyle/>
          <a:p>
            <a:pPr eaLnBrk="1" hangingPunct="1">
              <a:lnSpc>
                <a:spcPct val="90000"/>
              </a:lnSpc>
              <a:defRPr/>
            </a:pPr>
            <a:r>
              <a:rPr lang="en-US" sz="2200" b="1" dirty="0" smtClean="0">
                <a:solidFill>
                  <a:srgbClr val="FF0000"/>
                </a:solidFill>
              </a:rPr>
              <a:t>Poisonous</a:t>
            </a:r>
          </a:p>
          <a:p>
            <a:pPr eaLnBrk="1" hangingPunct="1">
              <a:lnSpc>
                <a:spcPct val="90000"/>
              </a:lnSpc>
              <a:defRPr/>
            </a:pPr>
            <a:r>
              <a:rPr lang="en-US" sz="2200" dirty="0" smtClean="0"/>
              <a:t>8 to 10 feet tall, stems purple-spotted</a:t>
            </a:r>
          </a:p>
          <a:p>
            <a:pPr eaLnBrk="1" hangingPunct="1">
              <a:lnSpc>
                <a:spcPct val="90000"/>
              </a:lnSpc>
              <a:defRPr/>
            </a:pPr>
            <a:r>
              <a:rPr lang="en-US" sz="2200" dirty="0" smtClean="0"/>
              <a:t>Dig up plants when soil is moist</a:t>
            </a:r>
          </a:p>
          <a:p>
            <a:pPr eaLnBrk="1" hangingPunct="1">
              <a:lnSpc>
                <a:spcPct val="90000"/>
              </a:lnSpc>
              <a:defRPr/>
            </a:pPr>
            <a:r>
              <a:rPr lang="en-US" sz="2200" dirty="0" smtClean="0"/>
              <a:t>Cut flowering stems below crown before seeds mature</a:t>
            </a:r>
          </a:p>
          <a:p>
            <a:pPr lvl="1" eaLnBrk="1" hangingPunct="1">
              <a:lnSpc>
                <a:spcPct val="90000"/>
              </a:lnSpc>
              <a:defRPr/>
            </a:pPr>
            <a:r>
              <a:rPr lang="en-US" sz="2200" dirty="0" smtClean="0"/>
              <a:t>Wear gloves and mow with a face mask</a:t>
            </a:r>
          </a:p>
        </p:txBody>
      </p:sp>
      <p:pic>
        <p:nvPicPr>
          <p:cNvPr id="57352" name="Picture 10" descr="stem_750"/>
          <p:cNvPicPr>
            <a:picLocks noChangeAspect="1" noChangeArrowheads="1"/>
          </p:cNvPicPr>
          <p:nvPr/>
        </p:nvPicPr>
        <p:blipFill>
          <a:blip r:embed="rId4" cstate="screen">
            <a:lum contrast="30000"/>
            <a:extLst>
              <a:ext uri="{28A0092B-C50C-407E-A947-70E740481C1C}">
                <a14:useLocalDpi xmlns:a14="http://schemas.microsoft.com/office/drawing/2010/main"/>
              </a:ext>
            </a:extLst>
          </a:blip>
          <a:srcRect/>
          <a:stretch>
            <a:fillRect/>
          </a:stretch>
        </p:blipFill>
        <p:spPr bwMode="auto">
          <a:xfrm>
            <a:off x="7391400" y="3505200"/>
            <a:ext cx="1590675" cy="1981200"/>
          </a:xfrm>
          <a:prstGeom prst="rect">
            <a:avLst/>
          </a:prstGeom>
          <a:noFill/>
          <a:ln w="9525">
            <a:noFill/>
            <a:miter lim="800000"/>
            <a:headEnd/>
            <a:tailEnd/>
          </a:ln>
        </p:spPr>
      </p:pic>
      <p:pic>
        <p:nvPicPr>
          <p:cNvPr id="57353" name="Picture 11" descr="poison hemlock -FLOWERS"/>
          <p:cNvPicPr>
            <a:picLocks noChangeAspect="1" noChangeArrowheads="1"/>
          </p:cNvPicPr>
          <p:nvPr/>
        </p:nvPicPr>
        <p:blipFill>
          <a:blip r:embed="rId5" cstate="print"/>
          <a:srcRect/>
          <a:stretch>
            <a:fillRect/>
          </a:stretch>
        </p:blipFill>
        <p:spPr bwMode="auto">
          <a:xfrm>
            <a:off x="7229475" y="1066800"/>
            <a:ext cx="1914525" cy="1612900"/>
          </a:xfrm>
          <a:prstGeom prst="rect">
            <a:avLst/>
          </a:prstGeom>
          <a:noFill/>
          <a:ln w="9525">
            <a:noFill/>
            <a:miter lim="800000"/>
            <a:headEnd/>
            <a:tailEnd/>
          </a:ln>
        </p:spPr>
      </p:pic>
      <p:pic>
        <p:nvPicPr>
          <p:cNvPr id="57354" name="Picture 12" descr="CONMAC leaves"/>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381000" y="4019550"/>
            <a:ext cx="3429000" cy="25654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8370" name="Picture 4" descr="Con mac Monette2"/>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508000" y="381000"/>
            <a:ext cx="8128000" cy="6096000"/>
          </a:xfrm>
          <a:prstGeom prst="rect">
            <a:avLst/>
          </a:prstGeom>
          <a:noFill/>
          <a:ln w="9525">
            <a:noFill/>
            <a:miter lim="800000"/>
            <a:headEnd/>
            <a:tailEnd/>
          </a:ln>
        </p:spPr>
      </p:pic>
      <p:sp>
        <p:nvSpPr>
          <p:cNvPr id="3" name="Rectangle 5"/>
          <p:cNvSpPr txBox="1">
            <a:spLocks noChangeArrowheads="1"/>
          </p:cNvSpPr>
          <p:nvPr/>
        </p:nvSpPr>
        <p:spPr>
          <a:xfrm>
            <a:off x="533400" y="381000"/>
            <a:ext cx="8229600" cy="788988"/>
          </a:xfrm>
          <a:prstGeom prst="rect">
            <a:avLst/>
          </a:prstGeom>
        </p:spPr>
        <p:txBody>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3600" b="0" i="0" u="none" strike="noStrike" kern="1200" cap="none" spc="0" normalizeH="0" baseline="0" noProof="0" dirty="0" smtClean="0">
                <a:ln>
                  <a:noFill/>
                </a:ln>
                <a:solidFill>
                  <a:schemeClr val="bg1"/>
                </a:solidFill>
                <a:effectLst/>
                <a:uLnTx/>
                <a:uFillTx/>
                <a:latin typeface="+mj-lt"/>
                <a:ea typeface="+mj-ea"/>
                <a:cs typeface="+mj-cs"/>
              </a:rPr>
              <a:t>Poison Hemlock Infestation</a:t>
            </a: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274" name="Picture 2" descr="ALLPET Flower Head"/>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0" y="0"/>
            <a:ext cx="6804025" cy="6858000"/>
          </a:xfrm>
          <a:prstGeom prst="rect">
            <a:avLst/>
          </a:prstGeom>
          <a:noFill/>
          <a:ln w="9525">
            <a:noFill/>
            <a:miter lim="800000"/>
            <a:headEnd/>
            <a:tailEnd/>
          </a:ln>
        </p:spPr>
      </p:pic>
      <p:sp>
        <p:nvSpPr>
          <p:cNvPr id="2698244" name="Rectangle 4"/>
          <p:cNvSpPr>
            <a:spLocks noChangeArrowheads="1"/>
          </p:cNvSpPr>
          <p:nvPr/>
        </p:nvSpPr>
        <p:spPr bwMode="auto">
          <a:xfrm>
            <a:off x="228600" y="277813"/>
            <a:ext cx="4114800" cy="1169987"/>
          </a:xfrm>
          <a:prstGeom prst="rect">
            <a:avLst/>
          </a:prstGeom>
          <a:noFill/>
          <a:ln w="9525">
            <a:noFill/>
            <a:miter lim="800000"/>
            <a:headEnd/>
            <a:tailEnd/>
          </a:ln>
          <a:effectLst/>
        </p:spPr>
        <p:txBody>
          <a:bodyPr anchor="ctr" anchorCtr="1"/>
          <a:lstStyle/>
          <a:p>
            <a:pPr algn="ctr">
              <a:defRPr/>
            </a:pPr>
            <a:r>
              <a:rPr lang="en-US" sz="3600" dirty="0">
                <a:solidFill>
                  <a:srgbClr val="FFFFFF"/>
                </a:solidFill>
                <a:effectLst>
                  <a:outerShdw blurRad="38100" dist="38100" dir="2700000" algn="tl">
                    <a:srgbClr val="000000"/>
                  </a:outerShdw>
                </a:effectLst>
              </a:rPr>
              <a:t>Garlic Mustard (</a:t>
            </a:r>
            <a:r>
              <a:rPr lang="en-US" sz="3600" i="1" dirty="0" err="1">
                <a:solidFill>
                  <a:srgbClr val="FFFFFF"/>
                </a:solidFill>
                <a:effectLst>
                  <a:outerShdw blurRad="38100" dist="38100" dir="2700000" algn="tl">
                    <a:srgbClr val="000000"/>
                  </a:outerShdw>
                </a:effectLst>
              </a:rPr>
              <a:t>Alliaria</a:t>
            </a:r>
            <a:r>
              <a:rPr lang="en-US" sz="3600" i="1" dirty="0">
                <a:solidFill>
                  <a:srgbClr val="FFFFFF"/>
                </a:solidFill>
                <a:effectLst>
                  <a:outerShdw blurRad="38100" dist="38100" dir="2700000" algn="tl">
                    <a:srgbClr val="000000"/>
                  </a:outerShdw>
                </a:effectLst>
              </a:rPr>
              <a:t> </a:t>
            </a:r>
            <a:r>
              <a:rPr lang="en-US" sz="3600" i="1" dirty="0" err="1">
                <a:solidFill>
                  <a:srgbClr val="FFFFFF"/>
                </a:solidFill>
                <a:effectLst>
                  <a:outerShdw blurRad="38100" dist="38100" dir="2700000" algn="tl">
                    <a:srgbClr val="000000"/>
                  </a:outerShdw>
                </a:effectLst>
              </a:rPr>
              <a:t>petiolata</a:t>
            </a:r>
            <a:r>
              <a:rPr lang="en-US" sz="3600" dirty="0">
                <a:solidFill>
                  <a:srgbClr val="FFFFFF"/>
                </a:solidFill>
                <a:effectLst>
                  <a:outerShdw blurRad="38100" dist="38100" dir="2700000" algn="tl">
                    <a:srgbClr val="000000"/>
                  </a:outerShdw>
                </a:effectLst>
              </a:rPr>
              <a:t>)</a:t>
            </a:r>
            <a:endParaRPr lang="en-US" sz="4000" dirty="0">
              <a:solidFill>
                <a:srgbClr val="FFFFFF"/>
              </a:solidFill>
              <a:effectLst>
                <a:outerShdw blurRad="38100" dist="38100" dir="2700000" algn="tl">
                  <a:srgbClr val="000000"/>
                </a:outerShdw>
              </a:effectLst>
            </a:endParaRPr>
          </a:p>
        </p:txBody>
      </p:sp>
      <p:pic>
        <p:nvPicPr>
          <p:cNvPr id="54276" name="Picture 6" descr="garlic-mustard-patch"/>
          <p:cNvPicPr>
            <a:picLocks noChangeAspect="1" noChangeArrowheads="1"/>
          </p:cNvPicPr>
          <p:nvPr/>
        </p:nvPicPr>
        <p:blipFill>
          <a:blip r:embed="rId3" cstate="screen">
            <a:extLst>
              <a:ext uri="{28A0092B-C50C-407E-A947-70E740481C1C}">
                <a14:useLocalDpi xmlns:a14="http://schemas.microsoft.com/office/drawing/2010/main"/>
              </a:ext>
            </a:extLst>
          </a:blip>
          <a:srcRect r="7407"/>
          <a:stretch>
            <a:fillRect/>
          </a:stretch>
        </p:blipFill>
        <p:spPr bwMode="auto">
          <a:xfrm>
            <a:off x="4381500" y="0"/>
            <a:ext cx="4762500" cy="6858000"/>
          </a:xfrm>
          <a:prstGeom prst="rect">
            <a:avLst/>
          </a:prstGeom>
          <a:noFill/>
          <a:ln w="9525">
            <a:noFill/>
            <a:miter lim="800000"/>
            <a:headEnd/>
            <a:tailEnd/>
          </a:ln>
        </p:spPr>
      </p:pic>
      <p:sp>
        <p:nvSpPr>
          <p:cNvPr id="5" name="Text Box 4"/>
          <p:cNvSpPr txBox="1">
            <a:spLocks noChangeArrowheads="1"/>
          </p:cNvSpPr>
          <p:nvPr/>
        </p:nvSpPr>
        <p:spPr bwMode="auto">
          <a:xfrm>
            <a:off x="7315200" y="0"/>
            <a:ext cx="1828800" cy="641350"/>
          </a:xfrm>
          <a:prstGeom prst="rect">
            <a:avLst/>
          </a:prstGeom>
          <a:noFill/>
          <a:ln w="9525">
            <a:noFill/>
            <a:miter lim="800000"/>
            <a:headEnd/>
            <a:tailEnd/>
          </a:ln>
        </p:spPr>
        <p:txBody>
          <a:bodyPr>
            <a:spAutoFit/>
          </a:bodyPr>
          <a:lstStyle/>
          <a:p>
            <a:pPr algn="ctr">
              <a:spcBef>
                <a:spcPct val="50000"/>
              </a:spcBef>
            </a:pPr>
            <a:r>
              <a:rPr lang="en-US" b="1" dirty="0">
                <a:solidFill>
                  <a:srgbClr val="FF0000"/>
                </a:solidFill>
              </a:rPr>
              <a:t>Class A Noxious Weed</a:t>
            </a: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8242" name="Rectangle 2"/>
          <p:cNvSpPr>
            <a:spLocks noGrp="1" noChangeArrowheads="1"/>
          </p:cNvSpPr>
          <p:nvPr>
            <p:ph type="title"/>
          </p:nvPr>
        </p:nvSpPr>
        <p:spPr>
          <a:xfrm>
            <a:off x="457200" y="228600"/>
            <a:ext cx="8229600" cy="636588"/>
          </a:xfrm>
        </p:spPr>
        <p:txBody>
          <a:bodyPr>
            <a:normAutofit fontScale="90000"/>
          </a:bodyPr>
          <a:lstStyle/>
          <a:p>
            <a:pPr eaLnBrk="1" hangingPunct="1">
              <a:defRPr/>
            </a:pPr>
            <a:r>
              <a:rPr lang="en-US" sz="4000" dirty="0"/>
              <a:t>Garlic Mustard</a:t>
            </a:r>
          </a:p>
        </p:txBody>
      </p:sp>
      <p:sp>
        <p:nvSpPr>
          <p:cNvPr id="2058248" name="Text Box 8"/>
          <p:cNvSpPr txBox="1">
            <a:spLocks noChangeArrowheads="1"/>
          </p:cNvSpPr>
          <p:nvPr/>
        </p:nvSpPr>
        <p:spPr bwMode="auto">
          <a:xfrm>
            <a:off x="228600" y="5334000"/>
            <a:ext cx="5562600" cy="1200150"/>
          </a:xfrm>
          <a:prstGeom prst="rect">
            <a:avLst/>
          </a:prstGeom>
          <a:noFill/>
          <a:ln w="9525">
            <a:noFill/>
            <a:miter lim="800000"/>
            <a:headEnd/>
            <a:tailEnd/>
          </a:ln>
          <a:effectLst/>
        </p:spPr>
        <p:txBody>
          <a:bodyPr>
            <a:spAutoFit/>
          </a:bodyPr>
          <a:lstStyle/>
          <a:p>
            <a:pPr>
              <a:defRPr/>
            </a:pPr>
            <a:r>
              <a:rPr lang="en-US" dirty="0"/>
              <a:t>In forests, garlic mustard spreads up to 120 feet in one year. It inhibits tree growth through negative impacts on beneficial fungi and has no natural enemies in North America.</a:t>
            </a:r>
          </a:p>
        </p:txBody>
      </p:sp>
      <p:pic>
        <p:nvPicPr>
          <p:cNvPr id="55301" name="Picture 7" descr="IMG_4122.JPG"/>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bwMode="auto">
          <a:xfrm>
            <a:off x="228600" y="1066800"/>
            <a:ext cx="5588000" cy="4191000"/>
          </a:xfrm>
          <a:prstGeom prst="rect">
            <a:avLst/>
          </a:prstGeom>
          <a:noFill/>
          <a:ln w="9525">
            <a:noFill/>
            <a:miter lim="800000"/>
            <a:headEnd/>
            <a:tailEnd/>
          </a:ln>
        </p:spPr>
      </p:pic>
      <p:pic>
        <p:nvPicPr>
          <p:cNvPr id="55302" name="Picture 8" descr="Monster ALLPET 6-11-10.JPG"/>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bwMode="auto">
          <a:xfrm>
            <a:off x="5867400" y="1066800"/>
            <a:ext cx="3162300" cy="4216400"/>
          </a:xfrm>
          <a:prstGeom prst="rect">
            <a:avLst/>
          </a:prstGeom>
          <a:noFill/>
          <a:ln w="9525">
            <a:noFill/>
            <a:miter lim="800000"/>
            <a:headEnd/>
            <a:tailEnd/>
          </a:ln>
        </p:spPr>
      </p:pic>
      <p:sp>
        <p:nvSpPr>
          <p:cNvPr id="10" name="Text Box 8"/>
          <p:cNvSpPr txBox="1">
            <a:spLocks noChangeArrowheads="1"/>
          </p:cNvSpPr>
          <p:nvPr/>
        </p:nvSpPr>
        <p:spPr bwMode="auto">
          <a:xfrm>
            <a:off x="5791200" y="5334000"/>
            <a:ext cx="3200400" cy="1200329"/>
          </a:xfrm>
          <a:prstGeom prst="rect">
            <a:avLst/>
          </a:prstGeom>
          <a:noFill/>
          <a:ln w="9525">
            <a:noFill/>
            <a:miter lim="800000"/>
            <a:headEnd/>
            <a:tailEnd/>
          </a:ln>
          <a:effectLst/>
        </p:spPr>
        <p:txBody>
          <a:bodyPr>
            <a:spAutoFit/>
          </a:bodyPr>
          <a:lstStyle/>
          <a:p>
            <a:pPr>
              <a:defRPr/>
            </a:pPr>
            <a:r>
              <a:rPr lang="en-US" dirty="0" smtClean="0"/>
              <a:t>Now spreading on </a:t>
            </a:r>
            <a:r>
              <a:rPr lang="en-US" dirty="0"/>
              <a:t>the Cedar River and Coal </a:t>
            </a:r>
            <a:r>
              <a:rPr lang="en-US" dirty="0" smtClean="0"/>
              <a:t>Creek area, </a:t>
            </a:r>
            <a:r>
              <a:rPr lang="en-US" dirty="0"/>
              <a:t>garlic mustard is on the move in King County</a:t>
            </a:r>
          </a:p>
        </p:txBody>
      </p:sp>
      <p:sp>
        <p:nvSpPr>
          <p:cNvPr id="8" name="Text Box 4"/>
          <p:cNvSpPr txBox="1">
            <a:spLocks noChangeArrowheads="1"/>
          </p:cNvSpPr>
          <p:nvPr/>
        </p:nvSpPr>
        <p:spPr bwMode="auto">
          <a:xfrm>
            <a:off x="7315200" y="0"/>
            <a:ext cx="1828800" cy="641350"/>
          </a:xfrm>
          <a:prstGeom prst="rect">
            <a:avLst/>
          </a:prstGeom>
          <a:noFill/>
          <a:ln w="9525">
            <a:noFill/>
            <a:miter lim="800000"/>
            <a:headEnd/>
            <a:tailEnd/>
          </a:ln>
        </p:spPr>
        <p:txBody>
          <a:bodyPr>
            <a:spAutoFit/>
          </a:bodyPr>
          <a:lstStyle/>
          <a:p>
            <a:pPr algn="ctr">
              <a:spcBef>
                <a:spcPct val="50000"/>
              </a:spcBef>
            </a:pPr>
            <a:r>
              <a:rPr lang="en-US" b="1" dirty="0">
                <a:solidFill>
                  <a:srgbClr val="FF0000"/>
                </a:solidFill>
              </a:rPr>
              <a:t>Class A Noxious Weed</a:t>
            </a: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8242" name="Rectangle 2"/>
          <p:cNvSpPr>
            <a:spLocks noGrp="1" noChangeArrowheads="1"/>
          </p:cNvSpPr>
          <p:nvPr>
            <p:ph type="title"/>
          </p:nvPr>
        </p:nvSpPr>
        <p:spPr>
          <a:xfrm>
            <a:off x="457200" y="228600"/>
            <a:ext cx="8229600" cy="636588"/>
          </a:xfrm>
        </p:spPr>
        <p:txBody>
          <a:bodyPr>
            <a:normAutofit fontScale="90000"/>
          </a:bodyPr>
          <a:lstStyle/>
          <a:p>
            <a:pPr eaLnBrk="1" hangingPunct="1">
              <a:defRPr/>
            </a:pPr>
            <a:r>
              <a:rPr lang="en-US" sz="4000" dirty="0"/>
              <a:t>Garlic </a:t>
            </a:r>
            <a:r>
              <a:rPr lang="en-US" sz="4000" dirty="0" smtClean="0"/>
              <a:t>Mustard Control</a:t>
            </a:r>
            <a:endParaRPr lang="en-US" sz="4000" dirty="0"/>
          </a:p>
        </p:txBody>
      </p:sp>
      <p:pic>
        <p:nvPicPr>
          <p:cNvPr id="56323" name="Picture 13" descr="Manual Control of ALLPET.JPG"/>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bwMode="auto">
          <a:xfrm>
            <a:off x="3048000" y="2209800"/>
            <a:ext cx="5867400" cy="4400550"/>
          </a:xfrm>
          <a:prstGeom prst="rect">
            <a:avLst/>
          </a:prstGeom>
          <a:noFill/>
          <a:ln w="9525">
            <a:noFill/>
            <a:miter lim="800000"/>
            <a:headEnd/>
            <a:tailEnd/>
          </a:ln>
        </p:spPr>
      </p:pic>
      <p:pic>
        <p:nvPicPr>
          <p:cNvPr id="56324" name="Picture 7" descr="ALLPET bagging plants.JPG"/>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bwMode="auto">
          <a:xfrm>
            <a:off x="304800" y="1295400"/>
            <a:ext cx="3257550" cy="4343400"/>
          </a:xfrm>
          <a:prstGeom prst="rect">
            <a:avLst/>
          </a:prstGeom>
          <a:noFill/>
          <a:ln w="9525">
            <a:noFill/>
            <a:miter lim="800000"/>
            <a:headEnd/>
            <a:tailEnd/>
          </a:ln>
        </p:spPr>
      </p:pic>
      <p:sp>
        <p:nvSpPr>
          <p:cNvPr id="56325" name="TextBox 14"/>
          <p:cNvSpPr txBox="1">
            <a:spLocks noChangeArrowheads="1"/>
          </p:cNvSpPr>
          <p:nvPr/>
        </p:nvSpPr>
        <p:spPr bwMode="auto">
          <a:xfrm>
            <a:off x="3810000" y="1143000"/>
            <a:ext cx="4876800" cy="1016000"/>
          </a:xfrm>
          <a:prstGeom prst="rect">
            <a:avLst/>
          </a:prstGeom>
          <a:noFill/>
          <a:ln w="9525">
            <a:noFill/>
            <a:miter lim="800000"/>
            <a:headEnd/>
            <a:tailEnd/>
          </a:ln>
        </p:spPr>
        <p:txBody>
          <a:bodyPr>
            <a:spAutoFit/>
          </a:bodyPr>
          <a:lstStyle/>
          <a:p>
            <a:r>
              <a:rPr lang="en-US" sz="2000"/>
              <a:t>Pull it up, bag it up and brush off boots and clothes.  Seeds are tiny and spread easily in soil and on boots and clothes.</a:t>
            </a:r>
          </a:p>
        </p:txBody>
      </p:sp>
      <p:sp>
        <p:nvSpPr>
          <p:cNvPr id="6" name="Text Box 4"/>
          <p:cNvSpPr txBox="1">
            <a:spLocks noChangeArrowheads="1"/>
          </p:cNvSpPr>
          <p:nvPr/>
        </p:nvSpPr>
        <p:spPr bwMode="auto">
          <a:xfrm>
            <a:off x="7315200" y="0"/>
            <a:ext cx="1828800" cy="641350"/>
          </a:xfrm>
          <a:prstGeom prst="rect">
            <a:avLst/>
          </a:prstGeom>
          <a:noFill/>
          <a:ln w="9525">
            <a:noFill/>
            <a:miter lim="800000"/>
            <a:headEnd/>
            <a:tailEnd/>
          </a:ln>
        </p:spPr>
        <p:txBody>
          <a:bodyPr>
            <a:spAutoFit/>
          </a:bodyPr>
          <a:lstStyle/>
          <a:p>
            <a:pPr algn="ctr">
              <a:spcBef>
                <a:spcPct val="50000"/>
              </a:spcBef>
            </a:pPr>
            <a:r>
              <a:rPr lang="en-US" b="1" dirty="0">
                <a:solidFill>
                  <a:srgbClr val="FF0000"/>
                </a:solidFill>
              </a:rPr>
              <a:t>Class A Noxious Weed</a:t>
            </a: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5" name="Picture 4" descr="SENJAC_Duvall_2"/>
          <p:cNvPicPr>
            <a:picLocks noChangeAspect="1" noChangeArrowheads="1"/>
          </p:cNvPicPr>
          <p:nvPr/>
        </p:nvPicPr>
        <p:blipFill>
          <a:blip r:embed="rId3" cstate="print"/>
          <a:srcRect/>
          <a:stretch>
            <a:fillRect/>
          </a:stretch>
        </p:blipFill>
        <p:spPr bwMode="auto">
          <a:xfrm>
            <a:off x="838200" y="1123950"/>
            <a:ext cx="7543800" cy="5657850"/>
          </a:xfrm>
          <a:prstGeom prst="rect">
            <a:avLst/>
          </a:prstGeom>
          <a:noFill/>
          <a:ln w="9525">
            <a:noFill/>
            <a:miter lim="800000"/>
            <a:headEnd/>
            <a:tailEnd/>
          </a:ln>
        </p:spPr>
      </p:pic>
      <p:pic>
        <p:nvPicPr>
          <p:cNvPr id="23556" name="Picture 7" descr="flower_750"/>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228600" y="971550"/>
            <a:ext cx="2305050" cy="1974850"/>
          </a:xfrm>
          <a:prstGeom prst="rect">
            <a:avLst/>
          </a:prstGeom>
          <a:noFill/>
          <a:ln w="19050">
            <a:solidFill>
              <a:schemeClr val="tx1"/>
            </a:solidFill>
            <a:miter lim="800000"/>
            <a:headEnd/>
            <a:tailEnd/>
          </a:ln>
        </p:spPr>
      </p:pic>
      <p:pic>
        <p:nvPicPr>
          <p:cNvPr id="23557" name="Picture 9" descr="leave_750"/>
          <p:cNvPicPr>
            <a:picLocks noChangeAspect="1" noChangeArrowheads="1"/>
          </p:cNvPicPr>
          <p:nvPr/>
        </p:nvPicPr>
        <p:blipFill>
          <a:blip r:embed="rId5" cstate="screen">
            <a:lum contrast="20000"/>
            <a:extLst>
              <a:ext uri="{28A0092B-C50C-407E-A947-70E740481C1C}">
                <a14:useLocalDpi xmlns:a14="http://schemas.microsoft.com/office/drawing/2010/main"/>
              </a:ext>
            </a:extLst>
          </a:blip>
          <a:srcRect/>
          <a:stretch>
            <a:fillRect/>
          </a:stretch>
        </p:blipFill>
        <p:spPr bwMode="auto">
          <a:xfrm>
            <a:off x="7391400" y="971550"/>
            <a:ext cx="1350963" cy="2428875"/>
          </a:xfrm>
          <a:prstGeom prst="rect">
            <a:avLst/>
          </a:prstGeom>
          <a:noFill/>
          <a:ln w="19050">
            <a:solidFill>
              <a:schemeClr val="tx1"/>
            </a:solidFill>
            <a:miter lim="800000"/>
            <a:headEnd/>
            <a:tailEnd/>
          </a:ln>
        </p:spPr>
      </p:pic>
      <p:sp>
        <p:nvSpPr>
          <p:cNvPr id="6" name="Title 5"/>
          <p:cNvSpPr>
            <a:spLocks noGrp="1"/>
          </p:cNvSpPr>
          <p:nvPr>
            <p:ph type="title"/>
          </p:nvPr>
        </p:nvSpPr>
        <p:spPr>
          <a:xfrm>
            <a:off x="762000" y="304800"/>
            <a:ext cx="7467600" cy="533400"/>
          </a:xfrm>
        </p:spPr>
        <p:txBody>
          <a:bodyPr>
            <a:noAutofit/>
          </a:bodyPr>
          <a:lstStyle/>
          <a:p>
            <a:r>
              <a:rPr lang="en-US" sz="3600" dirty="0" smtClean="0"/>
              <a:t>Tansy Ragwort (</a:t>
            </a:r>
            <a:r>
              <a:rPr lang="en-US" sz="3600" i="1" dirty="0" err="1" smtClean="0"/>
              <a:t>Senecio</a:t>
            </a:r>
            <a:r>
              <a:rPr lang="en-US" sz="3600" i="1" dirty="0" smtClean="0"/>
              <a:t> </a:t>
            </a:r>
            <a:r>
              <a:rPr lang="en-US" sz="3600" i="1" dirty="0" err="1" smtClean="0"/>
              <a:t>jacobaea</a:t>
            </a:r>
            <a:r>
              <a:rPr lang="en-US" sz="3600" dirty="0" smtClean="0"/>
              <a:t>)</a:t>
            </a:r>
            <a:endParaRPr lang="en-US" sz="3600" dirty="0"/>
          </a:p>
        </p:txBody>
      </p:sp>
      <p:sp>
        <p:nvSpPr>
          <p:cNvPr id="7" name="Text Box 5"/>
          <p:cNvSpPr txBox="1">
            <a:spLocks noChangeArrowheads="1"/>
          </p:cNvSpPr>
          <p:nvPr/>
        </p:nvSpPr>
        <p:spPr bwMode="auto">
          <a:xfrm>
            <a:off x="6553200" y="0"/>
            <a:ext cx="2590800" cy="338138"/>
          </a:xfrm>
          <a:prstGeom prst="rect">
            <a:avLst/>
          </a:prstGeom>
          <a:noFill/>
          <a:ln w="9525">
            <a:noFill/>
            <a:miter lim="800000"/>
            <a:headEnd/>
            <a:tailEnd/>
          </a:ln>
        </p:spPr>
        <p:txBody>
          <a:bodyPr>
            <a:spAutoFit/>
          </a:bodyPr>
          <a:lstStyle/>
          <a:p>
            <a:pPr algn="ctr">
              <a:spcBef>
                <a:spcPct val="50000"/>
              </a:spcBef>
            </a:pPr>
            <a:r>
              <a:rPr lang="en-US" sz="1600" b="1" dirty="0">
                <a:solidFill>
                  <a:srgbClr val="FF0000"/>
                </a:solidFill>
              </a:rPr>
              <a:t>Class B Noxious Weed</a:t>
            </a: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6" descr="IMG_2000"/>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0" y="0"/>
            <a:ext cx="9144000" cy="6858000"/>
          </a:xfrm>
          <a:prstGeom prst="rect">
            <a:avLst/>
          </a:prstGeom>
          <a:noFill/>
          <a:ln w="9525">
            <a:noFill/>
            <a:miter lim="800000"/>
            <a:headEnd/>
            <a:tailEnd/>
          </a:ln>
        </p:spPr>
      </p:pic>
      <p:sp>
        <p:nvSpPr>
          <p:cNvPr id="523266" name="Rectangle 2"/>
          <p:cNvSpPr>
            <a:spLocks noGrp="1" noChangeArrowheads="1"/>
          </p:cNvSpPr>
          <p:nvPr>
            <p:ph type="title"/>
          </p:nvPr>
        </p:nvSpPr>
        <p:spPr>
          <a:xfrm>
            <a:off x="0" y="228600"/>
            <a:ext cx="3352800" cy="1447800"/>
          </a:xfrm>
        </p:spPr>
        <p:txBody>
          <a:bodyPr>
            <a:noAutofit/>
          </a:bodyPr>
          <a:lstStyle/>
          <a:p>
            <a:pPr eaLnBrk="1" hangingPunct="1">
              <a:defRPr/>
            </a:pPr>
            <a:r>
              <a:rPr lang="en-US" sz="3200" dirty="0">
                <a:solidFill>
                  <a:schemeClr val="bg1"/>
                </a:solidFill>
              </a:rPr>
              <a:t>Tansy </a:t>
            </a:r>
            <a:r>
              <a:rPr lang="en-US" sz="3200" dirty="0" smtClean="0">
                <a:solidFill>
                  <a:schemeClr val="bg1"/>
                </a:solidFill>
              </a:rPr>
              <a:t>Ragwort Infestation in a Pasture</a:t>
            </a:r>
            <a:endParaRPr lang="en-US" sz="3200" i="1" dirty="0">
              <a:solidFill>
                <a:schemeClr val="bg1"/>
              </a:solidFill>
            </a:endParaRPr>
          </a:p>
        </p:txBody>
      </p:sp>
      <p:sp>
        <p:nvSpPr>
          <p:cNvPr id="24580" name="Text Box 4"/>
          <p:cNvSpPr txBox="1">
            <a:spLocks noChangeArrowheads="1"/>
          </p:cNvSpPr>
          <p:nvPr/>
        </p:nvSpPr>
        <p:spPr bwMode="auto">
          <a:xfrm>
            <a:off x="228600" y="6248400"/>
            <a:ext cx="8686800" cy="641350"/>
          </a:xfrm>
          <a:prstGeom prst="rect">
            <a:avLst/>
          </a:prstGeom>
          <a:noFill/>
          <a:ln w="9525">
            <a:noFill/>
            <a:miter lim="800000"/>
            <a:headEnd/>
            <a:tailEnd/>
          </a:ln>
        </p:spPr>
        <p:txBody>
          <a:bodyPr wrap="square">
            <a:spAutoFit/>
          </a:bodyPr>
          <a:lstStyle/>
          <a:p>
            <a:pPr>
              <a:spcBef>
                <a:spcPct val="50000"/>
              </a:spcBef>
            </a:pPr>
            <a:r>
              <a:rPr lang="en-US" b="1" dirty="0">
                <a:solidFill>
                  <a:schemeClr val="bg1"/>
                </a:solidFill>
              </a:rPr>
              <a:t>Toxic alkaloids accumulate in animal’s liver causing irreversible damage and eventually death</a:t>
            </a:r>
          </a:p>
        </p:txBody>
      </p:sp>
      <p:sp>
        <p:nvSpPr>
          <p:cNvPr id="24581" name="Text Box 5"/>
          <p:cNvSpPr txBox="1">
            <a:spLocks noChangeArrowheads="1"/>
          </p:cNvSpPr>
          <p:nvPr/>
        </p:nvSpPr>
        <p:spPr bwMode="auto">
          <a:xfrm>
            <a:off x="6553200" y="0"/>
            <a:ext cx="2590800" cy="338138"/>
          </a:xfrm>
          <a:prstGeom prst="rect">
            <a:avLst/>
          </a:prstGeom>
          <a:noFill/>
          <a:ln w="9525">
            <a:noFill/>
            <a:miter lim="800000"/>
            <a:headEnd/>
            <a:tailEnd/>
          </a:ln>
        </p:spPr>
        <p:txBody>
          <a:bodyPr>
            <a:spAutoFit/>
          </a:bodyPr>
          <a:lstStyle/>
          <a:p>
            <a:pPr algn="ctr">
              <a:spcBef>
                <a:spcPct val="50000"/>
              </a:spcBef>
            </a:pPr>
            <a:r>
              <a:rPr lang="en-US" sz="1600" b="1" dirty="0">
                <a:solidFill>
                  <a:srgbClr val="FF0000"/>
                </a:solidFill>
              </a:rPr>
              <a:t>Class B Noxious Weed</a:t>
            </a: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91074" name="Rectangle 2"/>
          <p:cNvSpPr>
            <a:spLocks noGrp="1" noChangeArrowheads="1"/>
          </p:cNvSpPr>
          <p:nvPr>
            <p:ph type="title"/>
          </p:nvPr>
        </p:nvSpPr>
        <p:spPr>
          <a:xfrm>
            <a:off x="457200" y="381000"/>
            <a:ext cx="8229600" cy="454025"/>
          </a:xfrm>
        </p:spPr>
        <p:txBody>
          <a:bodyPr>
            <a:normAutofit fontScale="90000"/>
          </a:bodyPr>
          <a:lstStyle/>
          <a:p>
            <a:pPr eaLnBrk="1" hangingPunct="1">
              <a:defRPr/>
            </a:pPr>
            <a:r>
              <a:rPr lang="en-US" sz="4000" smtClean="0"/>
              <a:t>Tansy Ragwort Control</a:t>
            </a:r>
          </a:p>
        </p:txBody>
      </p:sp>
      <p:pic>
        <p:nvPicPr>
          <p:cNvPr id="25603" name="Picture 3" descr="tansy family1"/>
          <p:cNvPicPr>
            <a:picLocks noChangeAspect="1" noChangeArrowheads="1"/>
          </p:cNvPicPr>
          <p:nvPr/>
        </p:nvPicPr>
        <p:blipFill>
          <a:blip r:embed="rId3" cstate="print">
            <a:lum bright="10000" contrast="10000"/>
          </a:blip>
          <a:srcRect/>
          <a:stretch>
            <a:fillRect/>
          </a:stretch>
        </p:blipFill>
        <p:spPr bwMode="auto">
          <a:xfrm>
            <a:off x="3352800" y="990600"/>
            <a:ext cx="5562600" cy="4522788"/>
          </a:xfrm>
          <a:prstGeom prst="rect">
            <a:avLst/>
          </a:prstGeom>
          <a:noFill/>
          <a:ln w="9525">
            <a:noFill/>
            <a:miter lim="800000"/>
            <a:headEnd/>
            <a:tailEnd/>
          </a:ln>
        </p:spPr>
      </p:pic>
      <p:sp>
        <p:nvSpPr>
          <p:cNvPr id="25604" name="Text Box 4"/>
          <p:cNvSpPr txBox="1">
            <a:spLocks noChangeArrowheads="1"/>
          </p:cNvSpPr>
          <p:nvPr/>
        </p:nvSpPr>
        <p:spPr bwMode="auto">
          <a:xfrm>
            <a:off x="3048000" y="5638800"/>
            <a:ext cx="5943600" cy="990600"/>
          </a:xfrm>
          <a:prstGeom prst="rect">
            <a:avLst/>
          </a:prstGeom>
          <a:noFill/>
          <a:ln w="9525">
            <a:noFill/>
            <a:miter lim="800000"/>
            <a:headEnd/>
            <a:tailEnd/>
          </a:ln>
        </p:spPr>
        <p:txBody>
          <a:bodyPr/>
          <a:lstStyle/>
          <a:p>
            <a:pPr eaLnBrk="0" hangingPunct="0"/>
            <a:r>
              <a:rPr lang="en-US" sz="2000" b="1"/>
              <a:t>Pull and bag mature tansy ragwort. Do not leave cut or dried plants on ground (toxic when dry and cut flowers can produce viable seed)</a:t>
            </a:r>
          </a:p>
          <a:p>
            <a:pPr eaLnBrk="0" hangingPunct="0"/>
            <a:endParaRPr lang="en-US" sz="2000" b="1"/>
          </a:p>
        </p:txBody>
      </p:sp>
      <p:sp>
        <p:nvSpPr>
          <p:cNvPr id="25605" name="Text Box 5"/>
          <p:cNvSpPr txBox="1">
            <a:spLocks noChangeArrowheads="1"/>
          </p:cNvSpPr>
          <p:nvPr/>
        </p:nvSpPr>
        <p:spPr bwMode="auto">
          <a:xfrm>
            <a:off x="304800" y="5029200"/>
            <a:ext cx="2743200" cy="1311275"/>
          </a:xfrm>
          <a:prstGeom prst="rect">
            <a:avLst/>
          </a:prstGeom>
          <a:noFill/>
          <a:ln w="9525">
            <a:noFill/>
            <a:miter lim="800000"/>
            <a:headEnd/>
            <a:tailEnd/>
          </a:ln>
        </p:spPr>
        <p:txBody>
          <a:bodyPr>
            <a:spAutoFit/>
          </a:bodyPr>
          <a:lstStyle/>
          <a:p>
            <a:pPr eaLnBrk="0" hangingPunct="0">
              <a:spcBef>
                <a:spcPct val="50000"/>
              </a:spcBef>
            </a:pPr>
            <a:r>
              <a:rPr lang="en-US" sz="2000" b="1"/>
              <a:t>Roots of rosettes need to be removed completely or they will re-sprout. </a:t>
            </a:r>
          </a:p>
        </p:txBody>
      </p:sp>
      <p:pic>
        <p:nvPicPr>
          <p:cNvPr id="25606" name="Picture 6" descr="rosette-with-roots"/>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304800" y="1143000"/>
            <a:ext cx="2573338" cy="3829050"/>
          </a:xfrm>
          <a:prstGeom prst="rect">
            <a:avLst/>
          </a:prstGeom>
          <a:noFill/>
          <a:ln w="9525">
            <a:noFill/>
            <a:miter lim="800000"/>
            <a:headEnd/>
            <a:tailEnd/>
          </a:ln>
        </p:spPr>
      </p:pic>
      <p:sp>
        <p:nvSpPr>
          <p:cNvPr id="2691079" name="Text Box 7"/>
          <p:cNvSpPr txBox="1">
            <a:spLocks noChangeArrowheads="1"/>
          </p:cNvSpPr>
          <p:nvPr/>
        </p:nvSpPr>
        <p:spPr bwMode="auto">
          <a:xfrm>
            <a:off x="5943600" y="0"/>
            <a:ext cx="3200400" cy="396875"/>
          </a:xfrm>
          <a:prstGeom prst="rect">
            <a:avLst/>
          </a:prstGeom>
          <a:noFill/>
          <a:ln w="9525">
            <a:noFill/>
            <a:miter lim="800000"/>
            <a:headEnd/>
            <a:tailEnd/>
          </a:ln>
          <a:effectLst/>
        </p:spPr>
        <p:txBody>
          <a:bodyPr>
            <a:spAutoFit/>
          </a:bodyPr>
          <a:lstStyle/>
          <a:p>
            <a:pPr eaLnBrk="0" hangingPunct="0">
              <a:spcBef>
                <a:spcPct val="50000"/>
              </a:spcBef>
              <a:defRPr/>
            </a:pPr>
            <a:r>
              <a:rPr lang="en-US" sz="2000" b="1" dirty="0">
                <a:solidFill>
                  <a:srgbClr val="FF0000"/>
                </a:solidFill>
              </a:rPr>
              <a:t>Class B Noxious Weed</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normAutofit fontScale="90000"/>
          </a:bodyPr>
          <a:lstStyle/>
          <a:p>
            <a:r>
              <a:rPr lang="en-US" dirty="0" smtClean="0"/>
              <a:t>How are invasive and noxious weeds worse than regular weeds? </a:t>
            </a:r>
          </a:p>
        </p:txBody>
      </p:sp>
      <p:sp>
        <p:nvSpPr>
          <p:cNvPr id="7" name="Content Placeholder 6"/>
          <p:cNvSpPr>
            <a:spLocks noGrp="1"/>
          </p:cNvSpPr>
          <p:nvPr>
            <p:ph idx="1"/>
          </p:nvPr>
        </p:nvSpPr>
        <p:spPr>
          <a:xfrm>
            <a:off x="457200" y="1676400"/>
            <a:ext cx="3886200" cy="5029200"/>
          </a:xfrm>
        </p:spPr>
        <p:txBody>
          <a:bodyPr/>
          <a:lstStyle/>
          <a:p>
            <a:pPr>
              <a:defRPr/>
            </a:pPr>
            <a:r>
              <a:rPr lang="en-US" sz="2400" dirty="0" smtClean="0">
                <a:solidFill>
                  <a:srgbClr val="C00000"/>
                </a:solidFill>
                <a:latin typeface="Arial" pitchFamily="34" charset="0"/>
              </a:rPr>
              <a:t>Not just along roads and backyards</a:t>
            </a:r>
          </a:p>
          <a:p>
            <a:pPr lvl="1">
              <a:defRPr/>
            </a:pPr>
            <a:r>
              <a:rPr lang="en-US" sz="2000" dirty="0" smtClean="0">
                <a:latin typeface="Arial" pitchFamily="34" charset="0"/>
              </a:rPr>
              <a:t>Escape into natural areas</a:t>
            </a:r>
          </a:p>
          <a:p>
            <a:pPr lvl="1">
              <a:defRPr/>
            </a:pPr>
            <a:r>
              <a:rPr lang="en-US" sz="2000" dirty="0" smtClean="0">
                <a:latin typeface="Arial" pitchFamily="34" charset="0"/>
              </a:rPr>
              <a:t>Persist and spread</a:t>
            </a:r>
          </a:p>
          <a:p>
            <a:pPr lvl="1">
              <a:defRPr/>
            </a:pPr>
            <a:r>
              <a:rPr lang="en-CA" sz="2000" dirty="0" smtClean="0">
                <a:latin typeface="Arial" pitchFamily="34" charset="0"/>
              </a:rPr>
              <a:t>Generally lack predators and natural controls</a:t>
            </a:r>
          </a:p>
          <a:p>
            <a:pPr lvl="2">
              <a:defRPr/>
            </a:pPr>
            <a:r>
              <a:rPr lang="en-CA" sz="1600" dirty="0" smtClean="0">
                <a:latin typeface="Arial" pitchFamily="34" charset="0"/>
              </a:rPr>
              <a:t>Nothing </a:t>
            </a:r>
            <a:r>
              <a:rPr lang="en-CA" sz="1600" dirty="0">
                <a:latin typeface="Arial" pitchFamily="34" charset="0"/>
              </a:rPr>
              <a:t>eats it and nothing out-competes it</a:t>
            </a:r>
          </a:p>
          <a:p>
            <a:pPr>
              <a:defRPr/>
            </a:pPr>
            <a:r>
              <a:rPr lang="en-US" sz="2400" dirty="0" smtClean="0">
                <a:solidFill>
                  <a:srgbClr val="C00000"/>
                </a:solidFill>
                <a:latin typeface="Arial" pitchFamily="34" charset="0"/>
              </a:rPr>
              <a:t>Harm the environment</a:t>
            </a:r>
          </a:p>
          <a:p>
            <a:pPr lvl="1">
              <a:defRPr/>
            </a:pPr>
            <a:r>
              <a:rPr lang="en-US" sz="2000" dirty="0" smtClean="0">
                <a:latin typeface="Arial" pitchFamily="34" charset="0"/>
              </a:rPr>
              <a:t>Bully plants</a:t>
            </a:r>
          </a:p>
          <a:p>
            <a:pPr lvl="2">
              <a:defRPr/>
            </a:pPr>
            <a:r>
              <a:rPr lang="en-US" sz="1600" dirty="0" smtClean="0">
                <a:latin typeface="Arial" pitchFamily="34" charset="0"/>
              </a:rPr>
              <a:t>They out-grow, out-spread and out-compete native plants</a:t>
            </a:r>
          </a:p>
          <a:p>
            <a:pPr lvl="1">
              <a:defRPr/>
            </a:pPr>
            <a:r>
              <a:rPr lang="en-US" sz="2000" dirty="0" smtClean="0">
                <a:latin typeface="Arial" pitchFamily="34" charset="0"/>
              </a:rPr>
              <a:t>Disrupt ecosystems</a:t>
            </a:r>
          </a:p>
          <a:p>
            <a:endParaRPr lang="en-US" dirty="0"/>
          </a:p>
        </p:txBody>
      </p:sp>
      <p:sp>
        <p:nvSpPr>
          <p:cNvPr id="6147" name="Text Box 3"/>
          <p:cNvSpPr txBox="1">
            <a:spLocks noChangeArrowheads="1"/>
          </p:cNvSpPr>
          <p:nvPr/>
        </p:nvSpPr>
        <p:spPr bwMode="auto">
          <a:xfrm>
            <a:off x="4648200" y="4867870"/>
            <a:ext cx="4419600" cy="923330"/>
          </a:xfrm>
          <a:prstGeom prst="rect">
            <a:avLst/>
          </a:prstGeom>
          <a:noFill/>
          <a:ln w="9525">
            <a:noFill/>
            <a:miter lim="800000"/>
            <a:headEnd/>
            <a:tailEnd/>
          </a:ln>
        </p:spPr>
        <p:txBody>
          <a:bodyPr wrap="square">
            <a:spAutoFit/>
          </a:bodyPr>
          <a:lstStyle/>
          <a:p>
            <a:pPr eaLnBrk="1" hangingPunct="1">
              <a:spcBef>
                <a:spcPct val="50000"/>
              </a:spcBef>
            </a:pPr>
            <a:r>
              <a:rPr lang="en-US" dirty="0" smtClean="0"/>
              <a:t>Invasive plants such as English ivy displace native plants and wildlife and can transform entire ecosystems</a:t>
            </a:r>
          </a:p>
        </p:txBody>
      </p:sp>
      <p:pic>
        <p:nvPicPr>
          <p:cNvPr id="6" name="Picture 2" descr="049"/>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648200" y="1896070"/>
            <a:ext cx="3886200" cy="2911951"/>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07394" name="Rectangle 2"/>
          <p:cNvSpPr>
            <a:spLocks noGrp="1" noChangeArrowheads="1"/>
          </p:cNvSpPr>
          <p:nvPr>
            <p:ph type="title"/>
          </p:nvPr>
        </p:nvSpPr>
        <p:spPr>
          <a:xfrm>
            <a:off x="457200" y="277813"/>
            <a:ext cx="8229600" cy="712787"/>
          </a:xfrm>
        </p:spPr>
        <p:txBody>
          <a:bodyPr/>
          <a:lstStyle/>
          <a:p>
            <a:pPr eaLnBrk="1" hangingPunct="1">
              <a:defRPr/>
            </a:pPr>
            <a:r>
              <a:rPr lang="en-US" sz="3600" dirty="0" smtClean="0"/>
              <a:t>Scotch Broom (</a:t>
            </a:r>
            <a:r>
              <a:rPr lang="en-US" sz="3600" i="1" dirty="0" err="1" smtClean="0"/>
              <a:t>Cytisus</a:t>
            </a:r>
            <a:r>
              <a:rPr lang="en-US" sz="3600" i="1" dirty="0" smtClean="0"/>
              <a:t> </a:t>
            </a:r>
            <a:r>
              <a:rPr lang="en-US" sz="3600" i="1" dirty="0" err="1" smtClean="0"/>
              <a:t>scoparius</a:t>
            </a:r>
            <a:r>
              <a:rPr lang="en-US" sz="3600" dirty="0" smtClean="0"/>
              <a:t>)</a:t>
            </a:r>
          </a:p>
        </p:txBody>
      </p:sp>
      <p:pic>
        <p:nvPicPr>
          <p:cNvPr id="26629" name="Picture 5" descr="scotch broom leaves"/>
          <p:cNvPicPr>
            <a:picLocks noGrp="1" noChangeAspect="1" noChangeArrowheads="1"/>
          </p:cNvPicPr>
          <p:nvPr>
            <p:ph sz="half" idx="1"/>
          </p:nvPr>
        </p:nvPicPr>
        <p:blipFill>
          <a:blip r:embed="rId3" cstate="print"/>
          <a:srcRect/>
          <a:stretch>
            <a:fillRect/>
          </a:stretch>
        </p:blipFill>
        <p:spPr>
          <a:xfrm>
            <a:off x="609600" y="3886200"/>
            <a:ext cx="3200400" cy="2722563"/>
          </a:xfrm>
          <a:noFill/>
        </p:spPr>
      </p:pic>
      <p:pic>
        <p:nvPicPr>
          <p:cNvPr id="26627" name="Picture 3" descr="broom flowers"/>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4495800" y="1066800"/>
            <a:ext cx="4116388" cy="5486400"/>
          </a:xfrm>
          <a:prstGeom prst="rect">
            <a:avLst/>
          </a:prstGeom>
          <a:noFill/>
          <a:ln w="9525">
            <a:noFill/>
            <a:miter lim="800000"/>
            <a:headEnd/>
            <a:tailEnd/>
          </a:ln>
        </p:spPr>
      </p:pic>
      <p:pic>
        <p:nvPicPr>
          <p:cNvPr id="26628" name="Picture 4" descr="scotch broom flowers"/>
          <p:cNvPicPr>
            <a:picLocks noChangeAspect="1" noChangeArrowheads="1"/>
          </p:cNvPicPr>
          <p:nvPr/>
        </p:nvPicPr>
        <p:blipFill>
          <a:blip r:embed="rId5" cstate="print"/>
          <a:srcRect/>
          <a:stretch>
            <a:fillRect/>
          </a:stretch>
        </p:blipFill>
        <p:spPr bwMode="auto">
          <a:xfrm>
            <a:off x="609600" y="1066800"/>
            <a:ext cx="3200400" cy="27225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5" descr="discpk2sp3.JPG"/>
          <p:cNvPicPr>
            <a:picLocks noChangeAspect="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3" name="Rectangle 2"/>
          <p:cNvSpPr txBox="1">
            <a:spLocks noChangeArrowheads="1"/>
          </p:cNvSpPr>
          <p:nvPr/>
        </p:nvSpPr>
        <p:spPr>
          <a:xfrm>
            <a:off x="381000" y="0"/>
            <a:ext cx="8229600" cy="712787"/>
          </a:xfrm>
          <a:prstGeom prst="rect">
            <a:avLst/>
          </a:prstGeom>
        </p:spPr>
        <p:txBody>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3600" b="0" i="0" u="none" strike="noStrike" kern="1200" cap="none" spc="0" normalizeH="0" baseline="0" noProof="0" dirty="0" smtClean="0">
                <a:ln>
                  <a:noFill/>
                </a:ln>
                <a:solidFill>
                  <a:schemeClr val="tx2"/>
                </a:solidFill>
                <a:uLnTx/>
                <a:uFillTx/>
                <a:latin typeface="+mj-lt"/>
                <a:ea typeface="+mj-ea"/>
                <a:cs typeface="+mj-cs"/>
              </a:rPr>
              <a:t>Scotch Broom Infestation</a:t>
            </a:r>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Picture 2" descr="Maria Erik and big broom1"/>
          <p:cNvPicPr>
            <a:picLocks noChangeAspect="1" noChangeArrowheads="1"/>
          </p:cNvPicPr>
          <p:nvPr/>
        </p:nvPicPr>
        <p:blipFill>
          <a:blip r:embed="rId3" cstate="print"/>
          <a:srcRect/>
          <a:stretch>
            <a:fillRect/>
          </a:stretch>
        </p:blipFill>
        <p:spPr bwMode="auto">
          <a:xfrm>
            <a:off x="-190500" y="-142875"/>
            <a:ext cx="9525000" cy="7143750"/>
          </a:xfrm>
          <a:prstGeom prst="rect">
            <a:avLst/>
          </a:prstGeom>
          <a:noFill/>
          <a:ln w="9525">
            <a:noFill/>
            <a:miter lim="800000"/>
            <a:headEnd/>
            <a:tailEnd/>
          </a:ln>
        </p:spPr>
      </p:pic>
      <p:sp>
        <p:nvSpPr>
          <p:cNvPr id="28675" name="Text Box 3"/>
          <p:cNvSpPr txBox="1">
            <a:spLocks noChangeArrowheads="1"/>
          </p:cNvSpPr>
          <p:nvPr/>
        </p:nvSpPr>
        <p:spPr bwMode="auto">
          <a:xfrm>
            <a:off x="4495800" y="0"/>
            <a:ext cx="4800600" cy="954107"/>
          </a:xfrm>
          <a:prstGeom prst="rect">
            <a:avLst/>
          </a:prstGeom>
          <a:noFill/>
          <a:ln w="9525">
            <a:noFill/>
            <a:miter lim="800000"/>
            <a:headEnd/>
            <a:tailEnd/>
          </a:ln>
        </p:spPr>
        <p:txBody>
          <a:bodyPr wrap="square">
            <a:spAutoFit/>
          </a:bodyPr>
          <a:lstStyle/>
          <a:p>
            <a:pPr algn="ctr" eaLnBrk="0" hangingPunct="0">
              <a:spcBef>
                <a:spcPct val="50000"/>
              </a:spcBef>
            </a:pPr>
            <a:r>
              <a:rPr lang="en-US" sz="2800" b="1" dirty="0">
                <a:latin typeface="+mj-lt"/>
              </a:rPr>
              <a:t>Scotch </a:t>
            </a:r>
            <a:r>
              <a:rPr lang="en-US" sz="2800" b="1" dirty="0" smtClean="0">
                <a:latin typeface="+mj-lt"/>
              </a:rPr>
              <a:t>Broom can be removed with </a:t>
            </a:r>
            <a:r>
              <a:rPr lang="en-US" sz="2800" b="1" dirty="0">
                <a:latin typeface="+mj-lt"/>
              </a:rPr>
              <a:t>weed wrenches</a:t>
            </a:r>
            <a:endParaRPr lang="en-US" sz="2800" b="1" dirty="0">
              <a:solidFill>
                <a:srgbClr val="FFFF00"/>
              </a:solidFill>
              <a:latin typeface="+mj-lt"/>
            </a:endParaRPr>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002" name="Rectangle 2"/>
          <p:cNvSpPr>
            <a:spLocks noGrp="1" noChangeArrowheads="1"/>
          </p:cNvSpPr>
          <p:nvPr>
            <p:ph type="title"/>
          </p:nvPr>
        </p:nvSpPr>
        <p:spPr>
          <a:xfrm>
            <a:off x="0" y="304800"/>
            <a:ext cx="9144000" cy="1112838"/>
          </a:xfrm>
        </p:spPr>
        <p:txBody>
          <a:bodyPr>
            <a:noAutofit/>
          </a:bodyPr>
          <a:lstStyle/>
          <a:p>
            <a:pPr eaLnBrk="1" hangingPunct="1">
              <a:defRPr/>
            </a:pPr>
            <a:r>
              <a:rPr lang="en-US" sz="3600" dirty="0" smtClean="0"/>
              <a:t>Yellow Archangel</a:t>
            </a:r>
            <a:br>
              <a:rPr lang="en-US" sz="3600" dirty="0" smtClean="0"/>
            </a:br>
            <a:r>
              <a:rPr lang="en-US" sz="3600" dirty="0" smtClean="0"/>
              <a:t>(</a:t>
            </a:r>
            <a:r>
              <a:rPr lang="en-US" sz="3600" i="1" dirty="0" err="1" smtClean="0"/>
              <a:t>Lamiastrum</a:t>
            </a:r>
            <a:r>
              <a:rPr lang="en-US" sz="3600" i="1" dirty="0" smtClean="0"/>
              <a:t> </a:t>
            </a:r>
            <a:r>
              <a:rPr lang="en-US" sz="3600" i="1" dirty="0" err="1" smtClean="0"/>
              <a:t>galeobdolon</a:t>
            </a:r>
            <a:r>
              <a:rPr lang="en-US" sz="3600" dirty="0" smtClean="0"/>
              <a:t>)</a:t>
            </a:r>
            <a:endParaRPr lang="en-US" sz="3200" dirty="0" smtClean="0">
              <a:solidFill>
                <a:schemeClr val="tx1"/>
              </a:solidFill>
            </a:endParaRPr>
          </a:p>
        </p:txBody>
      </p:sp>
      <p:sp>
        <p:nvSpPr>
          <p:cNvPr id="2560003" name="Text Box 3"/>
          <p:cNvSpPr txBox="1">
            <a:spLocks noChangeArrowheads="1"/>
          </p:cNvSpPr>
          <p:nvPr/>
        </p:nvSpPr>
        <p:spPr bwMode="auto">
          <a:xfrm>
            <a:off x="381000" y="5486400"/>
            <a:ext cx="2743200" cy="641350"/>
          </a:xfrm>
          <a:prstGeom prst="rect">
            <a:avLst/>
          </a:prstGeom>
          <a:noFill/>
          <a:ln w="9525">
            <a:noFill/>
            <a:miter lim="800000"/>
            <a:headEnd/>
            <a:tailEnd/>
          </a:ln>
          <a:effectLst/>
        </p:spPr>
        <p:txBody>
          <a:bodyPr>
            <a:spAutoFit/>
          </a:bodyPr>
          <a:lstStyle/>
          <a:p>
            <a:pPr>
              <a:spcBef>
                <a:spcPct val="50000"/>
              </a:spcBef>
              <a:defRPr/>
            </a:pPr>
            <a:r>
              <a:rPr lang="en-US" b="1" dirty="0"/>
              <a:t>Small yellow mint-type flowers in leaf axils</a:t>
            </a:r>
          </a:p>
        </p:txBody>
      </p:sp>
      <p:pic>
        <p:nvPicPr>
          <p:cNvPr id="47108" name="Picture 4" descr="YA patch-Pietraszewski"/>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3352800" y="1676400"/>
            <a:ext cx="5486400" cy="4114800"/>
          </a:xfrm>
          <a:prstGeom prst="rect">
            <a:avLst/>
          </a:prstGeom>
          <a:noFill/>
          <a:ln w="9525">
            <a:noFill/>
            <a:miter lim="800000"/>
            <a:headEnd/>
            <a:tailEnd/>
          </a:ln>
        </p:spPr>
      </p:pic>
      <p:sp>
        <p:nvSpPr>
          <p:cNvPr id="2560005" name="Text Box 5"/>
          <p:cNvSpPr txBox="1">
            <a:spLocks noChangeArrowheads="1"/>
          </p:cNvSpPr>
          <p:nvPr/>
        </p:nvSpPr>
        <p:spPr bwMode="auto">
          <a:xfrm>
            <a:off x="3276600" y="5791200"/>
            <a:ext cx="5638800" cy="923330"/>
          </a:xfrm>
          <a:prstGeom prst="rect">
            <a:avLst/>
          </a:prstGeom>
          <a:noFill/>
          <a:ln w="9525">
            <a:noFill/>
            <a:miter lim="800000"/>
            <a:headEnd/>
            <a:tailEnd/>
          </a:ln>
          <a:effectLst/>
        </p:spPr>
        <p:txBody>
          <a:bodyPr>
            <a:spAutoFit/>
          </a:bodyPr>
          <a:lstStyle/>
          <a:p>
            <a:pPr>
              <a:spcBef>
                <a:spcPct val="50000"/>
              </a:spcBef>
              <a:defRPr/>
            </a:pPr>
            <a:r>
              <a:rPr lang="en-US" b="1"/>
              <a:t>Silvery markings on leaves of this popular garden plant make it easy to spot invading into shady forests</a:t>
            </a:r>
          </a:p>
        </p:txBody>
      </p:sp>
      <p:pic>
        <p:nvPicPr>
          <p:cNvPr id="47110" name="Picture 6" descr="Klahanie02"/>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381000" y="1676400"/>
            <a:ext cx="2882900" cy="384333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130" name="Picture 4" descr="LAMGLA Ames Lake Infest Horz 3"/>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0" y="0"/>
            <a:ext cx="9144000" cy="6856413"/>
          </a:xfrm>
          <a:prstGeom prst="rect">
            <a:avLst/>
          </a:prstGeom>
          <a:noFill/>
          <a:ln w="9525">
            <a:noFill/>
            <a:miter lim="800000"/>
            <a:headEnd/>
            <a:tailEnd/>
          </a:ln>
        </p:spPr>
      </p:pic>
      <p:sp>
        <p:nvSpPr>
          <p:cNvPr id="3" name="Rectangle 2"/>
          <p:cNvSpPr txBox="1">
            <a:spLocks noChangeArrowheads="1"/>
          </p:cNvSpPr>
          <p:nvPr/>
        </p:nvSpPr>
        <p:spPr>
          <a:xfrm>
            <a:off x="304800" y="304800"/>
            <a:ext cx="8382000" cy="1112838"/>
          </a:xfrm>
          <a:prstGeom prst="rect">
            <a:avLst/>
          </a:prstGeom>
        </p:spPr>
        <p:txBody>
          <a:bodyPr/>
          <a:lstStyle/>
          <a:p>
            <a:pPr algn="ctr">
              <a:defRPr/>
            </a:pPr>
            <a:r>
              <a:rPr lang="en-US" sz="3200" kern="0" dirty="0">
                <a:solidFill>
                  <a:srgbClr val="FFFFFF"/>
                </a:solidFill>
                <a:effectLst>
                  <a:outerShdw blurRad="38100" dist="38100" dir="2700000" algn="tl">
                    <a:srgbClr val="000000"/>
                  </a:outerShdw>
                </a:effectLst>
                <a:latin typeface="+mj-lt"/>
                <a:ea typeface="+mj-ea"/>
                <a:cs typeface="+mj-cs"/>
              </a:rPr>
              <a:t>Yellow Archangel taking over the understory of a local forest</a:t>
            </a:r>
            <a:endParaRPr lang="en-US" sz="2800" kern="0" dirty="0">
              <a:solidFill>
                <a:srgbClr val="FFFFFF"/>
              </a:solidFill>
              <a:effectLst>
                <a:outerShdw blurRad="38100" dist="38100" dir="2700000" algn="tl">
                  <a:srgbClr val="000000"/>
                </a:outerShdw>
              </a:effectLst>
              <a:latin typeface="+mj-lt"/>
              <a:ea typeface="+mj-ea"/>
              <a:cs typeface="+mj-cs"/>
            </a:endParaRPr>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154" name="Picture 2" descr="dierken-lamium cropped seedlings 4-12-06"/>
          <p:cNvPicPr>
            <a:picLocks noChangeAspect="1" noChangeArrowheads="1"/>
          </p:cNvPicPr>
          <p:nvPr/>
        </p:nvPicPr>
        <p:blipFill>
          <a:blip r:embed="rId2" cstate="print"/>
          <a:srcRect/>
          <a:stretch>
            <a:fillRect/>
          </a:stretch>
        </p:blipFill>
        <p:spPr bwMode="auto">
          <a:xfrm>
            <a:off x="6400800" y="3625850"/>
            <a:ext cx="2493963" cy="2514600"/>
          </a:xfrm>
          <a:prstGeom prst="rect">
            <a:avLst/>
          </a:prstGeom>
          <a:noFill/>
          <a:ln w="9525">
            <a:noFill/>
            <a:miter lim="800000"/>
            <a:headEnd/>
            <a:tailEnd/>
          </a:ln>
        </p:spPr>
      </p:pic>
      <p:pic>
        <p:nvPicPr>
          <p:cNvPr id="49155" name="Picture 3" descr="dierken-lamium young plants 4-12-06"/>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5105400" y="882650"/>
            <a:ext cx="3581400" cy="2679700"/>
          </a:xfrm>
          <a:prstGeom prst="rect">
            <a:avLst/>
          </a:prstGeom>
          <a:noFill/>
          <a:ln w="9525">
            <a:noFill/>
            <a:miter lim="800000"/>
            <a:headEnd/>
            <a:tailEnd/>
          </a:ln>
        </p:spPr>
      </p:pic>
      <p:sp>
        <p:nvSpPr>
          <p:cNvPr id="49156" name="Text Box 4"/>
          <p:cNvSpPr txBox="1">
            <a:spLocks noChangeArrowheads="1"/>
          </p:cNvSpPr>
          <p:nvPr/>
        </p:nvSpPr>
        <p:spPr bwMode="auto">
          <a:xfrm>
            <a:off x="6303963" y="6216650"/>
            <a:ext cx="2590800" cy="641350"/>
          </a:xfrm>
          <a:prstGeom prst="rect">
            <a:avLst/>
          </a:prstGeom>
          <a:noFill/>
          <a:ln w="9525">
            <a:noFill/>
            <a:miter lim="800000"/>
            <a:headEnd/>
            <a:tailEnd/>
          </a:ln>
        </p:spPr>
        <p:txBody>
          <a:bodyPr>
            <a:spAutoFit/>
          </a:bodyPr>
          <a:lstStyle/>
          <a:p>
            <a:pPr>
              <a:spcBef>
                <a:spcPct val="50000"/>
              </a:spcBef>
            </a:pPr>
            <a:r>
              <a:rPr lang="en-US" b="1"/>
              <a:t>Seedlings emerging in treated area</a:t>
            </a:r>
          </a:p>
        </p:txBody>
      </p:sp>
      <p:sp>
        <p:nvSpPr>
          <p:cNvPr id="427013" name="Rectangle 5"/>
          <p:cNvSpPr>
            <a:spLocks noGrp="1" noChangeArrowheads="1"/>
          </p:cNvSpPr>
          <p:nvPr>
            <p:ph type="title"/>
          </p:nvPr>
        </p:nvSpPr>
        <p:spPr>
          <a:xfrm>
            <a:off x="228600" y="228600"/>
            <a:ext cx="8686800" cy="533399"/>
          </a:xfrm>
        </p:spPr>
        <p:txBody>
          <a:bodyPr>
            <a:noAutofit/>
          </a:bodyPr>
          <a:lstStyle/>
          <a:p>
            <a:pPr eaLnBrk="1" hangingPunct="1">
              <a:defRPr/>
            </a:pPr>
            <a:r>
              <a:rPr lang="en-US" sz="3200" dirty="0" smtClean="0"/>
              <a:t>Yellow Archangel Control – Persistence Required!</a:t>
            </a:r>
          </a:p>
        </p:txBody>
      </p:sp>
      <p:sp>
        <p:nvSpPr>
          <p:cNvPr id="427014" name="Rectangle 6"/>
          <p:cNvSpPr>
            <a:spLocks noGrp="1" noChangeArrowheads="1"/>
          </p:cNvSpPr>
          <p:nvPr>
            <p:ph idx="1"/>
          </p:nvPr>
        </p:nvSpPr>
        <p:spPr>
          <a:xfrm>
            <a:off x="457200" y="1066800"/>
            <a:ext cx="4419600" cy="5410200"/>
          </a:xfrm>
        </p:spPr>
        <p:txBody>
          <a:bodyPr>
            <a:normAutofit fontScale="92500"/>
          </a:bodyPr>
          <a:lstStyle/>
          <a:p>
            <a:pPr eaLnBrk="1" hangingPunct="1">
              <a:lnSpc>
                <a:spcPct val="90000"/>
              </a:lnSpc>
              <a:defRPr/>
            </a:pPr>
            <a:r>
              <a:rPr lang="en-US" sz="2800" dirty="0" smtClean="0"/>
              <a:t>Hand pulling – loosen soil and carefully remove all the roots</a:t>
            </a:r>
          </a:p>
          <a:p>
            <a:pPr eaLnBrk="1" hangingPunct="1">
              <a:lnSpc>
                <a:spcPct val="90000"/>
              </a:lnSpc>
              <a:defRPr/>
            </a:pPr>
            <a:r>
              <a:rPr lang="en-US" sz="2800" dirty="0" smtClean="0"/>
              <a:t>Covering – needs to be very well-covered, no holes and extending out from plants</a:t>
            </a:r>
          </a:p>
          <a:p>
            <a:pPr eaLnBrk="1" hangingPunct="1">
              <a:lnSpc>
                <a:spcPct val="90000"/>
              </a:lnSpc>
              <a:defRPr/>
            </a:pPr>
            <a:r>
              <a:rPr lang="en-US" sz="2800" dirty="0" smtClean="0"/>
              <a:t>Spraying – combinations and repeat treatment</a:t>
            </a:r>
          </a:p>
          <a:p>
            <a:pPr eaLnBrk="1" hangingPunct="1">
              <a:lnSpc>
                <a:spcPct val="90000"/>
              </a:lnSpc>
              <a:defRPr/>
            </a:pPr>
            <a:r>
              <a:rPr lang="en-US" sz="2800" dirty="0" smtClean="0"/>
              <a:t>Never leave stems lying on the ground or in piles – they will form roots and grow</a:t>
            </a:r>
          </a:p>
          <a:p>
            <a:pPr eaLnBrk="1" hangingPunct="1">
              <a:lnSpc>
                <a:spcPct val="90000"/>
              </a:lnSpc>
              <a:defRPr/>
            </a:pPr>
            <a:r>
              <a:rPr lang="en-US" sz="2800" dirty="0" smtClean="0"/>
              <a:t>It can take years to get rid of an infestation</a:t>
            </a:r>
          </a:p>
        </p:txBody>
      </p:sp>
      <p:sp>
        <p:nvSpPr>
          <p:cNvPr id="49159" name="Text Box 7"/>
          <p:cNvSpPr txBox="1">
            <a:spLocks noChangeArrowheads="1"/>
          </p:cNvSpPr>
          <p:nvPr/>
        </p:nvSpPr>
        <p:spPr bwMode="auto">
          <a:xfrm>
            <a:off x="5029200" y="3625850"/>
            <a:ext cx="1295400" cy="915988"/>
          </a:xfrm>
          <a:prstGeom prst="rect">
            <a:avLst/>
          </a:prstGeom>
          <a:noFill/>
          <a:ln w="9525">
            <a:noFill/>
            <a:miter lim="800000"/>
            <a:headEnd/>
            <a:tailEnd/>
          </a:ln>
        </p:spPr>
        <p:txBody>
          <a:bodyPr>
            <a:spAutoFit/>
          </a:bodyPr>
          <a:lstStyle/>
          <a:p>
            <a:pPr>
              <a:spcBef>
                <a:spcPct val="50000"/>
              </a:spcBef>
            </a:pPr>
            <a:r>
              <a:rPr lang="en-US" b="1"/>
              <a:t>Regrowth after spraying</a:t>
            </a:r>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15906" name="Rectangle 2"/>
          <p:cNvSpPr>
            <a:spLocks noGrp="1" noChangeArrowheads="1"/>
          </p:cNvSpPr>
          <p:nvPr>
            <p:ph type="ctrTitle"/>
          </p:nvPr>
        </p:nvSpPr>
        <p:spPr>
          <a:xfrm>
            <a:off x="533400" y="381000"/>
            <a:ext cx="7772400" cy="1143000"/>
          </a:xfrm>
        </p:spPr>
        <p:txBody>
          <a:bodyPr>
            <a:normAutofit fontScale="90000"/>
          </a:bodyPr>
          <a:lstStyle/>
          <a:p>
            <a:pPr eaLnBrk="1" hangingPunct="1">
              <a:defRPr/>
            </a:pPr>
            <a:r>
              <a:rPr lang="en-US" sz="4000" dirty="0" smtClean="0"/>
              <a:t>For More Information on Noxious Weeds in King County:</a:t>
            </a:r>
          </a:p>
        </p:txBody>
      </p:sp>
      <p:sp>
        <p:nvSpPr>
          <p:cNvPr id="66563" name="Rectangle 3"/>
          <p:cNvSpPr>
            <a:spLocks noChangeArrowheads="1"/>
          </p:cNvSpPr>
          <p:nvPr/>
        </p:nvSpPr>
        <p:spPr bwMode="auto">
          <a:xfrm>
            <a:off x="2072393" y="1673225"/>
            <a:ext cx="5166607" cy="584775"/>
          </a:xfrm>
          <a:prstGeom prst="rect">
            <a:avLst/>
          </a:prstGeom>
          <a:noFill/>
          <a:ln w="9525">
            <a:noFill/>
            <a:miter lim="800000"/>
            <a:headEnd/>
            <a:tailEnd/>
          </a:ln>
        </p:spPr>
        <p:txBody>
          <a:bodyPr wrap="none">
            <a:spAutoFit/>
          </a:bodyPr>
          <a:lstStyle/>
          <a:p>
            <a:pPr eaLnBrk="0" hangingPunct="0"/>
            <a:r>
              <a:rPr lang="en-US" sz="3200" u="sng" dirty="0" smtClean="0"/>
              <a:t>www.kingcounty.gov/weeds</a:t>
            </a:r>
            <a:endParaRPr lang="en-US" sz="3200" u="sng" dirty="0"/>
          </a:p>
        </p:txBody>
      </p:sp>
      <p:sp>
        <p:nvSpPr>
          <p:cNvPr id="66564" name="Text Box 4"/>
          <p:cNvSpPr txBox="1">
            <a:spLocks noChangeArrowheads="1"/>
          </p:cNvSpPr>
          <p:nvPr/>
        </p:nvSpPr>
        <p:spPr bwMode="auto">
          <a:xfrm>
            <a:off x="304800" y="2286000"/>
            <a:ext cx="8534400" cy="1004888"/>
          </a:xfrm>
          <a:prstGeom prst="rect">
            <a:avLst/>
          </a:prstGeom>
          <a:noFill/>
          <a:ln w="9525">
            <a:noFill/>
            <a:miter lim="800000"/>
            <a:headEnd/>
            <a:tailEnd/>
          </a:ln>
        </p:spPr>
        <p:txBody>
          <a:bodyPr>
            <a:spAutoFit/>
          </a:bodyPr>
          <a:lstStyle/>
          <a:p>
            <a:pPr eaLnBrk="0" hangingPunct="0">
              <a:spcBef>
                <a:spcPct val="50000"/>
              </a:spcBef>
            </a:pPr>
            <a:r>
              <a:rPr lang="en-US" sz="2400"/>
              <a:t>Weed Photo Page:</a:t>
            </a:r>
          </a:p>
          <a:p>
            <a:pPr eaLnBrk="0" hangingPunct="0">
              <a:spcBef>
                <a:spcPct val="50000"/>
              </a:spcBef>
            </a:pPr>
            <a:r>
              <a:rPr lang="en-US" sz="2400"/>
              <a:t>Search by Weed Name</a:t>
            </a:r>
          </a:p>
        </p:txBody>
      </p:sp>
      <p:sp>
        <p:nvSpPr>
          <p:cNvPr id="66565" name="Text Box 5"/>
          <p:cNvSpPr txBox="1">
            <a:spLocks noChangeArrowheads="1"/>
          </p:cNvSpPr>
          <p:nvPr/>
        </p:nvSpPr>
        <p:spPr bwMode="auto">
          <a:xfrm>
            <a:off x="609600" y="5334000"/>
            <a:ext cx="4495800" cy="822325"/>
          </a:xfrm>
          <a:prstGeom prst="rect">
            <a:avLst/>
          </a:prstGeom>
          <a:noFill/>
          <a:ln w="9525">
            <a:noFill/>
            <a:miter lim="800000"/>
            <a:headEnd/>
            <a:tailEnd/>
          </a:ln>
        </p:spPr>
        <p:txBody>
          <a:bodyPr>
            <a:spAutoFit/>
          </a:bodyPr>
          <a:lstStyle/>
          <a:p>
            <a:pPr eaLnBrk="0" hangingPunct="0">
              <a:spcBef>
                <a:spcPct val="50000"/>
              </a:spcBef>
            </a:pPr>
            <a:r>
              <a:rPr lang="en-US" sz="2400"/>
              <a:t>Click thumbnail picture to get more information and photos</a:t>
            </a:r>
          </a:p>
        </p:txBody>
      </p:sp>
      <p:pic>
        <p:nvPicPr>
          <p:cNvPr id="66566" name="Picture 6" descr="weed names"/>
          <p:cNvPicPr>
            <a:picLocks noChangeAspect="1" noChangeArrowheads="1"/>
          </p:cNvPicPr>
          <p:nvPr/>
        </p:nvPicPr>
        <p:blipFill>
          <a:blip r:embed="rId3" cstate="print"/>
          <a:srcRect/>
          <a:stretch>
            <a:fillRect/>
          </a:stretch>
        </p:blipFill>
        <p:spPr bwMode="auto">
          <a:xfrm>
            <a:off x="1447800" y="3405188"/>
            <a:ext cx="5791200" cy="1338262"/>
          </a:xfrm>
          <a:prstGeom prst="rect">
            <a:avLst/>
          </a:prstGeom>
          <a:noFill/>
          <a:ln w="9525">
            <a:noFill/>
            <a:miter lim="800000"/>
            <a:headEnd/>
            <a:tailEnd/>
          </a:ln>
        </p:spPr>
      </p:pic>
      <p:pic>
        <p:nvPicPr>
          <p:cNvPr id="66567" name="Picture 8" descr="knapbigh_thumb"/>
          <p:cNvPicPr>
            <a:picLocks noChangeAspect="1" noChangeArrowheads="1"/>
          </p:cNvPicPr>
          <p:nvPr/>
        </p:nvPicPr>
        <p:blipFill>
          <a:blip r:embed="rId4" cstate="print"/>
          <a:srcRect/>
          <a:stretch>
            <a:fillRect/>
          </a:stretch>
        </p:blipFill>
        <p:spPr bwMode="auto">
          <a:xfrm>
            <a:off x="5105400" y="5105400"/>
            <a:ext cx="1050925" cy="1360488"/>
          </a:xfrm>
          <a:prstGeom prst="rect">
            <a:avLst/>
          </a:prstGeom>
          <a:noFill/>
          <a:ln w="9525">
            <a:noFill/>
            <a:miter lim="800000"/>
            <a:headEnd/>
            <a:tailEnd/>
          </a:ln>
        </p:spPr>
      </p:pic>
    </p:spTree>
  </p:cSld>
  <p:clrMapOvr>
    <a:masterClrMapping/>
  </p:clrMapOvr>
  <p:transition advClick="0"/>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17954" name="Rectangle 2"/>
          <p:cNvSpPr>
            <a:spLocks noGrp="1" noChangeArrowheads="1"/>
          </p:cNvSpPr>
          <p:nvPr>
            <p:ph type="title"/>
          </p:nvPr>
        </p:nvSpPr>
        <p:spPr>
          <a:xfrm>
            <a:off x="228600" y="4114800"/>
            <a:ext cx="8686800" cy="2514600"/>
          </a:xfrm>
        </p:spPr>
        <p:txBody>
          <a:bodyPr/>
          <a:lstStyle/>
          <a:p>
            <a:pPr eaLnBrk="1" hangingPunct="1">
              <a:defRPr/>
            </a:pPr>
            <a:r>
              <a:rPr lang="en-US" sz="3200" dirty="0" smtClean="0">
                <a:solidFill>
                  <a:schemeClr val="tx1"/>
                </a:solidFill>
              </a:rPr>
              <a:t>Sasha Shaw</a:t>
            </a:r>
            <a:br>
              <a:rPr lang="en-US" sz="3200" dirty="0" smtClean="0">
                <a:solidFill>
                  <a:schemeClr val="tx1"/>
                </a:solidFill>
              </a:rPr>
            </a:br>
            <a:r>
              <a:rPr lang="en-US" sz="2400" dirty="0" smtClean="0">
                <a:solidFill>
                  <a:schemeClr val="tx1"/>
                </a:solidFill>
              </a:rPr>
              <a:t>King County Noxious Weed Control Program</a:t>
            </a:r>
            <a:br>
              <a:rPr lang="en-US" sz="2400" dirty="0" smtClean="0">
                <a:solidFill>
                  <a:schemeClr val="tx1"/>
                </a:solidFill>
              </a:rPr>
            </a:br>
            <a:r>
              <a:rPr lang="en-US" sz="2400" dirty="0" smtClean="0">
                <a:solidFill>
                  <a:schemeClr val="tx1"/>
                </a:solidFill>
              </a:rPr>
              <a:t>206-477-9333</a:t>
            </a:r>
            <a:br>
              <a:rPr lang="en-US" sz="2400" dirty="0" smtClean="0">
                <a:solidFill>
                  <a:schemeClr val="tx1"/>
                </a:solidFill>
              </a:rPr>
            </a:br>
            <a:r>
              <a:rPr lang="en-US" sz="2400" dirty="0" smtClean="0">
                <a:solidFill>
                  <a:schemeClr val="tx1"/>
                </a:solidFill>
              </a:rPr>
              <a:t>sasha.shaw@kingcounty.gov</a:t>
            </a:r>
            <a:br>
              <a:rPr lang="en-US" sz="2400" dirty="0" smtClean="0">
                <a:solidFill>
                  <a:schemeClr val="tx1"/>
                </a:solidFill>
              </a:rPr>
            </a:br>
            <a:r>
              <a:rPr lang="en-US" sz="2400" dirty="0" smtClean="0">
                <a:solidFill>
                  <a:schemeClr val="tx1"/>
                </a:solidFill>
              </a:rPr>
              <a:t>kingcounty.gov/weeds </a:t>
            </a:r>
          </a:p>
        </p:txBody>
      </p:sp>
      <p:pic>
        <p:nvPicPr>
          <p:cNvPr id="67587" name="Picture 23" descr="Hogweed Art-Anna Shaw"/>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2286000" y="533400"/>
            <a:ext cx="4648200" cy="35655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normAutofit fontScale="90000"/>
          </a:bodyPr>
          <a:lstStyle/>
          <a:p>
            <a:r>
              <a:rPr lang="en-US" dirty="0" smtClean="0"/>
              <a:t>What are some ways noxious weeds harm ecosystems?</a:t>
            </a:r>
          </a:p>
        </p:txBody>
      </p:sp>
      <p:sp>
        <p:nvSpPr>
          <p:cNvPr id="10243" name="Rectangle 3"/>
          <p:cNvSpPr>
            <a:spLocks noGrp="1" noChangeArrowheads="1"/>
          </p:cNvSpPr>
          <p:nvPr>
            <p:ph type="body" sz="half" idx="1"/>
          </p:nvPr>
        </p:nvSpPr>
        <p:spPr>
          <a:xfrm>
            <a:off x="457200" y="1752600"/>
            <a:ext cx="4267200" cy="4525963"/>
          </a:xfrm>
        </p:spPr>
        <p:txBody>
          <a:bodyPr>
            <a:normAutofit fontScale="92500" lnSpcReduction="20000"/>
          </a:bodyPr>
          <a:lstStyle/>
          <a:p>
            <a:r>
              <a:rPr lang="en-US" dirty="0" smtClean="0"/>
              <a:t>Decrease biodiversity</a:t>
            </a:r>
          </a:p>
          <a:p>
            <a:r>
              <a:rPr lang="en-US" dirty="0" smtClean="0"/>
              <a:t>Crowd out native plants</a:t>
            </a:r>
          </a:p>
          <a:p>
            <a:r>
              <a:rPr lang="en-US" dirty="0" smtClean="0"/>
              <a:t>Reduce animal habitat and food sources</a:t>
            </a:r>
          </a:p>
          <a:p>
            <a:r>
              <a:rPr lang="en-US" dirty="0" smtClean="0"/>
              <a:t>Attract pollinators away from native plants</a:t>
            </a:r>
          </a:p>
          <a:p>
            <a:r>
              <a:rPr lang="en-US" dirty="0" smtClean="0"/>
              <a:t>Clog streams and lakes</a:t>
            </a:r>
          </a:p>
          <a:p>
            <a:r>
              <a:rPr lang="en-US" dirty="0" smtClean="0"/>
              <a:t>Harm trees</a:t>
            </a:r>
          </a:p>
          <a:p>
            <a:r>
              <a:rPr lang="en-US" dirty="0" smtClean="0"/>
              <a:t>Increase erosion</a:t>
            </a:r>
          </a:p>
          <a:p>
            <a:r>
              <a:rPr lang="en-US" dirty="0" smtClean="0"/>
              <a:t>Create fire hazards</a:t>
            </a:r>
          </a:p>
        </p:txBody>
      </p:sp>
      <p:pic>
        <p:nvPicPr>
          <p:cNvPr id="11268" name="Picture 25" descr="purple_loosestrife_wetland"/>
          <p:cNvPicPr>
            <a:picLocks noGrp="1" noChangeAspect="1" noChangeArrowheads="1"/>
          </p:cNvPicPr>
          <p:nvPr>
            <p:ph sz="quarter" idx="2"/>
          </p:nvPr>
        </p:nvPicPr>
        <p:blipFill>
          <a:blip r:embed="rId2" cstate="screen">
            <a:extLst>
              <a:ext uri="{28A0092B-C50C-407E-A947-70E740481C1C}">
                <a14:useLocalDpi xmlns:a14="http://schemas.microsoft.com/office/drawing/2010/main"/>
              </a:ext>
            </a:extLst>
          </a:blip>
          <a:srcRect/>
          <a:stretch>
            <a:fillRect/>
          </a:stretch>
        </p:blipFill>
        <p:spPr>
          <a:xfrm>
            <a:off x="5448300" y="1778794"/>
            <a:ext cx="2438400" cy="1828800"/>
          </a:xfrm>
        </p:spPr>
      </p:pic>
      <p:pic>
        <p:nvPicPr>
          <p:cNvPr id="11269" name="Picture 7" descr="Herb_Robert-_Roadside_Infest"/>
          <p:cNvPicPr>
            <a:picLocks noChangeAspect="1" noChangeArrowheads="1"/>
          </p:cNvPicPr>
          <p:nvPr/>
        </p:nvPicPr>
        <p:blipFill>
          <a:blip r:embed="rId3" cstate="print"/>
          <a:srcRect/>
          <a:stretch>
            <a:fillRect/>
          </a:stretch>
        </p:blipFill>
        <p:spPr bwMode="auto">
          <a:xfrm>
            <a:off x="5334000" y="1752601"/>
            <a:ext cx="2535946" cy="1905000"/>
          </a:xfrm>
          <a:prstGeom prst="rect">
            <a:avLst/>
          </a:prstGeom>
          <a:noFill/>
          <a:ln w="9525">
            <a:noFill/>
            <a:miter lim="800000"/>
            <a:headEnd/>
            <a:tailEnd/>
          </a:ln>
        </p:spPr>
      </p:pic>
      <p:sp>
        <p:nvSpPr>
          <p:cNvPr id="11271" name="Text Box 27"/>
          <p:cNvSpPr txBox="1">
            <a:spLocks noChangeArrowheads="1"/>
          </p:cNvSpPr>
          <p:nvPr/>
        </p:nvSpPr>
        <p:spPr bwMode="auto">
          <a:xfrm>
            <a:off x="7086600" y="5791200"/>
            <a:ext cx="1447800" cy="366713"/>
          </a:xfrm>
          <a:prstGeom prst="rect">
            <a:avLst/>
          </a:prstGeom>
          <a:noFill/>
          <a:ln w="9525">
            <a:noFill/>
            <a:miter lim="800000"/>
            <a:headEnd/>
            <a:tailEnd/>
          </a:ln>
        </p:spPr>
        <p:txBody>
          <a:bodyPr>
            <a:spAutoFit/>
          </a:bodyPr>
          <a:lstStyle/>
          <a:p>
            <a:endParaRPr lang="en-US"/>
          </a:p>
        </p:txBody>
      </p:sp>
      <p:sp>
        <p:nvSpPr>
          <p:cNvPr id="11272" name="Text Box 28"/>
          <p:cNvSpPr txBox="1">
            <a:spLocks noChangeArrowheads="1"/>
          </p:cNvSpPr>
          <p:nvPr/>
        </p:nvSpPr>
        <p:spPr bwMode="auto">
          <a:xfrm>
            <a:off x="5334000" y="6183868"/>
            <a:ext cx="3429000" cy="369332"/>
          </a:xfrm>
          <a:prstGeom prst="rect">
            <a:avLst/>
          </a:prstGeom>
          <a:noFill/>
          <a:ln w="9525">
            <a:noFill/>
            <a:miter lim="800000"/>
            <a:headEnd/>
            <a:tailEnd/>
          </a:ln>
        </p:spPr>
        <p:txBody>
          <a:bodyPr>
            <a:spAutoFit/>
          </a:bodyPr>
          <a:lstStyle/>
          <a:p>
            <a:r>
              <a:rPr lang="en-US" dirty="0" smtClean="0"/>
              <a:t>Garlic Mustard Infestation</a:t>
            </a:r>
            <a:endParaRPr lang="en-US" dirty="0"/>
          </a:p>
        </p:txBody>
      </p:sp>
      <p:sp>
        <p:nvSpPr>
          <p:cNvPr id="11273" name="Text Box 28"/>
          <p:cNvSpPr txBox="1">
            <a:spLocks noChangeArrowheads="1"/>
          </p:cNvSpPr>
          <p:nvPr/>
        </p:nvSpPr>
        <p:spPr bwMode="auto">
          <a:xfrm>
            <a:off x="5334000" y="3657600"/>
            <a:ext cx="3124200" cy="369888"/>
          </a:xfrm>
          <a:prstGeom prst="rect">
            <a:avLst/>
          </a:prstGeom>
          <a:noFill/>
          <a:ln w="9525">
            <a:noFill/>
            <a:miter lim="800000"/>
            <a:headEnd/>
            <a:tailEnd/>
          </a:ln>
        </p:spPr>
        <p:txBody>
          <a:bodyPr>
            <a:spAutoFit/>
          </a:bodyPr>
          <a:lstStyle/>
          <a:p>
            <a:r>
              <a:rPr lang="en-US" dirty="0" smtClean="0"/>
              <a:t>Herb Robert Infestation</a:t>
            </a:r>
            <a:endParaRPr lang="en-US" dirty="0"/>
          </a:p>
        </p:txBody>
      </p:sp>
      <p:pic>
        <p:nvPicPr>
          <p:cNvPr id="1026" name="Picture 2" descr="http://newyorkinvasivespecies.info/images/0002039_garlic_mustard_forest.jp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5316967" y="4115356"/>
            <a:ext cx="3141233" cy="209415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5" descr="20070311100827!A_large_blank_world_map_with_oceans_marked_in_blue"/>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0" y="838200"/>
            <a:ext cx="9144000" cy="5295900"/>
          </a:xfrm>
          <a:prstGeom prst="rect">
            <a:avLst/>
          </a:prstGeom>
          <a:noFill/>
          <a:ln w="9525">
            <a:noFill/>
            <a:miter lim="800000"/>
            <a:headEnd/>
            <a:tailEnd/>
          </a:ln>
        </p:spPr>
      </p:pic>
      <p:sp>
        <p:nvSpPr>
          <p:cNvPr id="221188" name="Rectangle 4"/>
          <p:cNvSpPr>
            <a:spLocks noGrp="1" noChangeArrowheads="1"/>
          </p:cNvSpPr>
          <p:nvPr>
            <p:ph type="title"/>
          </p:nvPr>
        </p:nvSpPr>
        <p:spPr>
          <a:xfrm>
            <a:off x="304800" y="152400"/>
            <a:ext cx="8534400" cy="457200"/>
          </a:xfrm>
        </p:spPr>
        <p:txBody>
          <a:bodyPr>
            <a:normAutofit fontScale="90000"/>
          </a:bodyPr>
          <a:lstStyle/>
          <a:p>
            <a:pPr eaLnBrk="1" hangingPunct="1">
              <a:defRPr/>
            </a:pPr>
            <a:r>
              <a:rPr lang="en-US" sz="3200" dirty="0" smtClean="0"/>
              <a:t>Where did our </a:t>
            </a:r>
            <a:r>
              <a:rPr lang="en-US" sz="3200" dirty="0" smtClean="0">
                <a:solidFill>
                  <a:srgbClr val="C00000"/>
                </a:solidFill>
              </a:rPr>
              <a:t>Invasive Weeds</a:t>
            </a:r>
            <a:r>
              <a:rPr lang="en-US" sz="3200" dirty="0" smtClean="0"/>
              <a:t> come from?</a:t>
            </a:r>
          </a:p>
        </p:txBody>
      </p:sp>
      <p:pic>
        <p:nvPicPr>
          <p:cNvPr id="8196" name="Picture 5" descr="flowers_and_seeds_Mill_Creek"/>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5029200" y="2971800"/>
            <a:ext cx="1216025" cy="912813"/>
          </a:xfrm>
          <a:prstGeom prst="rect">
            <a:avLst/>
          </a:prstGeom>
          <a:noFill/>
          <a:ln w="9525">
            <a:noFill/>
            <a:miter lim="800000"/>
            <a:headEnd/>
            <a:tailEnd/>
          </a:ln>
        </p:spPr>
      </p:pic>
      <p:pic>
        <p:nvPicPr>
          <p:cNvPr id="8197" name="Picture 6" descr="broom flowers"/>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3048000" y="2286000"/>
            <a:ext cx="914400" cy="1217613"/>
          </a:xfrm>
          <a:prstGeom prst="rect">
            <a:avLst/>
          </a:prstGeom>
          <a:noFill/>
          <a:ln w="9525">
            <a:noFill/>
            <a:miter lim="800000"/>
            <a:headEnd/>
            <a:tailEnd/>
          </a:ln>
        </p:spPr>
      </p:pic>
      <p:pic>
        <p:nvPicPr>
          <p:cNvPr id="8198" name="Picture 7" descr="Butterfly plant in flowe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6477000" y="2209800"/>
            <a:ext cx="914400" cy="1217613"/>
          </a:xfrm>
          <a:prstGeom prst="rect">
            <a:avLst/>
          </a:prstGeom>
          <a:noFill/>
          <a:ln w="9525">
            <a:noFill/>
            <a:miter lim="800000"/>
            <a:headEnd/>
            <a:tailEnd/>
          </a:ln>
        </p:spPr>
      </p:pic>
      <p:pic>
        <p:nvPicPr>
          <p:cNvPr id="8199" name="Picture 11" descr="Egeria_water"/>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2209800" y="4343400"/>
            <a:ext cx="914400" cy="1568450"/>
          </a:xfrm>
          <a:prstGeom prst="rect">
            <a:avLst/>
          </a:prstGeom>
          <a:noFill/>
          <a:ln w="9525">
            <a:noFill/>
            <a:miter lim="800000"/>
            <a:headEnd/>
            <a:tailEnd/>
          </a:ln>
        </p:spPr>
      </p:pic>
      <p:pic>
        <p:nvPicPr>
          <p:cNvPr id="8200" name="Picture 13" descr="blue sky flowering hogweed small"/>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5486400" y="1295400"/>
            <a:ext cx="914400" cy="1217613"/>
          </a:xfrm>
          <a:prstGeom prst="rect">
            <a:avLst/>
          </a:prstGeom>
          <a:noFill/>
          <a:ln w="9525">
            <a:noFill/>
            <a:miter lim="800000"/>
            <a:headEnd/>
            <a:tailEnd/>
          </a:ln>
        </p:spPr>
      </p:pic>
      <p:pic>
        <p:nvPicPr>
          <p:cNvPr id="8201" name="Picture 16" descr="Copy of IMG_3061"/>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a:off x="1219200" y="2362200"/>
            <a:ext cx="1379538" cy="912813"/>
          </a:xfrm>
          <a:prstGeom prst="rect">
            <a:avLst/>
          </a:prstGeom>
          <a:noFill/>
          <a:ln w="9525">
            <a:noFill/>
            <a:miter lim="800000"/>
            <a:headEnd/>
            <a:tailEnd/>
          </a:ln>
        </p:spPr>
      </p:pic>
      <p:pic>
        <p:nvPicPr>
          <p:cNvPr id="8202" name="Picture 19" descr="220px-Eucalyptus_terticornis_buds%2C_capsules_and_foliage">
            <a:hlinkClick r:id="rId9"/>
          </p:cNvPr>
          <p:cNvPicPr>
            <a:picLocks noChangeAspect="1" noChangeArrowheads="1"/>
          </p:cNvPicPr>
          <p:nvPr/>
        </p:nvPicPr>
        <p:blipFill>
          <a:blip r:embed="rId10" cstate="screen">
            <a:extLst>
              <a:ext uri="{28A0092B-C50C-407E-A947-70E740481C1C}">
                <a14:useLocalDpi xmlns:a14="http://schemas.microsoft.com/office/drawing/2010/main"/>
              </a:ext>
            </a:extLst>
          </a:blip>
          <a:srcRect/>
          <a:stretch>
            <a:fillRect/>
          </a:stretch>
        </p:blipFill>
        <p:spPr bwMode="auto">
          <a:xfrm>
            <a:off x="6934200" y="4572000"/>
            <a:ext cx="914400" cy="1217613"/>
          </a:xfrm>
          <a:prstGeom prst="rect">
            <a:avLst/>
          </a:prstGeom>
          <a:noFill/>
          <a:ln w="9525">
            <a:noFill/>
            <a:miter lim="800000"/>
            <a:headEnd/>
            <a:tailEnd/>
          </a:ln>
        </p:spPr>
      </p:pic>
      <p:pic>
        <p:nvPicPr>
          <p:cNvPr id="8203" name="Picture 22" descr="knotweed-flowers"/>
          <p:cNvPicPr>
            <a:picLocks noChangeAspect="1" noChangeArrowheads="1"/>
          </p:cNvPicPr>
          <p:nvPr/>
        </p:nvPicPr>
        <p:blipFill>
          <a:blip r:embed="rId11" cstate="screen">
            <a:extLst>
              <a:ext uri="{28A0092B-C50C-407E-A947-70E740481C1C}">
                <a14:useLocalDpi xmlns:a14="http://schemas.microsoft.com/office/drawing/2010/main"/>
              </a:ext>
            </a:extLst>
          </a:blip>
          <a:srcRect/>
          <a:stretch>
            <a:fillRect/>
          </a:stretch>
        </p:blipFill>
        <p:spPr bwMode="auto">
          <a:xfrm>
            <a:off x="7391400" y="1752600"/>
            <a:ext cx="914400" cy="1177925"/>
          </a:xfrm>
          <a:prstGeom prst="rect">
            <a:avLst/>
          </a:prstGeom>
          <a:noFill/>
          <a:ln w="9525">
            <a:noFill/>
            <a:miter lim="800000"/>
            <a:headEnd/>
            <a:tailEnd/>
          </a:ln>
        </p:spPr>
      </p:pic>
      <p:pic>
        <p:nvPicPr>
          <p:cNvPr id="8204" name="Picture 23" descr="parrotfeather-stems-Halpern2007"/>
          <p:cNvPicPr>
            <a:picLocks noChangeAspect="1" noChangeArrowheads="1"/>
          </p:cNvPicPr>
          <p:nvPr/>
        </p:nvPicPr>
        <p:blipFill>
          <a:blip r:embed="rId12" cstate="screen">
            <a:extLst>
              <a:ext uri="{28A0092B-C50C-407E-A947-70E740481C1C}">
                <a14:useLocalDpi xmlns:a14="http://schemas.microsoft.com/office/drawing/2010/main"/>
              </a:ext>
            </a:extLst>
          </a:blip>
          <a:srcRect/>
          <a:stretch>
            <a:fillRect/>
          </a:stretch>
        </p:blipFill>
        <p:spPr bwMode="auto">
          <a:xfrm>
            <a:off x="990600" y="4724400"/>
            <a:ext cx="1216025" cy="912813"/>
          </a:xfrm>
          <a:prstGeom prst="rect">
            <a:avLst/>
          </a:prstGeom>
          <a:noFill/>
          <a:ln w="9525">
            <a:noFill/>
            <a:miter lim="800000"/>
            <a:headEnd/>
            <a:tailEnd/>
          </a:ln>
        </p:spPr>
      </p:pic>
      <p:sp>
        <p:nvSpPr>
          <p:cNvPr id="8205" name="Line 28"/>
          <p:cNvSpPr>
            <a:spLocks noChangeShapeType="1"/>
          </p:cNvSpPr>
          <p:nvPr/>
        </p:nvSpPr>
        <p:spPr bwMode="auto">
          <a:xfrm flipH="1" flipV="1">
            <a:off x="762000" y="2133600"/>
            <a:ext cx="457200" cy="2590800"/>
          </a:xfrm>
          <a:prstGeom prst="line">
            <a:avLst/>
          </a:prstGeom>
          <a:noFill/>
          <a:ln w="12700">
            <a:solidFill>
              <a:srgbClr val="FF0000"/>
            </a:solidFill>
            <a:round/>
            <a:headEnd/>
            <a:tailEnd type="triangle" w="med" len="med"/>
          </a:ln>
        </p:spPr>
        <p:txBody>
          <a:bodyPr/>
          <a:lstStyle/>
          <a:p>
            <a:endParaRPr lang="en-US"/>
          </a:p>
        </p:txBody>
      </p:sp>
      <p:sp>
        <p:nvSpPr>
          <p:cNvPr id="8206" name="Line 29"/>
          <p:cNvSpPr>
            <a:spLocks noChangeShapeType="1"/>
          </p:cNvSpPr>
          <p:nvPr/>
        </p:nvSpPr>
        <p:spPr bwMode="auto">
          <a:xfrm flipH="1" flipV="1">
            <a:off x="762000" y="2133600"/>
            <a:ext cx="457200" cy="304800"/>
          </a:xfrm>
          <a:prstGeom prst="line">
            <a:avLst/>
          </a:prstGeom>
          <a:noFill/>
          <a:ln w="12700">
            <a:solidFill>
              <a:srgbClr val="FF0000"/>
            </a:solidFill>
            <a:round/>
            <a:headEnd/>
            <a:tailEnd type="triangle" w="med" len="med"/>
          </a:ln>
        </p:spPr>
        <p:txBody>
          <a:bodyPr/>
          <a:lstStyle/>
          <a:p>
            <a:endParaRPr lang="en-US"/>
          </a:p>
        </p:txBody>
      </p:sp>
      <p:sp>
        <p:nvSpPr>
          <p:cNvPr id="8207" name="Line 30"/>
          <p:cNvSpPr>
            <a:spLocks noChangeShapeType="1"/>
          </p:cNvSpPr>
          <p:nvPr/>
        </p:nvSpPr>
        <p:spPr bwMode="auto">
          <a:xfrm flipH="1" flipV="1">
            <a:off x="762000" y="2133600"/>
            <a:ext cx="1524000" cy="2209800"/>
          </a:xfrm>
          <a:prstGeom prst="line">
            <a:avLst/>
          </a:prstGeom>
          <a:noFill/>
          <a:ln w="12700">
            <a:solidFill>
              <a:srgbClr val="FF0000"/>
            </a:solidFill>
            <a:round/>
            <a:headEnd/>
            <a:tailEnd type="triangle" w="med" len="med"/>
          </a:ln>
        </p:spPr>
        <p:txBody>
          <a:bodyPr/>
          <a:lstStyle/>
          <a:p>
            <a:endParaRPr lang="en-US"/>
          </a:p>
        </p:txBody>
      </p:sp>
      <p:sp>
        <p:nvSpPr>
          <p:cNvPr id="8208" name="Line 31"/>
          <p:cNvSpPr>
            <a:spLocks noChangeShapeType="1"/>
          </p:cNvSpPr>
          <p:nvPr/>
        </p:nvSpPr>
        <p:spPr bwMode="auto">
          <a:xfrm flipH="1">
            <a:off x="762000" y="1828800"/>
            <a:ext cx="2209800" cy="228600"/>
          </a:xfrm>
          <a:prstGeom prst="line">
            <a:avLst/>
          </a:prstGeom>
          <a:noFill/>
          <a:ln w="12700">
            <a:solidFill>
              <a:srgbClr val="FF0000"/>
            </a:solidFill>
            <a:round/>
            <a:headEnd/>
            <a:tailEnd type="triangle" w="med" len="med"/>
          </a:ln>
        </p:spPr>
        <p:txBody>
          <a:bodyPr/>
          <a:lstStyle/>
          <a:p>
            <a:endParaRPr lang="en-US"/>
          </a:p>
        </p:txBody>
      </p:sp>
      <p:pic>
        <p:nvPicPr>
          <p:cNvPr id="8209" name="Picture 12" descr="leaves with berries closeup"/>
          <p:cNvPicPr>
            <a:picLocks noChangeAspect="1" noChangeArrowheads="1"/>
          </p:cNvPicPr>
          <p:nvPr/>
        </p:nvPicPr>
        <p:blipFill>
          <a:blip r:embed="rId13" cstate="screen">
            <a:extLst>
              <a:ext uri="{28A0092B-C50C-407E-A947-70E740481C1C}">
                <a14:useLocalDpi xmlns:a14="http://schemas.microsoft.com/office/drawing/2010/main"/>
              </a:ext>
            </a:extLst>
          </a:blip>
          <a:srcRect/>
          <a:stretch>
            <a:fillRect/>
          </a:stretch>
        </p:blipFill>
        <p:spPr bwMode="auto">
          <a:xfrm>
            <a:off x="2971800" y="1219200"/>
            <a:ext cx="1179513" cy="917575"/>
          </a:xfrm>
          <a:prstGeom prst="rect">
            <a:avLst/>
          </a:prstGeom>
          <a:noFill/>
          <a:ln w="9525">
            <a:noFill/>
            <a:miter lim="800000"/>
            <a:headEnd/>
            <a:tailEnd/>
          </a:ln>
        </p:spPr>
      </p:pic>
      <p:sp>
        <p:nvSpPr>
          <p:cNvPr id="8210" name="Line 32"/>
          <p:cNvSpPr>
            <a:spLocks noChangeShapeType="1"/>
          </p:cNvSpPr>
          <p:nvPr/>
        </p:nvSpPr>
        <p:spPr bwMode="auto">
          <a:xfrm flipH="1" flipV="1">
            <a:off x="685800" y="2133600"/>
            <a:ext cx="2438400" cy="457200"/>
          </a:xfrm>
          <a:prstGeom prst="line">
            <a:avLst/>
          </a:prstGeom>
          <a:noFill/>
          <a:ln w="12700">
            <a:solidFill>
              <a:srgbClr val="FF0000"/>
            </a:solidFill>
            <a:round/>
            <a:headEnd/>
            <a:tailEnd type="triangle" w="med" len="med"/>
          </a:ln>
        </p:spPr>
        <p:txBody>
          <a:bodyPr/>
          <a:lstStyle/>
          <a:p>
            <a:endParaRPr lang="en-US"/>
          </a:p>
        </p:txBody>
      </p:sp>
      <p:sp>
        <p:nvSpPr>
          <p:cNvPr id="8211" name="Line 33"/>
          <p:cNvSpPr>
            <a:spLocks noChangeShapeType="1"/>
          </p:cNvSpPr>
          <p:nvPr/>
        </p:nvSpPr>
        <p:spPr bwMode="auto">
          <a:xfrm flipH="1" flipV="1">
            <a:off x="762000" y="2133600"/>
            <a:ext cx="3505200" cy="0"/>
          </a:xfrm>
          <a:prstGeom prst="line">
            <a:avLst/>
          </a:prstGeom>
          <a:noFill/>
          <a:ln w="12700">
            <a:solidFill>
              <a:srgbClr val="FF0000"/>
            </a:solidFill>
            <a:round/>
            <a:headEnd/>
            <a:tailEnd type="triangle" w="med" len="med"/>
          </a:ln>
        </p:spPr>
        <p:txBody>
          <a:bodyPr/>
          <a:lstStyle/>
          <a:p>
            <a:endParaRPr lang="en-US"/>
          </a:p>
        </p:txBody>
      </p:sp>
      <p:pic>
        <p:nvPicPr>
          <p:cNvPr id="8212" name="Picture 27" descr="RUDI01_lg"/>
          <p:cNvPicPr>
            <a:picLocks noChangeAspect="1" noChangeArrowheads="1"/>
          </p:cNvPicPr>
          <p:nvPr/>
        </p:nvPicPr>
        <p:blipFill>
          <a:blip r:embed="rId14" cstate="screen">
            <a:extLst>
              <a:ext uri="{28A0092B-C50C-407E-A947-70E740481C1C}">
                <a14:useLocalDpi xmlns:a14="http://schemas.microsoft.com/office/drawing/2010/main"/>
              </a:ext>
            </a:extLst>
          </a:blip>
          <a:srcRect/>
          <a:stretch>
            <a:fillRect/>
          </a:stretch>
        </p:blipFill>
        <p:spPr bwMode="auto">
          <a:xfrm>
            <a:off x="4267200" y="1447800"/>
            <a:ext cx="914400" cy="1217613"/>
          </a:xfrm>
          <a:prstGeom prst="rect">
            <a:avLst/>
          </a:prstGeom>
          <a:noFill/>
          <a:ln w="9525">
            <a:noFill/>
            <a:miter lim="800000"/>
            <a:headEnd/>
            <a:tailEnd/>
          </a:ln>
        </p:spPr>
      </p:pic>
      <p:sp>
        <p:nvSpPr>
          <p:cNvPr id="8213" name="Line 35"/>
          <p:cNvSpPr>
            <a:spLocks noChangeShapeType="1"/>
          </p:cNvSpPr>
          <p:nvPr/>
        </p:nvSpPr>
        <p:spPr bwMode="auto">
          <a:xfrm flipH="1" flipV="1">
            <a:off x="762000" y="1981200"/>
            <a:ext cx="4267200" cy="1524000"/>
          </a:xfrm>
          <a:prstGeom prst="line">
            <a:avLst/>
          </a:prstGeom>
          <a:noFill/>
          <a:ln w="12700">
            <a:solidFill>
              <a:srgbClr val="FF0000"/>
            </a:solidFill>
            <a:round/>
            <a:headEnd/>
            <a:tailEnd type="triangle" w="med" len="med"/>
          </a:ln>
        </p:spPr>
        <p:txBody>
          <a:bodyPr/>
          <a:lstStyle/>
          <a:p>
            <a:endParaRPr lang="en-US"/>
          </a:p>
        </p:txBody>
      </p:sp>
      <p:sp>
        <p:nvSpPr>
          <p:cNvPr id="8214" name="Line 36"/>
          <p:cNvSpPr>
            <a:spLocks noChangeShapeType="1"/>
          </p:cNvSpPr>
          <p:nvPr/>
        </p:nvSpPr>
        <p:spPr bwMode="auto">
          <a:xfrm flipH="1" flipV="1">
            <a:off x="609600" y="2362200"/>
            <a:ext cx="6324600" cy="2819400"/>
          </a:xfrm>
          <a:prstGeom prst="line">
            <a:avLst/>
          </a:prstGeom>
          <a:noFill/>
          <a:ln w="12700">
            <a:solidFill>
              <a:srgbClr val="FF0000"/>
            </a:solidFill>
            <a:round/>
            <a:headEnd/>
            <a:tailEnd type="triangle" w="med" len="med"/>
          </a:ln>
        </p:spPr>
        <p:txBody>
          <a:bodyPr/>
          <a:lstStyle/>
          <a:p>
            <a:endParaRPr lang="en-US"/>
          </a:p>
        </p:txBody>
      </p:sp>
      <p:sp>
        <p:nvSpPr>
          <p:cNvPr id="8215" name="Line 37"/>
          <p:cNvSpPr>
            <a:spLocks noChangeShapeType="1"/>
          </p:cNvSpPr>
          <p:nvPr/>
        </p:nvSpPr>
        <p:spPr bwMode="auto">
          <a:xfrm flipH="1" flipV="1">
            <a:off x="685800" y="2286000"/>
            <a:ext cx="5791200" cy="609600"/>
          </a:xfrm>
          <a:prstGeom prst="line">
            <a:avLst/>
          </a:prstGeom>
          <a:noFill/>
          <a:ln w="12700">
            <a:solidFill>
              <a:srgbClr val="FF0000"/>
            </a:solidFill>
            <a:round/>
            <a:headEnd/>
            <a:tailEnd type="triangle" w="med" len="med"/>
          </a:ln>
        </p:spPr>
        <p:txBody>
          <a:bodyPr/>
          <a:lstStyle/>
          <a:p>
            <a:endParaRPr lang="en-US"/>
          </a:p>
        </p:txBody>
      </p:sp>
      <p:sp>
        <p:nvSpPr>
          <p:cNvPr id="8216" name="Line 38"/>
          <p:cNvSpPr>
            <a:spLocks noChangeShapeType="1"/>
          </p:cNvSpPr>
          <p:nvPr/>
        </p:nvSpPr>
        <p:spPr bwMode="auto">
          <a:xfrm flipH="1" flipV="1">
            <a:off x="762000" y="2133600"/>
            <a:ext cx="6629400" cy="228600"/>
          </a:xfrm>
          <a:prstGeom prst="line">
            <a:avLst/>
          </a:prstGeom>
          <a:noFill/>
          <a:ln w="12700">
            <a:solidFill>
              <a:srgbClr val="FF0000"/>
            </a:solidFill>
            <a:round/>
            <a:headEnd/>
            <a:tailEnd type="triangle" w="med" len="med"/>
          </a:ln>
        </p:spPr>
        <p:txBody>
          <a:bodyPr/>
          <a:lstStyle/>
          <a:p>
            <a:endParaRPr lang="en-US"/>
          </a:p>
        </p:txBody>
      </p:sp>
      <p:sp>
        <p:nvSpPr>
          <p:cNvPr id="8217" name="Line 34"/>
          <p:cNvSpPr>
            <a:spLocks noChangeShapeType="1"/>
          </p:cNvSpPr>
          <p:nvPr/>
        </p:nvSpPr>
        <p:spPr bwMode="auto">
          <a:xfrm flipH="1">
            <a:off x="762000" y="1752600"/>
            <a:ext cx="4724400" cy="381000"/>
          </a:xfrm>
          <a:prstGeom prst="line">
            <a:avLst/>
          </a:prstGeom>
          <a:noFill/>
          <a:ln w="12700">
            <a:solidFill>
              <a:srgbClr val="FF0000"/>
            </a:solidFill>
            <a:round/>
            <a:headEnd/>
            <a:tailEnd type="triangle" w="med" len="med"/>
          </a:ln>
        </p:spPr>
        <p:txBody>
          <a:bodyPr/>
          <a:lstStyle/>
          <a:p>
            <a:endParaRPr lang="en-US"/>
          </a:p>
        </p:txBody>
      </p:sp>
      <p:sp>
        <p:nvSpPr>
          <p:cNvPr id="2" name="TextBox 1"/>
          <p:cNvSpPr txBox="1"/>
          <p:nvPr/>
        </p:nvSpPr>
        <p:spPr>
          <a:xfrm>
            <a:off x="228600" y="6134100"/>
            <a:ext cx="8763000" cy="646331"/>
          </a:xfrm>
          <a:prstGeom prst="rect">
            <a:avLst/>
          </a:prstGeom>
          <a:noFill/>
        </p:spPr>
        <p:txBody>
          <a:bodyPr wrap="square" rtlCol="0">
            <a:spAutoFit/>
          </a:bodyPr>
          <a:lstStyle/>
          <a:p>
            <a:r>
              <a:rPr lang="en-US" dirty="0" smtClean="0"/>
              <a:t>Most invasive weeds in Washington come from </a:t>
            </a:r>
            <a:r>
              <a:rPr lang="en-US" dirty="0" smtClean="0">
                <a:solidFill>
                  <a:srgbClr val="C00000"/>
                </a:solidFill>
              </a:rPr>
              <a:t>parts of the world with similar climates</a:t>
            </a:r>
            <a:r>
              <a:rPr lang="en-US" dirty="0" smtClean="0"/>
              <a:t>, especially Europe and Asia, because they are most suited to our area.</a:t>
            </a:r>
            <a:endParaRPr lang="en-US" dirty="0"/>
          </a:p>
        </p:txBody>
      </p:sp>
      <p:sp>
        <p:nvSpPr>
          <p:cNvPr id="3" name="TextBox 2"/>
          <p:cNvSpPr txBox="1"/>
          <p:nvPr/>
        </p:nvSpPr>
        <p:spPr>
          <a:xfrm>
            <a:off x="152400" y="1676400"/>
            <a:ext cx="609600" cy="830997"/>
          </a:xfrm>
          <a:prstGeom prst="rect">
            <a:avLst/>
          </a:prstGeom>
          <a:noFill/>
          <a:ln w="25400">
            <a:solidFill>
              <a:srgbClr val="FF0000"/>
            </a:solidFill>
          </a:ln>
        </p:spPr>
        <p:txBody>
          <a:bodyPr wrap="square" rtlCol="0">
            <a:spAutoFit/>
          </a:bodyPr>
          <a:lstStyle/>
          <a:p>
            <a:pPr algn="ctr"/>
            <a:r>
              <a:rPr lang="en-US" sz="1600" dirty="0" smtClean="0">
                <a:solidFill>
                  <a:srgbClr val="C00000"/>
                </a:solidFill>
              </a:rPr>
              <a:t>You are here</a:t>
            </a:r>
            <a:endParaRPr lang="en-US" sz="1600" dirty="0">
              <a:solidFill>
                <a:srgbClr val="C00000"/>
              </a:solidFill>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xfrm>
            <a:off x="228600" y="304800"/>
            <a:ext cx="7162800" cy="941388"/>
          </a:xfrm>
        </p:spPr>
        <p:txBody>
          <a:bodyPr>
            <a:normAutofit/>
          </a:bodyPr>
          <a:lstStyle/>
          <a:p>
            <a:pPr eaLnBrk="1" hangingPunct="1">
              <a:defRPr/>
            </a:pPr>
            <a:r>
              <a:rPr lang="en-US" sz="4000" dirty="0" smtClean="0"/>
              <a:t>How did they get here?</a:t>
            </a:r>
          </a:p>
        </p:txBody>
      </p:sp>
      <p:sp>
        <p:nvSpPr>
          <p:cNvPr id="17411" name="Rectangle 3"/>
          <p:cNvSpPr>
            <a:spLocks noGrp="1" noChangeArrowheads="1"/>
          </p:cNvSpPr>
          <p:nvPr>
            <p:ph idx="1"/>
          </p:nvPr>
        </p:nvSpPr>
        <p:spPr>
          <a:xfrm>
            <a:off x="457200" y="1371600"/>
            <a:ext cx="4648200" cy="5029200"/>
          </a:xfrm>
        </p:spPr>
        <p:txBody>
          <a:bodyPr/>
          <a:lstStyle/>
          <a:p>
            <a:pPr eaLnBrk="1" hangingPunct="1">
              <a:defRPr/>
            </a:pPr>
            <a:r>
              <a:rPr lang="en-US" sz="2800" dirty="0" smtClean="0">
                <a:solidFill>
                  <a:srgbClr val="C00000"/>
                </a:solidFill>
              </a:rPr>
              <a:t>Intentional</a:t>
            </a:r>
            <a:r>
              <a:rPr lang="en-US" sz="2800" dirty="0" smtClean="0"/>
              <a:t> (accidentally on purpose)</a:t>
            </a:r>
          </a:p>
          <a:p>
            <a:pPr lvl="1" eaLnBrk="1" hangingPunct="1">
              <a:defRPr/>
            </a:pPr>
            <a:r>
              <a:rPr lang="en-US" sz="2400" dirty="0" smtClean="0"/>
              <a:t>Ornamental planting</a:t>
            </a:r>
          </a:p>
          <a:p>
            <a:pPr lvl="1" eaLnBrk="1" hangingPunct="1">
              <a:defRPr/>
            </a:pPr>
            <a:r>
              <a:rPr lang="en-US" sz="2400" dirty="0" smtClean="0"/>
              <a:t>Crops</a:t>
            </a:r>
          </a:p>
          <a:p>
            <a:pPr lvl="1" eaLnBrk="1" hangingPunct="1">
              <a:defRPr/>
            </a:pPr>
            <a:r>
              <a:rPr lang="en-US" sz="2400" dirty="0" smtClean="0"/>
              <a:t>Erosion control</a:t>
            </a:r>
          </a:p>
          <a:p>
            <a:pPr eaLnBrk="1" hangingPunct="1">
              <a:defRPr/>
            </a:pPr>
            <a:r>
              <a:rPr lang="en-US" sz="2800" dirty="0" smtClean="0">
                <a:solidFill>
                  <a:srgbClr val="C00000"/>
                </a:solidFill>
              </a:rPr>
              <a:t>Accidental</a:t>
            </a:r>
          </a:p>
          <a:p>
            <a:pPr lvl="1" eaLnBrk="1" hangingPunct="1">
              <a:defRPr/>
            </a:pPr>
            <a:r>
              <a:rPr lang="en-US" sz="2400" dirty="0" smtClean="0"/>
              <a:t>Ballast material in ships</a:t>
            </a:r>
          </a:p>
          <a:p>
            <a:pPr lvl="1" eaLnBrk="1" hangingPunct="1">
              <a:defRPr/>
            </a:pPr>
            <a:r>
              <a:rPr lang="en-US" sz="2400" dirty="0" smtClean="0"/>
              <a:t>Contaminated materials</a:t>
            </a:r>
          </a:p>
          <a:p>
            <a:pPr lvl="2" eaLnBrk="1" hangingPunct="1">
              <a:defRPr/>
            </a:pPr>
            <a:r>
              <a:rPr lang="en-US" sz="2000" dirty="0" smtClean="0"/>
              <a:t>Seeds</a:t>
            </a:r>
          </a:p>
          <a:p>
            <a:pPr lvl="2" eaLnBrk="1" hangingPunct="1">
              <a:defRPr/>
            </a:pPr>
            <a:r>
              <a:rPr lang="en-US" sz="2000" dirty="0" smtClean="0"/>
              <a:t>Hay</a:t>
            </a:r>
          </a:p>
          <a:p>
            <a:pPr lvl="2" eaLnBrk="1" hangingPunct="1">
              <a:defRPr/>
            </a:pPr>
            <a:r>
              <a:rPr lang="en-US" sz="2000" dirty="0" smtClean="0"/>
              <a:t>Live plants</a:t>
            </a:r>
          </a:p>
        </p:txBody>
      </p:sp>
      <p:pic>
        <p:nvPicPr>
          <p:cNvPr id="9220" name="Picture 4" descr="purple-loosestrife-plant-flowers"/>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7183438" y="1447800"/>
            <a:ext cx="1503362" cy="2209800"/>
          </a:xfrm>
          <a:prstGeom prst="rect">
            <a:avLst/>
          </a:prstGeom>
          <a:noFill/>
          <a:ln w="9525">
            <a:noFill/>
            <a:miter lim="800000"/>
            <a:headEnd/>
            <a:tailEnd/>
          </a:ln>
        </p:spPr>
      </p:pic>
      <p:pic>
        <p:nvPicPr>
          <p:cNvPr id="9221" name="Picture 5" descr="buddav plts"/>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5029200" y="1371600"/>
            <a:ext cx="1600200" cy="2133600"/>
          </a:xfrm>
          <a:prstGeom prst="rect">
            <a:avLst/>
          </a:prstGeom>
          <a:noFill/>
          <a:ln w="9525">
            <a:noFill/>
            <a:miter lim="800000"/>
            <a:headEnd/>
            <a:tailEnd/>
          </a:ln>
        </p:spPr>
      </p:pic>
      <p:pic>
        <p:nvPicPr>
          <p:cNvPr id="9222" name="Picture 6" descr="Copy of Canada thistle 3"/>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7086600" y="4267200"/>
            <a:ext cx="1600200" cy="1962150"/>
          </a:xfrm>
          <a:prstGeom prst="rect">
            <a:avLst/>
          </a:prstGeom>
          <a:noFill/>
          <a:ln w="9525">
            <a:noFill/>
            <a:miter lim="800000"/>
            <a:headEnd/>
            <a:tailEnd/>
          </a:ln>
        </p:spPr>
      </p:pic>
      <p:pic>
        <p:nvPicPr>
          <p:cNvPr id="9223" name="Picture 7" descr="broom flowers"/>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5029200" y="4114800"/>
            <a:ext cx="1600200" cy="2132013"/>
          </a:xfrm>
          <a:prstGeom prst="rect">
            <a:avLst/>
          </a:prstGeom>
          <a:noFill/>
          <a:ln w="9525">
            <a:noFill/>
            <a:miter lim="800000"/>
            <a:headEnd/>
            <a:tailEnd/>
          </a:ln>
        </p:spPr>
      </p:pic>
      <p:pic>
        <p:nvPicPr>
          <p:cNvPr id="9224" name="Picture 8" descr="MCj02395390000[1]"/>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7467600" y="152400"/>
            <a:ext cx="1104900" cy="1143000"/>
          </a:xfrm>
          <a:prstGeom prst="rect">
            <a:avLst/>
          </a:prstGeom>
          <a:noFill/>
          <a:ln w="9525">
            <a:noFill/>
            <a:miter lim="800000"/>
            <a:headEnd/>
            <a:tailEnd/>
          </a:ln>
        </p:spPr>
      </p:pic>
      <p:sp>
        <p:nvSpPr>
          <p:cNvPr id="9225" name="Text Box 9"/>
          <p:cNvSpPr txBox="1">
            <a:spLocks noChangeArrowheads="1"/>
          </p:cNvSpPr>
          <p:nvPr/>
        </p:nvSpPr>
        <p:spPr bwMode="auto">
          <a:xfrm>
            <a:off x="5029200" y="3505200"/>
            <a:ext cx="1524000" cy="517525"/>
          </a:xfrm>
          <a:prstGeom prst="rect">
            <a:avLst/>
          </a:prstGeom>
          <a:noFill/>
          <a:ln w="9525">
            <a:noFill/>
            <a:miter lim="800000"/>
            <a:headEnd/>
            <a:tailEnd/>
          </a:ln>
        </p:spPr>
        <p:txBody>
          <a:bodyPr>
            <a:spAutoFit/>
          </a:bodyPr>
          <a:lstStyle/>
          <a:p>
            <a:pPr>
              <a:spcBef>
                <a:spcPct val="50000"/>
              </a:spcBef>
            </a:pPr>
            <a:r>
              <a:rPr lang="en-US" sz="1400"/>
              <a:t>Ornamental escapee</a:t>
            </a:r>
          </a:p>
        </p:txBody>
      </p:sp>
      <p:sp>
        <p:nvSpPr>
          <p:cNvPr id="9226" name="Text Box 10"/>
          <p:cNvSpPr txBox="1">
            <a:spLocks noChangeArrowheads="1"/>
          </p:cNvSpPr>
          <p:nvPr/>
        </p:nvSpPr>
        <p:spPr bwMode="auto">
          <a:xfrm>
            <a:off x="7086600" y="3657600"/>
            <a:ext cx="1828800" cy="517525"/>
          </a:xfrm>
          <a:prstGeom prst="rect">
            <a:avLst/>
          </a:prstGeom>
          <a:noFill/>
          <a:ln w="9525">
            <a:noFill/>
            <a:miter lim="800000"/>
            <a:headEnd/>
            <a:tailEnd/>
          </a:ln>
        </p:spPr>
        <p:txBody>
          <a:bodyPr>
            <a:spAutoFit/>
          </a:bodyPr>
          <a:lstStyle/>
          <a:p>
            <a:pPr>
              <a:spcBef>
                <a:spcPct val="50000"/>
              </a:spcBef>
            </a:pPr>
            <a:r>
              <a:rPr lang="en-US" sz="1400"/>
              <a:t>Ship ballast and ornamental escapee</a:t>
            </a:r>
          </a:p>
        </p:txBody>
      </p:sp>
      <p:sp>
        <p:nvSpPr>
          <p:cNvPr id="9227" name="Text Box 11"/>
          <p:cNvSpPr txBox="1">
            <a:spLocks noChangeArrowheads="1"/>
          </p:cNvSpPr>
          <p:nvPr/>
        </p:nvSpPr>
        <p:spPr bwMode="auto">
          <a:xfrm>
            <a:off x="5029200" y="6324600"/>
            <a:ext cx="1524000" cy="304800"/>
          </a:xfrm>
          <a:prstGeom prst="rect">
            <a:avLst/>
          </a:prstGeom>
          <a:noFill/>
          <a:ln w="9525">
            <a:noFill/>
            <a:miter lim="800000"/>
            <a:headEnd/>
            <a:tailEnd/>
          </a:ln>
        </p:spPr>
        <p:txBody>
          <a:bodyPr>
            <a:spAutoFit/>
          </a:bodyPr>
          <a:lstStyle/>
          <a:p>
            <a:pPr>
              <a:spcBef>
                <a:spcPct val="50000"/>
              </a:spcBef>
            </a:pPr>
            <a:r>
              <a:rPr lang="en-US" sz="1400"/>
              <a:t>Erosion control</a:t>
            </a:r>
          </a:p>
        </p:txBody>
      </p:sp>
      <p:sp>
        <p:nvSpPr>
          <p:cNvPr id="9228" name="Text Box 12"/>
          <p:cNvSpPr txBox="1">
            <a:spLocks noChangeArrowheads="1"/>
          </p:cNvSpPr>
          <p:nvPr/>
        </p:nvSpPr>
        <p:spPr bwMode="auto">
          <a:xfrm>
            <a:off x="7086600" y="6248400"/>
            <a:ext cx="1524000" cy="517525"/>
          </a:xfrm>
          <a:prstGeom prst="rect">
            <a:avLst/>
          </a:prstGeom>
          <a:noFill/>
          <a:ln w="9525">
            <a:noFill/>
            <a:miter lim="800000"/>
            <a:headEnd/>
            <a:tailEnd/>
          </a:ln>
        </p:spPr>
        <p:txBody>
          <a:bodyPr>
            <a:spAutoFit/>
          </a:bodyPr>
          <a:lstStyle/>
          <a:p>
            <a:pPr>
              <a:spcBef>
                <a:spcPct val="50000"/>
              </a:spcBef>
            </a:pPr>
            <a:r>
              <a:rPr lang="en-US" sz="1400"/>
              <a:t>Seed and hay contaminant</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xfrm>
            <a:off x="228600" y="304800"/>
            <a:ext cx="4572000" cy="941388"/>
          </a:xfrm>
        </p:spPr>
        <p:txBody>
          <a:bodyPr>
            <a:normAutofit/>
          </a:bodyPr>
          <a:lstStyle/>
          <a:p>
            <a:pPr eaLnBrk="1" hangingPunct="1">
              <a:defRPr/>
            </a:pPr>
            <a:r>
              <a:rPr lang="en-US" sz="3600" dirty="0" smtClean="0"/>
              <a:t>How do weeds move?</a:t>
            </a:r>
          </a:p>
        </p:txBody>
      </p:sp>
      <p:sp>
        <p:nvSpPr>
          <p:cNvPr id="18435" name="Rectangle 3"/>
          <p:cNvSpPr>
            <a:spLocks noGrp="1" noChangeArrowheads="1"/>
          </p:cNvSpPr>
          <p:nvPr>
            <p:ph idx="1"/>
          </p:nvPr>
        </p:nvSpPr>
        <p:spPr>
          <a:xfrm>
            <a:off x="533400" y="1447800"/>
            <a:ext cx="4267200" cy="4343400"/>
          </a:xfrm>
        </p:spPr>
        <p:txBody>
          <a:bodyPr/>
          <a:lstStyle/>
          <a:p>
            <a:pPr eaLnBrk="1" hangingPunct="1">
              <a:lnSpc>
                <a:spcPct val="80000"/>
              </a:lnSpc>
              <a:defRPr/>
            </a:pPr>
            <a:r>
              <a:rPr lang="en-US" sz="2800" dirty="0" smtClean="0">
                <a:solidFill>
                  <a:srgbClr val="C00000"/>
                </a:solidFill>
              </a:rPr>
              <a:t>Natural Processes</a:t>
            </a:r>
          </a:p>
          <a:p>
            <a:pPr lvl="1" eaLnBrk="1" hangingPunct="1">
              <a:lnSpc>
                <a:spcPct val="80000"/>
              </a:lnSpc>
              <a:defRPr/>
            </a:pPr>
            <a:r>
              <a:rPr lang="en-US" sz="2400" dirty="0" smtClean="0"/>
              <a:t>Wind</a:t>
            </a:r>
          </a:p>
          <a:p>
            <a:pPr lvl="1" eaLnBrk="1" hangingPunct="1">
              <a:lnSpc>
                <a:spcPct val="80000"/>
              </a:lnSpc>
              <a:defRPr/>
            </a:pPr>
            <a:r>
              <a:rPr lang="en-US" sz="2400" dirty="0" smtClean="0"/>
              <a:t>Water/flooding</a:t>
            </a:r>
          </a:p>
          <a:p>
            <a:pPr lvl="1" eaLnBrk="1" hangingPunct="1">
              <a:lnSpc>
                <a:spcPct val="80000"/>
              </a:lnSpc>
              <a:defRPr/>
            </a:pPr>
            <a:r>
              <a:rPr lang="en-US" sz="2400" dirty="0" smtClean="0"/>
              <a:t>Birds and other animals</a:t>
            </a:r>
          </a:p>
          <a:p>
            <a:pPr eaLnBrk="1" hangingPunct="1">
              <a:lnSpc>
                <a:spcPct val="80000"/>
              </a:lnSpc>
              <a:defRPr/>
            </a:pPr>
            <a:r>
              <a:rPr lang="en-US" sz="2800" dirty="0" smtClean="0">
                <a:solidFill>
                  <a:srgbClr val="C00000"/>
                </a:solidFill>
              </a:rPr>
              <a:t>Human Causes</a:t>
            </a:r>
          </a:p>
          <a:p>
            <a:pPr lvl="1" eaLnBrk="1" hangingPunct="1">
              <a:lnSpc>
                <a:spcPct val="80000"/>
              </a:lnSpc>
              <a:defRPr/>
            </a:pPr>
            <a:r>
              <a:rPr lang="en-US" sz="2400" dirty="0" smtClean="0"/>
              <a:t>Hitchhiking on vehicles, bikes, boots, boats, etc</a:t>
            </a:r>
          </a:p>
          <a:p>
            <a:pPr lvl="1" eaLnBrk="1" hangingPunct="1">
              <a:lnSpc>
                <a:spcPct val="80000"/>
              </a:lnSpc>
              <a:defRPr/>
            </a:pPr>
            <a:r>
              <a:rPr lang="en-US" sz="2400" dirty="0" smtClean="0"/>
              <a:t>Construction/Grading</a:t>
            </a:r>
          </a:p>
          <a:p>
            <a:pPr lvl="1" eaLnBrk="1" hangingPunct="1">
              <a:lnSpc>
                <a:spcPct val="80000"/>
              </a:lnSpc>
              <a:defRPr/>
            </a:pPr>
            <a:r>
              <a:rPr lang="en-US" sz="2400" dirty="0" smtClean="0"/>
              <a:t>Mowing/Equipment</a:t>
            </a:r>
          </a:p>
          <a:p>
            <a:pPr lvl="1" eaLnBrk="1" hangingPunct="1">
              <a:lnSpc>
                <a:spcPct val="80000"/>
              </a:lnSpc>
              <a:defRPr/>
            </a:pPr>
            <a:r>
              <a:rPr lang="en-US" sz="2400" dirty="0" smtClean="0"/>
              <a:t>Yard waste dumping</a:t>
            </a:r>
          </a:p>
          <a:p>
            <a:pPr lvl="1" eaLnBrk="1" hangingPunct="1">
              <a:lnSpc>
                <a:spcPct val="80000"/>
              </a:lnSpc>
              <a:defRPr/>
            </a:pPr>
            <a:r>
              <a:rPr lang="en-US" sz="2400" dirty="0" smtClean="0"/>
              <a:t>Being planted</a:t>
            </a:r>
          </a:p>
        </p:txBody>
      </p:sp>
      <p:pic>
        <p:nvPicPr>
          <p:cNvPr id="10245" name="Picture 12" descr="#5-fruit hand"/>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7543800" y="0"/>
            <a:ext cx="1600200" cy="2000250"/>
          </a:xfrm>
          <a:prstGeom prst="rect">
            <a:avLst/>
          </a:prstGeom>
          <a:noFill/>
          <a:ln w="9525">
            <a:noFill/>
            <a:miter lim="800000"/>
            <a:headEnd/>
            <a:tailEnd/>
          </a:ln>
        </p:spPr>
      </p:pic>
      <p:pic>
        <p:nvPicPr>
          <p:cNvPr id="10246" name="Picture 14" descr="milfoil-boatprop"/>
          <p:cNvPicPr>
            <a:picLocks noChangeAspect="1" noChangeArrowheads="1"/>
          </p:cNvPicPr>
          <p:nvPr/>
        </p:nvPicPr>
        <p:blipFill>
          <a:blip r:embed="rId4" cstate="screen">
            <a:extLst>
              <a:ext uri="{28A0092B-C50C-407E-A947-70E740481C1C}">
                <a14:useLocalDpi xmlns:a14="http://schemas.microsoft.com/office/drawing/2010/main"/>
              </a:ext>
            </a:extLst>
          </a:blip>
          <a:srcRect t="3125"/>
          <a:stretch>
            <a:fillRect/>
          </a:stretch>
        </p:blipFill>
        <p:spPr bwMode="auto">
          <a:xfrm>
            <a:off x="7543801" y="4338497"/>
            <a:ext cx="1600200" cy="2519503"/>
          </a:xfrm>
          <a:prstGeom prst="rect">
            <a:avLst/>
          </a:prstGeom>
          <a:noFill/>
          <a:ln w="9525">
            <a:noFill/>
            <a:miter lim="800000"/>
            <a:headEnd/>
            <a:tailEnd/>
          </a:ln>
        </p:spPr>
      </p:pic>
      <p:pic>
        <p:nvPicPr>
          <p:cNvPr id="10248" name="Picture 18" descr="boot"/>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7451727" y="2209800"/>
            <a:ext cx="1692274" cy="1981200"/>
          </a:xfrm>
          <a:prstGeom prst="rect">
            <a:avLst/>
          </a:prstGeom>
          <a:noFill/>
          <a:ln w="9525">
            <a:noFill/>
            <a:miter lim="800000"/>
            <a:headEnd/>
            <a:tailEnd/>
          </a:ln>
        </p:spPr>
      </p:pic>
      <p:pic>
        <p:nvPicPr>
          <p:cNvPr id="10249" name="Picture 19" descr="Image4"/>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1371600" y="5562600"/>
            <a:ext cx="1676400" cy="1116012"/>
          </a:xfrm>
          <a:prstGeom prst="rect">
            <a:avLst/>
          </a:prstGeom>
          <a:noFill/>
          <a:ln w="9525">
            <a:noFill/>
            <a:miter lim="800000"/>
            <a:headEnd/>
            <a:tailEnd/>
          </a:ln>
        </p:spPr>
      </p:pic>
      <p:pic>
        <p:nvPicPr>
          <p:cNvPr id="10250" name="Picture 20" descr="mowing_aut_4434_764"/>
          <p:cNvPicPr>
            <a:picLocks noChangeAspect="1" noChangeArrowheads="1"/>
          </p:cNvPicPr>
          <p:nvPr/>
        </p:nvPicPr>
        <p:blipFill>
          <a:blip r:embed="rId7" cstate="screen">
            <a:extLst>
              <a:ext uri="{28A0092B-C50C-407E-A947-70E740481C1C}">
                <a14:useLocalDpi xmlns:a14="http://schemas.microsoft.com/office/drawing/2010/main"/>
              </a:ext>
            </a:extLst>
          </a:blip>
          <a:srcRect l="3104"/>
          <a:stretch>
            <a:fillRect/>
          </a:stretch>
        </p:blipFill>
        <p:spPr bwMode="auto">
          <a:xfrm>
            <a:off x="4953000" y="2173287"/>
            <a:ext cx="2378710" cy="2017713"/>
          </a:xfrm>
          <a:prstGeom prst="rect">
            <a:avLst/>
          </a:prstGeom>
          <a:noFill/>
          <a:ln w="9525">
            <a:noFill/>
            <a:miter lim="800000"/>
            <a:headEnd/>
            <a:tailEnd/>
          </a:ln>
        </p:spPr>
      </p:pic>
      <p:pic>
        <p:nvPicPr>
          <p:cNvPr id="11" name="Picture 9" descr="houndstongue%20dog.jpg"/>
          <p:cNvPicPr>
            <a:picLocks noChangeAspect="1"/>
          </p:cNvPicPr>
          <p:nvPr/>
        </p:nvPicPr>
        <p:blipFill>
          <a:blip r:embed="rId8" cstate="screen">
            <a:extLst>
              <a:ext uri="{28A0092B-C50C-407E-A947-70E740481C1C}">
                <a14:useLocalDpi xmlns:a14="http://schemas.microsoft.com/office/drawing/2010/main"/>
              </a:ext>
            </a:extLst>
          </a:blip>
          <a:srcRect/>
          <a:stretch>
            <a:fillRect/>
          </a:stretch>
        </p:blipFill>
        <p:spPr bwMode="auto">
          <a:xfrm>
            <a:off x="4953000" y="-1"/>
            <a:ext cx="2438400" cy="2005781"/>
          </a:xfrm>
          <a:prstGeom prst="rect">
            <a:avLst/>
          </a:prstGeom>
          <a:noFill/>
          <a:ln w="9525">
            <a:noFill/>
            <a:miter lim="800000"/>
            <a:headEnd/>
            <a:tailEnd/>
          </a:ln>
        </p:spPr>
      </p:pic>
      <p:pic>
        <p:nvPicPr>
          <p:cNvPr id="13" name="Picture 7"/>
          <p:cNvPicPr>
            <a:picLocks noChangeAspect="1" noChangeArrowheads="1"/>
          </p:cNvPicPr>
          <p:nvPr/>
        </p:nvPicPr>
        <p:blipFill>
          <a:blip r:embed="rId9" cstate="screen">
            <a:extLst>
              <a:ext uri="{28A0092B-C50C-407E-A947-70E740481C1C}">
                <a14:useLocalDpi xmlns:a14="http://schemas.microsoft.com/office/drawing/2010/main"/>
              </a:ext>
            </a:extLst>
          </a:blip>
          <a:srcRect t="3990" b="10668"/>
          <a:stretch>
            <a:fillRect/>
          </a:stretch>
        </p:blipFill>
        <p:spPr bwMode="auto">
          <a:xfrm>
            <a:off x="4952999" y="4343400"/>
            <a:ext cx="2436019" cy="2514600"/>
          </a:xfrm>
          <a:prstGeom prst="rect">
            <a:avLst/>
          </a:prstGeom>
          <a:noFill/>
          <a:ln w="9525">
            <a:noFill/>
            <a:miter lim="800000"/>
            <a:headEnd/>
            <a:tailEnd/>
          </a:ln>
        </p:spPr>
      </p:pic>
      <p:cxnSp>
        <p:nvCxnSpPr>
          <p:cNvPr id="4" name="Straight Arrow Connector 3"/>
          <p:cNvCxnSpPr/>
          <p:nvPr/>
        </p:nvCxnSpPr>
        <p:spPr>
          <a:xfrm flipV="1">
            <a:off x="4343400" y="1905000"/>
            <a:ext cx="533400" cy="762000"/>
          </a:xfrm>
          <a:prstGeom prst="straightConnector1">
            <a:avLst/>
          </a:prstGeom>
          <a:ln w="38100">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2590800" y="2895600"/>
            <a:ext cx="1752600" cy="0"/>
          </a:xfrm>
          <a:prstGeom prst="line">
            <a:avLst/>
          </a:prstGeom>
          <a:ln w="25400">
            <a:solidFill>
              <a:srgbClr val="C0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9808</TotalTime>
  <Words>4540</Words>
  <Application>Microsoft Office PowerPoint</Application>
  <PresentationFormat>On-screen Show (4:3)</PresentationFormat>
  <Paragraphs>458</Paragraphs>
  <Slides>57</Slides>
  <Notes>34</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57</vt:i4>
      </vt:variant>
    </vt:vector>
  </HeadingPairs>
  <TitlesOfParts>
    <vt:vector size="65" baseType="lpstr">
      <vt:lpstr>Arial</vt:lpstr>
      <vt:lpstr>Calibri</vt:lpstr>
      <vt:lpstr>Stone Sans Semibold</vt:lpstr>
      <vt:lpstr>Symbol</vt:lpstr>
      <vt:lpstr>Times New Roman</vt:lpstr>
      <vt:lpstr>Tahoma</vt:lpstr>
      <vt:lpstr>Comic Sans MS</vt:lpstr>
      <vt:lpstr>Office Theme</vt:lpstr>
      <vt:lpstr>Invasive and Noxious Weeds</vt:lpstr>
      <vt:lpstr>Agenda</vt:lpstr>
      <vt:lpstr>Weedy Definitions</vt:lpstr>
      <vt:lpstr>Why do weeds bother people?</vt:lpstr>
      <vt:lpstr>How are invasive and noxious weeds worse than regular weeds? </vt:lpstr>
      <vt:lpstr>What are some ways noxious weeds harm ecosystems?</vt:lpstr>
      <vt:lpstr>Where did our Invasive Weeds come from?</vt:lpstr>
      <vt:lpstr>How did they get here?</vt:lpstr>
      <vt:lpstr>How do weeds move?</vt:lpstr>
      <vt:lpstr>PowerPoint Presentation</vt:lpstr>
      <vt:lpstr>Invasive Weeds Impact Lakes</vt:lpstr>
      <vt:lpstr>Invasive Weeds Impact Rivers</vt:lpstr>
      <vt:lpstr>Invasive Weeds Impact Agriculture</vt:lpstr>
      <vt:lpstr>And Invasive Weeds Are Just Downright Obnoxious</vt:lpstr>
      <vt:lpstr>Fighting Invasive Weeds</vt:lpstr>
      <vt:lpstr>What does the government do to fight invasive plants and noxious weeds?</vt:lpstr>
      <vt:lpstr>How can we help stop invasive plants?</vt:lpstr>
      <vt:lpstr>Some Local Invasive Weeds (also known as “Neighborhood Bullies”)</vt:lpstr>
      <vt:lpstr>Himalayan Blackberry (Rubus armeniacus) </vt:lpstr>
      <vt:lpstr>Himalayan Blackberry Impacts</vt:lpstr>
      <vt:lpstr>Controlling Blackberry</vt:lpstr>
      <vt:lpstr>PowerPoint Presentation</vt:lpstr>
      <vt:lpstr>Comparing Native and Invasive Blackberry</vt:lpstr>
      <vt:lpstr>English Ivy (Hedera helix)</vt:lpstr>
      <vt:lpstr>English Ivy Impacts</vt:lpstr>
      <vt:lpstr>Ivy Control</vt:lpstr>
      <vt:lpstr>English Holly (Ilex aquifolium)</vt:lpstr>
      <vt:lpstr>English Holly Impacts</vt:lpstr>
      <vt:lpstr>English Holly Control</vt:lpstr>
      <vt:lpstr>Note: Native Oregon Grape can look like English Holly</vt:lpstr>
      <vt:lpstr>Herb Robert (also called Stinky Bob) (Geranium robertianum)</vt:lpstr>
      <vt:lpstr>Herb Robert Impacts</vt:lpstr>
      <vt:lpstr>Herb Robert Control</vt:lpstr>
      <vt:lpstr>Note: Native Bleeding Heart Looks Like Herb Robert (Stinky Bob)</vt:lpstr>
      <vt:lpstr>PowerPoint Presentation</vt:lpstr>
      <vt:lpstr>Knotweed Impacts</vt:lpstr>
      <vt:lpstr>Knotweed spreads easily</vt:lpstr>
      <vt:lpstr>Knotweed Control</vt:lpstr>
      <vt:lpstr>Knotweed Control Options</vt:lpstr>
      <vt:lpstr>Giant Hogweed   (Heracleum mantegazzianum)</vt:lpstr>
      <vt:lpstr>Caution: Giant Hogweed Can Cause Burns</vt:lpstr>
      <vt:lpstr>Poison Hemlock (Conium maculatum)</vt:lpstr>
      <vt:lpstr>PowerPoint Presentation</vt:lpstr>
      <vt:lpstr>PowerPoint Presentation</vt:lpstr>
      <vt:lpstr>Garlic Mustard</vt:lpstr>
      <vt:lpstr>Garlic Mustard Control</vt:lpstr>
      <vt:lpstr>Tansy Ragwort (Senecio jacobaea)</vt:lpstr>
      <vt:lpstr>Tansy Ragwort Infestation in a Pasture</vt:lpstr>
      <vt:lpstr>Tansy Ragwort Control</vt:lpstr>
      <vt:lpstr>Scotch Broom (Cytisus scoparius)</vt:lpstr>
      <vt:lpstr>PowerPoint Presentation</vt:lpstr>
      <vt:lpstr>PowerPoint Presentation</vt:lpstr>
      <vt:lpstr>Yellow Archangel (Lamiastrum galeobdolon)</vt:lpstr>
      <vt:lpstr>PowerPoint Presentation</vt:lpstr>
      <vt:lpstr>Yellow Archangel Control – Persistence Required!</vt:lpstr>
      <vt:lpstr>For More Information on Noxious Weeds in King County:</vt:lpstr>
      <vt:lpstr>Sasha Shaw King County Noxious Weed Control Program 206-477-9333 sasha.shaw@kingcounty.gov kingcounty.gov/weeds </vt:lpstr>
    </vt:vector>
  </TitlesOfParts>
  <Company>King County Noxious Weed Program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Noxious Weeds</dc:title>
  <dc:creator>Sasha Shaw</dc:creator>
  <cp:lastModifiedBy>Shaw, Sasha</cp:lastModifiedBy>
  <cp:revision>481</cp:revision>
  <dcterms:created xsi:type="dcterms:W3CDTF">2005-01-04T18:53:29Z</dcterms:created>
  <dcterms:modified xsi:type="dcterms:W3CDTF">2014-10-02T20:21:16Z</dcterms:modified>
</cp:coreProperties>
</file>