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49.jpg" ContentType="image/jpe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  <p:sldMasterId id="2147484135" r:id="rId2"/>
  </p:sldMasterIdLst>
  <p:notesMasterIdLst>
    <p:notesMasterId r:id="rId42"/>
  </p:notesMasterIdLst>
  <p:sldIdLst>
    <p:sldId id="376" r:id="rId3"/>
    <p:sldId id="278" r:id="rId4"/>
    <p:sldId id="326" r:id="rId5"/>
    <p:sldId id="335" r:id="rId6"/>
    <p:sldId id="377" r:id="rId7"/>
    <p:sldId id="372" r:id="rId8"/>
    <p:sldId id="357" r:id="rId9"/>
    <p:sldId id="342" r:id="rId10"/>
    <p:sldId id="343" r:id="rId11"/>
    <p:sldId id="401" r:id="rId12"/>
    <p:sldId id="323" r:id="rId13"/>
    <p:sldId id="361" r:id="rId14"/>
    <p:sldId id="371" r:id="rId15"/>
    <p:sldId id="378" r:id="rId16"/>
    <p:sldId id="360" r:id="rId17"/>
    <p:sldId id="327" r:id="rId18"/>
    <p:sldId id="405" r:id="rId19"/>
    <p:sldId id="328" r:id="rId20"/>
    <p:sldId id="262" r:id="rId21"/>
    <p:sldId id="349" r:id="rId22"/>
    <p:sldId id="381" r:id="rId23"/>
    <p:sldId id="382" r:id="rId24"/>
    <p:sldId id="402" r:id="rId25"/>
    <p:sldId id="403" r:id="rId26"/>
    <p:sldId id="373" r:id="rId27"/>
    <p:sldId id="404" r:id="rId28"/>
    <p:sldId id="386" r:id="rId29"/>
    <p:sldId id="388" r:id="rId30"/>
    <p:sldId id="374" r:id="rId31"/>
    <p:sldId id="389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9F03A00-159E-49DC-AFF1-409927CD1539}">
          <p14:sldIdLst>
            <p14:sldId id="376"/>
            <p14:sldId id="278"/>
            <p14:sldId id="326"/>
            <p14:sldId id="335"/>
            <p14:sldId id="377"/>
            <p14:sldId id="372"/>
            <p14:sldId id="357"/>
            <p14:sldId id="342"/>
            <p14:sldId id="343"/>
            <p14:sldId id="401"/>
            <p14:sldId id="323"/>
            <p14:sldId id="361"/>
            <p14:sldId id="371"/>
            <p14:sldId id="378"/>
            <p14:sldId id="360"/>
            <p14:sldId id="327"/>
            <p14:sldId id="405"/>
            <p14:sldId id="328"/>
            <p14:sldId id="262"/>
            <p14:sldId id="349"/>
            <p14:sldId id="381"/>
            <p14:sldId id="382"/>
            <p14:sldId id="402"/>
            <p14:sldId id="403"/>
            <p14:sldId id="373"/>
            <p14:sldId id="404"/>
            <p14:sldId id="386"/>
            <p14:sldId id="388"/>
            <p14:sldId id="374"/>
            <p14:sldId id="389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589"/>
    <a:srgbClr val="000000"/>
    <a:srgbClr val="FF6600"/>
    <a:srgbClr val="C7B9AC"/>
    <a:srgbClr val="43A4DA"/>
    <a:srgbClr val="FFCC99"/>
    <a:srgbClr val="003F64"/>
    <a:srgbClr val="459BCA"/>
    <a:srgbClr val="CC00CC"/>
    <a:srgbClr val="729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2" autoAdjust="0"/>
    <p:restoredTop sz="76985" autoAdjust="0"/>
  </p:normalViewPr>
  <p:slideViewPr>
    <p:cSldViewPr snapToGrid="0" snapToObjects="1">
      <p:cViewPr varScale="1">
        <p:scale>
          <a:sx n="81" d="100"/>
          <a:sy n="81" d="100"/>
        </p:scale>
        <p:origin x="-6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D81D3-22C2-4CCD-A92C-2FA593346D5D}" type="datetimeFigureOut">
              <a:rPr lang="en-US" smtClean="0"/>
              <a:t>4/13/2017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5D156-80A8-4B27-9E79-0C645B025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66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56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79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460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82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56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16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11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5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671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0345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399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149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0099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236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79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62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2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97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06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2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59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68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5D156-80A8-4B27-9E79-0C645B025C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03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24125" y="1642704"/>
            <a:ext cx="7692029" cy="147002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800" b="0" i="0" baseline="0"/>
            </a:lvl1pPr>
          </a:lstStyle>
          <a:p>
            <a:r>
              <a:rPr kumimoji="1" lang="en-US" altLang="zh-TW" dirty="0" smtClean="0"/>
              <a:t>Click to edit Master title style going onto two lines</a:t>
            </a:r>
            <a:endParaRPr kumimoji="1"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5352" y="3340428"/>
            <a:ext cx="5383560" cy="229837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18558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zh-TW" dirty="0" smtClean="0"/>
              <a:t>Click to edit Master subtitle style</a:t>
            </a:r>
            <a:endParaRPr kumimoji="1" lang="zh-TW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10673" y="5879733"/>
            <a:ext cx="9154673" cy="978268"/>
          </a:xfrm>
          <a:prstGeom prst="rect">
            <a:avLst/>
          </a:prstGeom>
          <a:gradFill flip="none" rotWithShape="1">
            <a:gsLst>
              <a:gs pos="0">
                <a:srgbClr val="185589"/>
              </a:gs>
              <a:gs pos="100000">
                <a:srgbClr val="06446D"/>
              </a:gs>
            </a:gsLst>
            <a:lin ang="51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8" name="Picture 7" descr="KClogo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71" y="6160192"/>
            <a:ext cx="1889048" cy="417349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-10673" y="0"/>
            <a:ext cx="696472" cy="5879733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6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g Pic w/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26819"/>
            <a:ext cx="9154673" cy="68660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 dirty="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562708" y="239185"/>
            <a:ext cx="8178440" cy="7293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lnSpc>
                <a:spcPts val="402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TW" baseline="0" dirty="0" smtClean="0">
                <a:solidFill>
                  <a:srgbClr val="AF5E21"/>
                </a:solidFill>
              </a:rPr>
              <a:t>Click to edit Master title style</a:t>
            </a:r>
            <a:endParaRPr kumimoji="1" lang="zh-TW" altLang="en-US" baseline="0" dirty="0">
              <a:solidFill>
                <a:srgbClr val="AF5E2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077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 &amp;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Oval Callout 5"/>
          <p:cNvSpPr/>
          <p:nvPr userDrawn="1"/>
        </p:nvSpPr>
        <p:spPr>
          <a:xfrm flipH="1">
            <a:off x="1511331" y="6598776"/>
            <a:ext cx="4476382" cy="2263551"/>
          </a:xfrm>
          <a:prstGeom prst="wedgeEllipseCallou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rgbClr val="AF5E21"/>
              </a:gs>
            </a:gsLst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stA="40000" endPos="51000" dist="50800" dir="5400000" sy="-100000" algn="bl"/>
          </a:effectLst>
          <a:scene3d>
            <a:camera prst="perspectiveFront">
              <a:rot lat="0" lon="21299999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9" name="Oval Callout 8"/>
          <p:cNvSpPr/>
          <p:nvPr userDrawn="1"/>
        </p:nvSpPr>
        <p:spPr>
          <a:xfrm>
            <a:off x="5124939" y="7584750"/>
            <a:ext cx="3709621" cy="2014419"/>
          </a:xfrm>
          <a:prstGeom prst="wedgeEllipseCallout">
            <a:avLst/>
          </a:prstGeom>
          <a:gradFill flip="none" rotWithShape="1">
            <a:gsLst>
              <a:gs pos="0">
                <a:srgbClr val="195689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stA="40000" endPos="51000" dist="50800" dir="5400000" sy="-100000" algn="bl"/>
          </a:effectLst>
          <a:scene3d>
            <a:camera prst="perspectiveFront">
              <a:rot lat="0" lon="21299999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763243" y="7389003"/>
            <a:ext cx="21371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</a:t>
            </a:r>
            <a:endParaRPr lang="en-US" altLang="zh-TW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-766140" y="7168616"/>
            <a:ext cx="21371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en-US" altLang="zh-TW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10673" y="5879733"/>
            <a:ext cx="9154673" cy="978268"/>
          </a:xfrm>
          <a:prstGeom prst="rect">
            <a:avLst/>
          </a:prstGeom>
          <a:gradFill flip="none" rotWithShape="1">
            <a:gsLst>
              <a:gs pos="0">
                <a:srgbClr val="185589"/>
              </a:gs>
              <a:gs pos="100000">
                <a:srgbClr val="06446D"/>
              </a:gs>
            </a:gsLst>
            <a:lin ang="51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3" name="Picture 12" descr="KClogo.eps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71" y="6160192"/>
            <a:ext cx="1889048" cy="417349"/>
          </a:xfrm>
          <a:prstGeom prst="rect">
            <a:avLst/>
          </a:prstGeo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53833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284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0673" y="5879733"/>
            <a:ext cx="9154673" cy="978268"/>
          </a:xfrm>
          <a:prstGeom prst="rect">
            <a:avLst/>
          </a:prstGeom>
          <a:gradFill flip="none" rotWithShape="1">
            <a:gsLst>
              <a:gs pos="0">
                <a:srgbClr val="185589"/>
              </a:gs>
              <a:gs pos="100000">
                <a:srgbClr val="06446D"/>
              </a:gs>
            </a:gsLst>
            <a:lin ang="51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8" name="Picture 7" descr="KClogo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71" y="6160192"/>
            <a:ext cx="1889048" cy="41734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-10673" y="0"/>
            <a:ext cx="696472" cy="5879733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 baseline="0"/>
            </a:lvl1pPr>
          </a:lstStyle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07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284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-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zh-TW" dirty="0" smtClean="0"/>
              <a:t>Click to edit Master title style (SMALLER)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lnSpc>
                <a:spcPts val="2920"/>
              </a:lnSpc>
              <a:buNone/>
              <a:defRPr sz="2600" b="0" i="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6857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lnSpc>
                <a:spcPts val="2920"/>
              </a:lnSpc>
              <a:buNone/>
              <a:defRPr sz="2600" b="0" i="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0"/>
          </p:nvPr>
        </p:nvSpPr>
        <p:spPr>
          <a:xfrm>
            <a:off x="4646612" y="2174875"/>
            <a:ext cx="4040188" cy="366857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4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 &amp;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Oval Callout 5"/>
          <p:cNvSpPr/>
          <p:nvPr userDrawn="1"/>
        </p:nvSpPr>
        <p:spPr>
          <a:xfrm flipH="1">
            <a:off x="1511331" y="6598776"/>
            <a:ext cx="4476382" cy="2263551"/>
          </a:xfrm>
          <a:prstGeom prst="wedgeEllipseCallou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rgbClr val="AF5E21"/>
              </a:gs>
            </a:gsLst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stA="40000" endPos="51000" dist="50800" dir="5400000" sy="-100000" algn="bl"/>
          </a:effectLst>
          <a:scene3d>
            <a:camera prst="perspectiveFront">
              <a:rot lat="0" lon="21299999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9" name="Oval Callout 8"/>
          <p:cNvSpPr/>
          <p:nvPr userDrawn="1"/>
        </p:nvSpPr>
        <p:spPr>
          <a:xfrm>
            <a:off x="5124939" y="7584750"/>
            <a:ext cx="3709621" cy="2014419"/>
          </a:xfrm>
          <a:prstGeom prst="wedgeEllipseCallout">
            <a:avLst/>
          </a:prstGeom>
          <a:gradFill flip="none" rotWithShape="1">
            <a:gsLst>
              <a:gs pos="0">
                <a:srgbClr val="195689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stA="40000" endPos="51000" dist="50800" dir="5400000" sy="-100000" algn="bl"/>
          </a:effectLst>
          <a:scene3d>
            <a:camera prst="perspectiveFront">
              <a:rot lat="0" lon="21299999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763243" y="7389003"/>
            <a:ext cx="21371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</a:t>
            </a:r>
            <a:endParaRPr lang="en-US" altLang="zh-TW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-766140" y="7168616"/>
            <a:ext cx="21371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en-US" altLang="zh-TW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10673" y="5879733"/>
            <a:ext cx="9154673" cy="978268"/>
          </a:xfrm>
          <a:prstGeom prst="rect">
            <a:avLst/>
          </a:prstGeom>
          <a:gradFill flip="none" rotWithShape="1">
            <a:gsLst>
              <a:gs pos="0">
                <a:srgbClr val="185589"/>
              </a:gs>
              <a:gs pos="100000">
                <a:srgbClr val="06446D"/>
              </a:gs>
            </a:gsLst>
            <a:lin ang="51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3" name="Picture 12" descr="KClogo.eps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71" y="6160192"/>
            <a:ext cx="1889048" cy="417349"/>
          </a:xfrm>
          <a:prstGeom prst="rect">
            <a:avLst/>
          </a:prstGeo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4846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 - big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zh-TW" dirty="0" smtClean="0"/>
              <a:t>Click to edit Master title style (BIGGER)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25128"/>
            <a:ext cx="4038600" cy="48010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1822" y="1325128"/>
            <a:ext cx="4038600" cy="48010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zh-TW" smtClean="0"/>
              <a:t>Click to edit Master text styles</a:t>
            </a:r>
          </a:p>
          <a:p>
            <a:pPr lvl="1"/>
            <a:r>
              <a:rPr kumimoji="1" lang="en-US" altLang="zh-TW" smtClean="0"/>
              <a:t>Second level</a:t>
            </a:r>
          </a:p>
          <a:p>
            <a:pPr lvl="2"/>
            <a:r>
              <a:rPr kumimoji="1" lang="en-US" altLang="zh-TW" smtClean="0"/>
              <a:t>Third level</a:t>
            </a:r>
          </a:p>
          <a:p>
            <a:pPr lvl="3"/>
            <a:r>
              <a:rPr kumimoji="1" lang="en-US" altLang="zh-TW" smtClean="0"/>
              <a:t>Fourth level</a:t>
            </a:r>
          </a:p>
          <a:p>
            <a:pPr lvl="4"/>
            <a:r>
              <a:rPr kumimoji="1" lang="en-US" altLang="zh-TW" smtClean="0"/>
              <a:t>Fifth level</a:t>
            </a:r>
            <a:endParaRPr kumimoji="1" lang="zh-TW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0673" y="6588369"/>
            <a:ext cx="9154673" cy="269632"/>
          </a:xfrm>
          <a:prstGeom prst="rect">
            <a:avLst/>
          </a:prstGeom>
          <a:gradFill flip="none" rotWithShape="1">
            <a:gsLst>
              <a:gs pos="0">
                <a:srgbClr val="185589"/>
              </a:gs>
              <a:gs pos="100000">
                <a:srgbClr val="06446D"/>
              </a:gs>
            </a:gsLst>
            <a:lin ang="51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08717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-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zh-TW" dirty="0" smtClean="0"/>
              <a:t>Click to edit Master title style (SMALLER)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lnSpc>
                <a:spcPts val="2920"/>
              </a:lnSpc>
              <a:buNone/>
              <a:defRPr sz="2600" b="0" i="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6857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lnSpc>
                <a:spcPts val="2920"/>
              </a:lnSpc>
              <a:buNone/>
              <a:defRPr sz="2600" b="0" i="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0"/>
          </p:nvPr>
        </p:nvSpPr>
        <p:spPr>
          <a:xfrm>
            <a:off x="4646612" y="2174875"/>
            <a:ext cx="4040188" cy="366857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4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pic, caption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685" y="1067465"/>
            <a:ext cx="5111750" cy="47667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964" y="3358833"/>
            <a:ext cx="3008313" cy="109507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 b="0" i="1">
                <a:solidFill>
                  <a:srgbClr val="195689"/>
                </a:solidFill>
                <a:latin typeface="Franklin Gothic Book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smtClean="0"/>
              <a:t>Click to edit Master title style</a:t>
            </a:r>
            <a:endParaRPr kumimoji="1" lang="zh-TW" alt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09588" y="1066800"/>
            <a:ext cx="2955925" cy="2163763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kumimoji="1"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105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kumimoji="1" lang="en-US" altLang="zh-TW" dirty="0" smtClean="0"/>
              <a:t>VIDEOS: Click to edit Master title style</a:t>
            </a:r>
            <a:endParaRPr kumimoji="1" lang="zh-TW" alt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idx="10" hasCustomPrompt="1"/>
          </p:nvPr>
        </p:nvSpPr>
        <p:spPr>
          <a:xfrm>
            <a:off x="6985000" y="1061322"/>
            <a:ext cx="1701800" cy="4581108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kumimoji="1" lang="en-US" altLang="zh-TW" dirty="0" smtClean="0"/>
              <a:t>Source:</a:t>
            </a:r>
          </a:p>
          <a:p>
            <a:pPr lvl="0"/>
            <a:endParaRPr kumimoji="1" lang="en-US" altLang="zh-TW" dirty="0" smtClean="0"/>
          </a:p>
        </p:txBody>
      </p:sp>
      <p:sp>
        <p:nvSpPr>
          <p:cNvPr id="4" name="Media Placeholder 3"/>
          <p:cNvSpPr>
            <a:spLocks noGrp="1"/>
          </p:cNvSpPr>
          <p:nvPr>
            <p:ph type="media" sz="quarter" idx="11"/>
          </p:nvPr>
        </p:nvSpPr>
        <p:spPr>
          <a:xfrm>
            <a:off x="604838" y="1301643"/>
            <a:ext cx="6131433" cy="414601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544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Medium Pic w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79929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91224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799290" cy="494515"/>
          </a:xfrm>
        </p:spPr>
        <p:txBody>
          <a:bodyPr lIns="0" tIns="0" b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zh-TW" dirty="0" smtClean="0"/>
              <a:t>Click to edit Master text styles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752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 w/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26819"/>
            <a:ext cx="9154673" cy="68660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319" y="357482"/>
            <a:ext cx="8128000" cy="564443"/>
          </a:xfrm>
        </p:spPr>
        <p:txBody>
          <a:bodyPr anchor="b">
            <a:normAutofit/>
          </a:bodyPr>
          <a:lstStyle>
            <a:lvl1pPr algn="l">
              <a:defRPr sz="3600" b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589712"/>
            <a:ext cx="91567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85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 w/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26819"/>
            <a:ext cx="9154673" cy="68660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83275"/>
            <a:ext cx="91567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15552" y="348601"/>
            <a:ext cx="8325596" cy="7293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lnSpc>
                <a:spcPts val="402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782872" y="978354"/>
            <a:ext cx="7840672" cy="4775459"/>
          </a:xfrm>
        </p:spPr>
        <p:txBody>
          <a:bodyPr/>
          <a:lstStyle/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676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80000">
              <a:srgbClr val="B8E4DF"/>
            </a:gs>
          </a:gsLst>
          <a:lin ang="51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964" y="271321"/>
            <a:ext cx="8325596" cy="7293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kumimoji="1" lang="en-US" altLang="zh-TW" dirty="0" smtClean="0"/>
              <a:t>Click to edit Master title style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3888" y="1104274"/>
            <a:ext cx="7840672" cy="4775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zh-TW" dirty="0" smtClean="0"/>
              <a:t>Click to edit Master text styles</a:t>
            </a:r>
          </a:p>
          <a:p>
            <a:pPr lvl="1"/>
            <a:r>
              <a:rPr kumimoji="1" lang="en-US" altLang="zh-TW" dirty="0" smtClean="0"/>
              <a:t>Second level</a:t>
            </a:r>
          </a:p>
          <a:p>
            <a:pPr lvl="2"/>
            <a:r>
              <a:rPr kumimoji="1" lang="en-US" altLang="zh-TW" dirty="0" smtClean="0"/>
              <a:t>Third level</a:t>
            </a:r>
          </a:p>
          <a:p>
            <a:pPr lvl="3"/>
            <a:r>
              <a:rPr kumimoji="1" lang="en-US" altLang="zh-TW" dirty="0" smtClean="0"/>
              <a:t>Fourth level</a:t>
            </a:r>
          </a:p>
          <a:p>
            <a:pPr lvl="4"/>
            <a:r>
              <a:rPr kumimoji="1" lang="en-US" altLang="zh-TW" dirty="0" smtClean="0"/>
              <a:t>Fifth level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172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3" r:id="rId3"/>
    <p:sldLayoutId id="2147484014" r:id="rId4"/>
    <p:sldLayoutId id="2147484017" r:id="rId5"/>
    <p:sldLayoutId id="2147484015" r:id="rId6"/>
    <p:sldLayoutId id="2147484018" r:id="rId7"/>
    <p:sldLayoutId id="2147484020" r:id="rId8"/>
    <p:sldLayoutId id="2147484133" r:id="rId9"/>
    <p:sldLayoutId id="2147484134" r:id="rId10"/>
    <p:sldLayoutId id="2147484016" r:id="rId11"/>
    <p:sldLayoutId id="214748413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4020"/>
        </a:lnSpc>
        <a:spcBef>
          <a:spcPct val="0"/>
        </a:spcBef>
        <a:buNone/>
        <a:defRPr sz="3600" b="0" i="0" kern="1200" baseline="0">
          <a:solidFill>
            <a:schemeClr val="accent6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Franklin Gothic Book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Franklin Gothic Book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Franklin Gothic Book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Franklin Gothic Book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12/1/2016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tiff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2.tiff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9.jpeg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43A4DA"/>
              </a:gs>
              <a:gs pos="52000">
                <a:srgbClr val="459BCA"/>
              </a:gs>
              <a:gs pos="100000">
                <a:srgbClr val="003F6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96" y="0"/>
            <a:ext cx="5340607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96" y="0"/>
            <a:ext cx="53406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2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655" y="339763"/>
            <a:ext cx="8229600" cy="1284642"/>
          </a:xfrm>
        </p:spPr>
        <p:txBody>
          <a:bodyPr>
            <a:noAutofit/>
          </a:bodyPr>
          <a:lstStyle/>
          <a:p>
            <a:r>
              <a:rPr lang="en-US" sz="4800" dirty="0" smtClean="0"/>
              <a:t>                      </a:t>
            </a:r>
            <a:r>
              <a:rPr lang="en-US" sz="5400" b="1" dirty="0"/>
              <a:t>BMPs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  </a:t>
            </a:r>
            <a:r>
              <a:rPr lang="en-US" sz="4000" dirty="0" smtClean="0">
                <a:latin typeface="Calibri" panose="020F0502020204030204" pitchFamily="34" charset="0"/>
              </a:rPr>
              <a:t>Constructed                   Programmatic</a:t>
            </a:r>
            <a:endParaRPr lang="en-US" sz="4800" dirty="0">
              <a:latin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34884" t="13273" r="36129" b="3535"/>
          <a:stretch/>
        </p:blipFill>
        <p:spPr>
          <a:xfrm>
            <a:off x="5257799" y="1803093"/>
            <a:ext cx="2909455" cy="45228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/>
        </p:blipFill>
        <p:spPr bwMode="auto">
          <a:xfrm>
            <a:off x="392655" y="1803094"/>
            <a:ext cx="3352800" cy="2436397"/>
          </a:xfrm>
          <a:prstGeom prst="rect">
            <a:avLst/>
          </a:prstGeom>
          <a:blipFill>
            <a:blip r:embed="rId5" cstate="print"/>
            <a:srcRect/>
            <a:stretch>
              <a:fillRect t="-4766"/>
            </a:stretch>
          </a:blipFill>
          <a:ln>
            <a:solidFill>
              <a:schemeClr val="tx1"/>
            </a:solidFill>
          </a:ln>
          <a:extLst/>
        </p:spPr>
      </p:pic>
      <p:sp>
        <p:nvSpPr>
          <p:cNvPr id="11" name="object 7"/>
          <p:cNvSpPr/>
          <p:nvPr/>
        </p:nvSpPr>
        <p:spPr>
          <a:xfrm>
            <a:off x="392656" y="4509655"/>
            <a:ext cx="3352800" cy="1826948"/>
          </a:xfrm>
          <a:prstGeom prst="rect">
            <a:avLst/>
          </a:prstGeom>
          <a:blipFill>
            <a:blip r:embed="rId5" cstate="print"/>
            <a:srcRect/>
            <a:stretch>
              <a:fillRect t="-4766"/>
            </a:stretch>
          </a:blip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10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8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3"/>
          <p:cNvSpPr/>
          <p:nvPr/>
        </p:nvSpPr>
        <p:spPr>
          <a:xfrm>
            <a:off x="5538623" y="3887012"/>
            <a:ext cx="3505200" cy="2621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Picture 3" descr="\\redmond.man\fs\PublicWorksFolderRedirect\rdane\Desktop\kc avondale pond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413" y="1816726"/>
            <a:ext cx="4107993" cy="3080995"/>
          </a:xfrm>
          <a:prstGeom prst="rect">
            <a:avLst/>
          </a:prstGeom>
          <a:noFill/>
          <a:ln w="1270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2055" y="143556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b="1" dirty="0" smtClean="0"/>
              <a:t>Types of Constructed</a:t>
            </a:r>
            <a:br>
              <a:rPr lang="en-US" sz="4400" b="1" dirty="0" smtClean="0"/>
            </a:br>
            <a:r>
              <a:rPr lang="en-US" sz="4400" b="1" dirty="0" smtClean="0"/>
              <a:t>Best Management Practices (BMPs)</a:t>
            </a:r>
            <a:endParaRPr lang="en-US" sz="4400" b="1" dirty="0"/>
          </a:p>
        </p:txBody>
      </p:sp>
      <p:sp>
        <p:nvSpPr>
          <p:cNvPr id="10" name="Content Placeholder 2"/>
          <p:cNvSpPr txBox="1">
            <a:spLocks noGrp="1"/>
          </p:cNvSpPr>
          <p:nvPr>
            <p:ph idx="1"/>
          </p:nvPr>
        </p:nvSpPr>
        <p:spPr>
          <a:xfrm>
            <a:off x="323850" y="1993975"/>
            <a:ext cx="2514600" cy="22555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Calibri" panose="020F0502020204030204" pitchFamily="34" charset="0"/>
              </a:rPr>
              <a:t>Flow control</a:t>
            </a:r>
          </a:p>
          <a:p>
            <a:r>
              <a:rPr lang="en-US" sz="2400" dirty="0">
                <a:latin typeface="Calibri" panose="020F0502020204030204" pitchFamily="34" charset="0"/>
              </a:rPr>
              <a:t>Infiltration</a:t>
            </a:r>
          </a:p>
          <a:p>
            <a:r>
              <a:rPr lang="en-US" sz="2400" dirty="0">
                <a:latin typeface="Calibri" panose="020F0502020204030204" pitchFamily="34" charset="0"/>
              </a:rPr>
              <a:t>Water quality</a:t>
            </a:r>
          </a:p>
          <a:p>
            <a:r>
              <a:rPr lang="en-US" sz="2400" dirty="0">
                <a:latin typeface="Calibri" panose="020F0502020204030204" pitchFamily="34" charset="0"/>
              </a:rPr>
              <a:t>Habitat</a:t>
            </a:r>
          </a:p>
          <a:p>
            <a:pPr marL="0" indent="0">
              <a:buNone/>
            </a:pPr>
            <a:endParaRPr lang="en-US" dirty="0" smtClean="0">
              <a:latin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8" name="object 5"/>
          <p:cNvSpPr/>
          <p:nvPr/>
        </p:nvSpPr>
        <p:spPr>
          <a:xfrm>
            <a:off x="3282947" y="2147871"/>
            <a:ext cx="3747564" cy="25942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Content Placeholder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760" y="3931115"/>
            <a:ext cx="3009963" cy="2266188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379" y="3378906"/>
            <a:ext cx="4142310" cy="3106733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09" y="1386231"/>
            <a:ext cx="2989013" cy="398535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11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50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00" b="6682"/>
          <a:stretch/>
        </p:blipFill>
        <p:spPr>
          <a:xfrm>
            <a:off x="5612795" y="2402095"/>
            <a:ext cx="3115561" cy="238936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595180" y="-91532"/>
            <a:ext cx="8229600" cy="905976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Constructed</a:t>
            </a:r>
            <a:r>
              <a:rPr lang="en-US" sz="4900" b="1" dirty="0"/>
              <a:t> BMPs</a:t>
            </a:r>
          </a:p>
        </p:txBody>
      </p:sp>
      <p:sp>
        <p:nvSpPr>
          <p:cNvPr id="2" name="Rectangle 1"/>
          <p:cNvSpPr/>
          <p:nvPr/>
        </p:nvSpPr>
        <p:spPr>
          <a:xfrm>
            <a:off x="441867" y="1126690"/>
            <a:ext cx="8255620" cy="1111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Type of </a:t>
            </a:r>
            <a:r>
              <a:rPr lang="en-US" sz="2000" dirty="0">
                <a:latin typeface="Calibri" panose="020F0502020204030204" pitchFamily="34" charset="0"/>
              </a:rPr>
              <a:t>BMP based on Intended </a:t>
            </a:r>
            <a:r>
              <a:rPr lang="en-US" sz="2000" dirty="0" smtClean="0">
                <a:latin typeface="Calibri" panose="020F0502020204030204" pitchFamily="34" charset="0"/>
              </a:rPr>
              <a:t>Benefit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(Flow Control, Infiltration, Water Quality, Habitat)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55742" y="2533680"/>
            <a:ext cx="1761892" cy="9349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Private Lands </a:t>
            </a:r>
            <a:br>
              <a:rPr lang="en-US" sz="2000" dirty="0" smtClean="0">
                <a:latin typeface="Calibri" panose="020F0502020204030204" pitchFamily="34" charset="0"/>
              </a:rPr>
            </a:br>
            <a:r>
              <a:rPr lang="en-US" sz="2000" dirty="0" smtClean="0">
                <a:latin typeface="Calibri" panose="020F0502020204030204" pitchFamily="34" charset="0"/>
              </a:rPr>
              <a:t>vs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Public Lands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5742" y="3792406"/>
            <a:ext cx="1761892" cy="957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Above Ground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vs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Below Ground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1170" y="5318909"/>
            <a:ext cx="880946" cy="67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Cost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58796" y="5318909"/>
            <a:ext cx="1118694" cy="67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Treated Area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34170" y="5318909"/>
            <a:ext cx="1584216" cy="674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Maintenance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75066" y="5317385"/>
            <a:ext cx="1211979" cy="677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Longevity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43725" y="5317385"/>
            <a:ext cx="1347584" cy="677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Perception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47991" y="5320434"/>
            <a:ext cx="1828799" cy="6712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Implementable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2" name="object 4"/>
          <p:cNvSpPr/>
          <p:nvPr/>
        </p:nvSpPr>
        <p:spPr>
          <a:xfrm>
            <a:off x="441867" y="2673032"/>
            <a:ext cx="2980460" cy="18116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Picture 2" descr="\\redmond.man\fs\PublicWorksFolderRedirect\rdane\Desktop\P62000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67" y="2466347"/>
            <a:ext cx="3062063" cy="229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Content Placeholder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2795" y="2497338"/>
            <a:ext cx="3009963" cy="226618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23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12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89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1300" y="469900"/>
            <a:ext cx="8229600" cy="1143000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Examples of Programmatic BMPs</a:t>
            </a:r>
            <a:endParaRPr lang="en-US" sz="5400" b="1" dirty="0"/>
          </a:p>
        </p:txBody>
      </p:sp>
      <p:sp>
        <p:nvSpPr>
          <p:cNvPr id="10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948180"/>
            <a:ext cx="8229600" cy="438912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Calibri" panose="020F0502020204030204" pitchFamily="34" charset="0"/>
              </a:rPr>
              <a:t>Public Outreach &amp; Stewardship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Tree plantings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Outreach to schools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Poop &amp; Scoop</a:t>
            </a:r>
          </a:p>
          <a:p>
            <a:pPr lvl="1">
              <a:spcAft>
                <a:spcPts val="1500"/>
              </a:spcAft>
            </a:pPr>
            <a:r>
              <a:rPr lang="en-US" dirty="0" smtClean="0">
                <a:latin typeface="Calibri" panose="020F0502020204030204" pitchFamily="34" charset="0"/>
              </a:rPr>
              <a:t>Septic system maintenance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Regulatory &amp; Government Actions 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Stormwater triggers &amp; designs 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Land conservation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Fee in lieu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Street sweeping</a:t>
            </a:r>
          </a:p>
          <a:p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zh-TW" altLang="en-US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611" y="2804794"/>
            <a:ext cx="2795717" cy="3727622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8" name="Content Placeholder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" t="4501" r="6513" b="6862"/>
          <a:stretch/>
        </p:blipFill>
        <p:spPr>
          <a:xfrm>
            <a:off x="6616699" y="1498600"/>
            <a:ext cx="2298701" cy="19812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13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3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/>
          <p:cNvSpPr txBox="1">
            <a:spLocks/>
          </p:cNvSpPr>
          <p:nvPr/>
        </p:nvSpPr>
        <p:spPr>
          <a:xfrm>
            <a:off x="595180" y="-91532"/>
            <a:ext cx="8229600" cy="90597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/>
              <a:t>Programmatic</a:t>
            </a:r>
            <a:r>
              <a:rPr lang="en-US" sz="4900" b="1" dirty="0"/>
              <a:t> BMPs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867" y="1077566"/>
            <a:ext cx="8255620" cy="1063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</a:rPr>
              <a:t>Public Outreach / Stewardship </a:t>
            </a:r>
            <a:br>
              <a:rPr lang="en-US" sz="2000" dirty="0">
                <a:latin typeface="Calibri" panose="020F0502020204030204" pitchFamily="34" charset="0"/>
              </a:rPr>
            </a:br>
            <a:r>
              <a:rPr lang="en-US" sz="2000" dirty="0" smtClean="0">
                <a:latin typeface="Calibri" panose="020F0502020204030204" pitchFamily="34" charset="0"/>
              </a:rPr>
              <a:t>and </a:t>
            </a:r>
            <a:r>
              <a:rPr lang="en-US" sz="2000" dirty="0">
                <a:latin typeface="Calibri" panose="020F0502020204030204" pitchFamily="34" charset="0"/>
              </a:rPr>
              <a:t>Regulatory </a:t>
            </a:r>
            <a:r>
              <a:rPr lang="en-US" sz="2000" dirty="0" smtClean="0">
                <a:latin typeface="Calibri" panose="020F0502020204030204" pitchFamily="34" charset="0"/>
              </a:rPr>
              <a:t>/ </a:t>
            </a:r>
            <a:r>
              <a:rPr lang="en-US" sz="2000" dirty="0">
                <a:latin typeface="Calibri" panose="020F0502020204030204" pitchFamily="34" charset="0"/>
              </a:rPr>
              <a:t>Government Actions </a:t>
            </a:r>
          </a:p>
        </p:txBody>
      </p:sp>
      <p:sp>
        <p:nvSpPr>
          <p:cNvPr id="5" name="Rectangle 4"/>
          <p:cNvSpPr/>
          <p:nvPr/>
        </p:nvSpPr>
        <p:spPr>
          <a:xfrm>
            <a:off x="771525" y="2637528"/>
            <a:ext cx="1541191" cy="1050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System Wide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vs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Localized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30277" y="2637528"/>
            <a:ext cx="1308409" cy="1050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Readiness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56248" y="2637528"/>
            <a:ext cx="1300527" cy="1050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Audience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Research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65889" y="2635899"/>
            <a:ext cx="1525969" cy="1050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Effectiveness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86600" y="2635899"/>
            <a:ext cx="1281227" cy="1050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Cost</a:t>
            </a:r>
            <a:endParaRPr lang="en-US" sz="2000" dirty="0">
              <a:latin typeface="Calibri" panose="020F05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92" y="3836227"/>
            <a:ext cx="2183651" cy="29115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71" y="3840024"/>
            <a:ext cx="1945816" cy="29164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560" y="3708623"/>
            <a:ext cx="3690438" cy="27678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14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Picture 2" descr="Image result for street sweep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1" y="4040762"/>
            <a:ext cx="2831706" cy="210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390" y="3820683"/>
            <a:ext cx="3930019" cy="29475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6" y="3817298"/>
            <a:ext cx="4036383" cy="3027287"/>
          </a:xfrm>
          <a:prstGeom prst="rect">
            <a:avLst/>
          </a:prstGeom>
        </p:spPr>
      </p:pic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797603" y="3784049"/>
            <a:ext cx="7544147" cy="2984148"/>
            <a:chOff x="-1109852" y="957431"/>
            <a:chExt cx="11996592" cy="4745349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2"/>
            <a:stretch/>
          </p:blipFill>
          <p:spPr>
            <a:xfrm>
              <a:off x="4095080" y="965404"/>
              <a:ext cx="6791660" cy="472539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45"/>
            <a:stretch/>
          </p:blipFill>
          <p:spPr>
            <a:xfrm>
              <a:off x="-1109852" y="957431"/>
              <a:ext cx="6712772" cy="47453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110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kc.kingcounty.lcl\dnrp\WLRD\STS\BearCreekBP\Public_Involvement\Event 2-PublicMeeting 2\xPosters\1610_7030_(3637a)_NaturalDrainTreatmentPSTR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5" t="59280" r="3138" b="2193"/>
          <a:stretch/>
        </p:blipFill>
        <p:spPr bwMode="auto">
          <a:xfrm>
            <a:off x="95250" y="1600200"/>
            <a:ext cx="8963026" cy="489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28022" y="2611395"/>
            <a:ext cx="864973" cy="337751"/>
          </a:xfrm>
          <a:prstGeom prst="rect">
            <a:avLst/>
          </a:prstGeom>
          <a:solidFill>
            <a:srgbClr val="C7B9AC"/>
          </a:solidFill>
          <a:ln>
            <a:solidFill>
              <a:srgbClr val="C7B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  <a:latin typeface="+mj-lt"/>
              </a:rPr>
              <a:t>treatment</a:t>
            </a:r>
            <a:endParaRPr lang="en-US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itle 5"/>
          <p:cNvSpPr txBox="1">
            <a:spLocks/>
          </p:cNvSpPr>
          <p:nvPr/>
        </p:nvSpPr>
        <p:spPr>
          <a:xfrm>
            <a:off x="218207" y="594268"/>
            <a:ext cx="8462963" cy="905976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Solutions likely require a suite of BMPs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15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15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 rot="452843">
            <a:off x="3828434" y="1547447"/>
            <a:ext cx="3766165" cy="339629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i="1" dirty="0" smtClean="0"/>
              <a:t>Working together to achieve results</a:t>
            </a:r>
            <a:endParaRPr lang="en-US" sz="5400" b="1" i="1" dirty="0"/>
          </a:p>
        </p:txBody>
      </p:sp>
      <p:pic>
        <p:nvPicPr>
          <p:cNvPr id="3" name="Picture 2" descr="SnohoCo [Converted]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4" y="1406389"/>
            <a:ext cx="2056079" cy="826746"/>
          </a:xfrm>
          <a:prstGeom prst="rect">
            <a:avLst/>
          </a:prstGeom>
        </p:spPr>
      </p:pic>
      <p:pic>
        <p:nvPicPr>
          <p:cNvPr id="4" name="Picture 3" descr="KClogo_ctr_b100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02" y="262370"/>
            <a:ext cx="1266090" cy="888417"/>
          </a:xfrm>
          <a:prstGeom prst="rect">
            <a:avLst/>
          </a:prstGeom>
        </p:spPr>
      </p:pic>
      <p:pic>
        <p:nvPicPr>
          <p:cNvPr id="5" name="Picture 4" descr="wsdotABBREV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94" y="5199343"/>
            <a:ext cx="928574" cy="885835"/>
          </a:xfrm>
          <a:prstGeom prst="rect">
            <a:avLst/>
          </a:prstGeom>
        </p:spPr>
      </p:pic>
      <p:pic>
        <p:nvPicPr>
          <p:cNvPr id="7" name="Picture 6" descr="WoodinvilleLogoGRAY [Converted]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04" y="3892146"/>
            <a:ext cx="1028850" cy="1051595"/>
          </a:xfrm>
          <a:prstGeom prst="rect">
            <a:avLst/>
          </a:prstGeom>
        </p:spPr>
      </p:pic>
      <p:pic>
        <p:nvPicPr>
          <p:cNvPr id="8" name="Picture 7" descr="CORlogo_lrg_bw_stacked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06" y="2488738"/>
            <a:ext cx="1008944" cy="11478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16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18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53895"/>
          </a:xfrm>
        </p:spPr>
        <p:txBody>
          <a:bodyPr/>
          <a:lstStyle/>
          <a:p>
            <a:r>
              <a:rPr lang="en-US" dirty="0" smtClean="0"/>
              <a:t>Team 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09450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+mj-lt"/>
              </a:rPr>
              <a:t>Partners: Snohomish County, Redmond, Woodinville, WSDOT</a:t>
            </a:r>
          </a:p>
          <a:p>
            <a:r>
              <a:rPr lang="en-US" dirty="0" smtClean="0">
                <a:latin typeface="+mj-lt"/>
              </a:rPr>
              <a:t>Science and Technical Support</a:t>
            </a:r>
          </a:p>
          <a:p>
            <a:pPr lvl="1"/>
            <a:r>
              <a:rPr lang="en-US" dirty="0" smtClean="0">
                <a:latin typeface="+mj-lt"/>
              </a:rPr>
              <a:t>Water Quantity and Quality</a:t>
            </a:r>
          </a:p>
          <a:p>
            <a:pPr lvl="1"/>
            <a:r>
              <a:rPr lang="en-US" dirty="0" smtClean="0">
                <a:latin typeface="+mj-lt"/>
              </a:rPr>
              <a:t>Watershed and Ecological Services</a:t>
            </a:r>
          </a:p>
          <a:p>
            <a:r>
              <a:rPr lang="en-US" dirty="0" smtClean="0">
                <a:latin typeface="+mj-lt"/>
              </a:rPr>
              <a:t>Stormwater Services</a:t>
            </a:r>
          </a:p>
          <a:p>
            <a:pPr lvl="1"/>
            <a:r>
              <a:rPr lang="en-US" dirty="0" smtClean="0">
                <a:latin typeface="+mj-lt"/>
              </a:rPr>
              <a:t>MS4 Mapping</a:t>
            </a:r>
          </a:p>
          <a:p>
            <a:pPr lvl="1"/>
            <a:r>
              <a:rPr lang="en-US" dirty="0" smtClean="0">
                <a:latin typeface="+mj-lt"/>
              </a:rPr>
              <a:t>Bacteria Source Tracing</a:t>
            </a:r>
          </a:p>
          <a:p>
            <a:pPr lvl="1"/>
            <a:r>
              <a:rPr lang="en-US" dirty="0" smtClean="0">
                <a:latin typeface="+mj-lt"/>
              </a:rPr>
              <a:t>Small Basins CIP</a:t>
            </a:r>
          </a:p>
          <a:p>
            <a:pPr lvl="1"/>
            <a:r>
              <a:rPr lang="en-US" dirty="0" smtClean="0">
                <a:latin typeface="+mj-lt"/>
              </a:rPr>
              <a:t>Regulations and Compliance</a:t>
            </a:r>
          </a:p>
          <a:p>
            <a:r>
              <a:rPr lang="en-US" dirty="0" smtClean="0">
                <a:latin typeface="+mj-lt"/>
              </a:rPr>
              <a:t>KC Environmental Lab</a:t>
            </a:r>
          </a:p>
          <a:p>
            <a:r>
              <a:rPr lang="en-US" dirty="0" smtClean="0">
                <a:latin typeface="+mj-lt"/>
              </a:rPr>
              <a:t>WTD / ECY (Climate UW CIG)</a:t>
            </a:r>
          </a:p>
          <a:p>
            <a:r>
              <a:rPr lang="en-US" dirty="0" smtClean="0">
                <a:latin typeface="+mj-lt"/>
              </a:rPr>
              <a:t>WLR Public Engagement</a:t>
            </a:r>
          </a:p>
          <a:p>
            <a:r>
              <a:rPr lang="en-US" dirty="0">
                <a:latin typeface="+mj-lt"/>
              </a:rPr>
              <a:t>Office of Performance, Strategy and </a:t>
            </a:r>
            <a:r>
              <a:rPr lang="en-US" dirty="0" smtClean="0">
                <a:latin typeface="+mj-lt"/>
              </a:rPr>
              <a:t>Budget</a:t>
            </a:r>
          </a:p>
          <a:p>
            <a:r>
              <a:rPr lang="en-US" dirty="0" smtClean="0">
                <a:latin typeface="+mj-lt"/>
              </a:rPr>
              <a:t>Land Conservation Program</a:t>
            </a:r>
          </a:p>
          <a:p>
            <a:r>
              <a:rPr lang="en-US" dirty="0" smtClean="0">
                <a:latin typeface="+mj-lt"/>
              </a:rPr>
              <a:t>Visual Communications &amp; GIS</a:t>
            </a:r>
          </a:p>
          <a:p>
            <a:r>
              <a:rPr lang="en-US" dirty="0" smtClean="0">
                <a:latin typeface="+mj-lt"/>
              </a:rPr>
              <a:t>Finance (ILAs)</a:t>
            </a:r>
          </a:p>
          <a:p>
            <a:r>
              <a:rPr lang="en-US" dirty="0" smtClean="0">
                <a:latin typeface="+mj-lt"/>
              </a:rPr>
              <a:t>Consultants (Kellogg, Tetra Tech)</a:t>
            </a:r>
          </a:p>
          <a:p>
            <a:r>
              <a:rPr lang="en-US" dirty="0" smtClean="0">
                <a:latin typeface="+mj-lt"/>
              </a:rPr>
              <a:t>External (incl. DOH, NGO’s, Interested Professionals, general public, etc.)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17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64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r="15524" b="38368"/>
          <a:stretch/>
        </p:blipFill>
        <p:spPr>
          <a:xfrm>
            <a:off x="4771768" y="131806"/>
            <a:ext cx="4191000" cy="4226703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8"/>
          <a:stretch/>
        </p:blipFill>
        <p:spPr>
          <a:xfrm>
            <a:off x="4477905" y="4358509"/>
            <a:ext cx="4324350" cy="2239855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2" y="3895542"/>
            <a:ext cx="3901440" cy="292608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3" t="36756" r="25000" b="31622"/>
          <a:stretch/>
        </p:blipFill>
        <p:spPr bwMode="auto">
          <a:xfrm>
            <a:off x="83338" y="640755"/>
            <a:ext cx="5192227" cy="33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18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35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376" y="392656"/>
            <a:ext cx="7927975" cy="1580524"/>
          </a:xfrm>
          <a:solidFill>
            <a:schemeClr val="bg1">
              <a:alpha val="50000"/>
            </a:schemeClr>
          </a:solidFill>
        </p:spPr>
        <p:txBody>
          <a:bodyPr vert="horz" lIns="0" rIns="0" bIns="0" anchor="b">
            <a:noAutofit/>
          </a:bodyPr>
          <a:lstStyle/>
          <a:p>
            <a:pPr algn="ctr"/>
            <a:r>
              <a:rPr kumimoji="1" lang="en-US" altLang="zh-TW" sz="6000" dirty="0" smtClean="0">
                <a:latin typeface="Calibri" panose="020F0502020204030204" pitchFamily="34" charset="0"/>
              </a:rPr>
              <a:t>Table Group Exercises</a:t>
            </a:r>
            <a:endParaRPr kumimoji="1" lang="zh-TW" altLang="en-US" sz="6000" dirty="0"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8301" y="3492500"/>
            <a:ext cx="8407400" cy="3062377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txBody>
          <a:bodyPr wrap="square">
            <a:spAutoFit/>
          </a:bodyPr>
          <a:lstStyle/>
          <a:p>
            <a:pPr marL="114300" lvl="1">
              <a:spcAft>
                <a:spcPts val="1500"/>
              </a:spcAft>
            </a:pPr>
            <a:r>
              <a:rPr lang="en-US" sz="2800" b="1" dirty="0" smtClean="0">
                <a:latin typeface="Calibri" panose="020F0502020204030204" pitchFamily="34" charset="0"/>
              </a:rPr>
              <a:t>Purpose:</a:t>
            </a:r>
          </a:p>
          <a:p>
            <a:pPr marL="406400" lvl="1" indent="-29210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To get your input on the evaluation criteria for selecting BMPs that will help restore health of Bear Creek</a:t>
            </a:r>
            <a:endParaRPr lang="en-US" sz="2800" dirty="0">
              <a:latin typeface="Calibri" panose="020F0502020204030204" pitchFamily="34" charset="0"/>
            </a:endParaRPr>
          </a:p>
          <a:p>
            <a:pPr marL="406400" indent="-2921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</a:rPr>
              <a:t>To provide input on approaches to plan </a:t>
            </a:r>
            <a:r>
              <a:rPr lang="en-US" sz="2800" dirty="0" smtClean="0">
                <a:latin typeface="Calibri" panose="020F0502020204030204" pitchFamily="34" charset="0"/>
              </a:rPr>
              <a:t>implementation.</a:t>
            </a: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19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06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rgbClr val="459BCA"/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9075" y="166255"/>
            <a:ext cx="8150256" cy="2940627"/>
          </a:xfrm>
        </p:spPr>
        <p:txBody>
          <a:bodyPr>
            <a:noAutofit/>
          </a:bodyPr>
          <a:lstStyle/>
          <a:p>
            <a:pPr algn="ctr"/>
            <a:r>
              <a:rPr lang="en-US" sz="5000" dirty="0"/>
              <a:t>Bear Creek </a:t>
            </a:r>
            <a:r>
              <a:rPr lang="en-US" sz="5000" dirty="0" smtClean="0"/>
              <a:t>Watershed-Scale </a:t>
            </a:r>
            <a:r>
              <a:rPr lang="en-US" sz="5000" dirty="0" err="1" smtClean="0"/>
              <a:t>Stormwater</a:t>
            </a:r>
            <a:r>
              <a:rPr lang="en-US" sz="5000" dirty="0" smtClean="0"/>
              <a:t> Management Plan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4400" dirty="0" smtClean="0"/>
              <a:t>Technical </a:t>
            </a:r>
            <a:r>
              <a:rPr lang="en-US" sz="4400" dirty="0"/>
              <a:t>Workshop </a:t>
            </a:r>
            <a:r>
              <a:rPr lang="en-US" sz="4400" dirty="0" smtClean="0"/>
              <a:t>Ov</a:t>
            </a:r>
            <a:r>
              <a:rPr lang="en-US" sz="4800" dirty="0" smtClean="0"/>
              <a:t>erview</a:t>
            </a:r>
            <a:endParaRPr lang="en-US" sz="5000" dirty="0"/>
          </a:p>
        </p:txBody>
      </p:sp>
      <p:sp>
        <p:nvSpPr>
          <p:cNvPr id="5" name="Subtitle 4"/>
          <p:cNvSpPr>
            <a:spLocks noGrp="1"/>
          </p:cNvSpPr>
          <p:nvPr>
            <p:ph type="body" idx="1"/>
          </p:nvPr>
        </p:nvSpPr>
        <p:spPr>
          <a:xfrm>
            <a:off x="530352" y="3183626"/>
            <a:ext cx="7772400" cy="1997974"/>
          </a:xfrm>
        </p:spPr>
        <p:txBody>
          <a:bodyPr>
            <a:noAutofit/>
          </a:bodyPr>
          <a:lstStyle/>
          <a:p>
            <a:endParaRPr lang="en-US" sz="2400" dirty="0"/>
          </a:p>
          <a:p>
            <a:r>
              <a:rPr lang="en-US" sz="2800" b="1" dirty="0" smtClean="0">
                <a:latin typeface="Calibri" panose="020F0502020204030204" pitchFamily="34" charset="0"/>
              </a:rPr>
              <a:t>Jeff Burkey, Project Manager</a:t>
            </a:r>
          </a:p>
          <a:p>
            <a:pPr algn="r"/>
            <a:r>
              <a:rPr lang="en-US" sz="2000" b="1" dirty="0" smtClean="0">
                <a:latin typeface="Calibri" panose="020F0502020204030204" pitchFamily="34" charset="0"/>
              </a:rPr>
              <a:t>Old </a:t>
            </a:r>
            <a:r>
              <a:rPr lang="en-US" sz="2000" b="1" dirty="0">
                <a:latin typeface="Calibri" panose="020F0502020204030204" pitchFamily="34" charset="0"/>
              </a:rPr>
              <a:t>Redmond Schoolhouse Community Center</a:t>
            </a:r>
          </a:p>
          <a:p>
            <a:pPr algn="r"/>
            <a:r>
              <a:rPr lang="en-US" sz="2000" b="1" dirty="0">
                <a:latin typeface="Calibri" panose="020F0502020204030204" pitchFamily="34" charset="0"/>
              </a:rPr>
              <a:t>Redmond, </a:t>
            </a:r>
            <a:r>
              <a:rPr lang="en-US" sz="2000" b="1" dirty="0" smtClean="0">
                <a:latin typeface="Calibri" panose="020F0502020204030204" pitchFamily="34" charset="0"/>
              </a:rPr>
              <a:t>WA</a:t>
            </a:r>
            <a:endParaRPr lang="en-US" sz="2000" b="1" dirty="0">
              <a:latin typeface="Calibri" panose="020F0502020204030204" pitchFamily="34" charset="0"/>
            </a:endParaRPr>
          </a:p>
          <a:p>
            <a:pPr algn="r"/>
            <a:r>
              <a:rPr lang="en-US" sz="2000" b="1" dirty="0" smtClean="0">
                <a:latin typeface="Calibri" panose="020F0502020204030204" pitchFamily="34" charset="0"/>
              </a:rPr>
              <a:t>Wednesday, March 29, 2017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pic>
        <p:nvPicPr>
          <p:cNvPr id="6" name="Picture 5" descr="SnohoCo [Converted]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948" y="5535798"/>
            <a:ext cx="2261687" cy="909421"/>
          </a:xfrm>
          <a:prstGeom prst="rect">
            <a:avLst/>
          </a:prstGeom>
        </p:spPr>
      </p:pic>
      <p:pic>
        <p:nvPicPr>
          <p:cNvPr id="7" name="Picture 6" descr="KClogo_ctr_b100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" y="5501879"/>
            <a:ext cx="1392699" cy="977259"/>
          </a:xfrm>
          <a:prstGeom prst="rect">
            <a:avLst/>
          </a:prstGeom>
        </p:spPr>
      </p:pic>
      <p:pic>
        <p:nvPicPr>
          <p:cNvPr id="8" name="Picture 7" descr="wsdotABBREV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900" y="5503299"/>
            <a:ext cx="1021431" cy="974419"/>
          </a:xfrm>
          <a:prstGeom prst="rect">
            <a:avLst/>
          </a:prstGeom>
        </p:spPr>
      </p:pic>
      <p:pic>
        <p:nvPicPr>
          <p:cNvPr id="9" name="Picture 8" descr="WoodinvilleLogoGRAY [Converted]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267" y="5412131"/>
            <a:ext cx="1131735" cy="1156754"/>
          </a:xfrm>
          <a:prstGeom prst="rect">
            <a:avLst/>
          </a:prstGeom>
        </p:spPr>
      </p:pic>
      <p:pic>
        <p:nvPicPr>
          <p:cNvPr id="10" name="Picture 9" descr="CORlogo_lrg_bw_stacked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532" y="5359216"/>
            <a:ext cx="1109838" cy="126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0539" y="639826"/>
            <a:ext cx="3160544" cy="773113"/>
          </a:xfrm>
        </p:spPr>
        <p:txBody>
          <a:bodyPr vert="horz" lIns="0" rIns="0" bIns="0" anchor="b">
            <a:noAutofit/>
          </a:bodyPr>
          <a:lstStyle/>
          <a:p>
            <a:r>
              <a:rPr kumimoji="1" lang="en-US" altLang="zh-TW" sz="5400" b="1" dirty="0" smtClean="0"/>
              <a:t>Exercises</a:t>
            </a:r>
            <a:endParaRPr kumimoji="1" lang="zh-TW" altLang="en-US" sz="5400" b="1" dirty="0"/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0" y="1600200"/>
            <a:ext cx="3956611" cy="516859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>
            <a:lvl1pPr indent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1" sz="2600" b="1">
                <a:latin typeface="Calibri" panose="020F0502020204030204" pitchFamily="34" charset="0"/>
              </a:defRPr>
            </a:lvl1pPr>
            <a:lvl2pPr marL="640080" indent="-246888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/>
            </a:lvl2pPr>
            <a:lvl3pPr indent="-246888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/>
            </a:lvl3pPr>
            <a:lvl4pPr marL="1188720" indent="-210312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/>
            </a:lvl4pPr>
            <a:lvl5pPr marL="1463040" indent="-210312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/>
            </a:lvl5pPr>
            <a:lvl6pPr marL="1737360" indent="-210312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/>
            </a:lvl6pPr>
            <a:lvl7pPr marL="1920240" indent="-18288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baseline="0"/>
            </a:lvl7pPr>
            <a:lvl8pPr marL="2194560" indent="-182880">
              <a:spcBef>
                <a:spcPct val="20000"/>
              </a:spcBef>
              <a:buClr>
                <a:schemeClr val="tx2"/>
              </a:buClr>
              <a:buChar char="•"/>
              <a:defRPr kumimoji="0" sz="1600"/>
            </a:lvl8pPr>
            <a:lvl9pPr marL="2468880" indent="-182880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baseline="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 smtClean="0"/>
              <a:t>Exercise 1</a:t>
            </a:r>
            <a:endParaRPr lang="en-US" altLang="zh-TW" sz="2400" dirty="0" smtClean="0">
              <a:solidFill>
                <a:srgbClr val="FF0000"/>
              </a:solidFill>
            </a:endParaRP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altLang="zh-TW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Rural Areas</a:t>
            </a:r>
          </a:p>
          <a:p>
            <a:endParaRPr lang="zh-TW" alt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 smtClean="0"/>
              <a:t>Exercise 2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rgbClr val="FF6600"/>
                </a:solidFill>
                <a:latin typeface="Calibri" panose="020F0502020204030204" pitchFamily="34" charset="0"/>
              </a:rPr>
              <a:t>Urban Areas</a:t>
            </a:r>
            <a:r>
              <a:rPr lang="en-US" b="0" dirty="0" smtClean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Exercise </a:t>
            </a:r>
            <a:r>
              <a:rPr lang="en-US" altLang="zh-TW" sz="2400" dirty="0" smtClean="0"/>
              <a:t>3</a:t>
            </a:r>
            <a:endParaRPr lang="en-US" altLang="zh-TW" sz="2400" dirty="0"/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Plan </a:t>
            </a:r>
            <a:r>
              <a:rPr lang="en-US" dirty="0" smtClean="0">
                <a:latin typeface="Calibri" panose="020F0502020204030204" pitchFamily="34" charset="0"/>
              </a:rPr>
              <a:t>Implementation</a:t>
            </a:r>
            <a:endParaRPr lang="en-US" dirty="0">
              <a:latin typeface="Calibri" panose="020F0502020204030204" pitchFamily="34" charset="0"/>
            </a:endParaRP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</a:rPr>
              <a:t>Watershed wide</a:t>
            </a:r>
            <a:endParaRPr lang="zh-TW" altLang="en-US" dirty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5" name="Slide Number Placeholder 7"/>
          <p:cNvSpPr txBox="1">
            <a:spLocks/>
          </p:cNvSpPr>
          <p:nvPr/>
        </p:nvSpPr>
        <p:spPr>
          <a:xfrm>
            <a:off x="8294409" y="6587368"/>
            <a:ext cx="762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9DE6EB8-52AB-45EA-A660-3E1EBFA72987}" type="slidenum">
              <a:rPr lang="en-US" sz="1200" smtClean="0">
                <a:latin typeface="Calibri" panose="020F0502020204030204" pitchFamily="34" charset="0"/>
              </a:rPr>
              <a:pPr algn="r"/>
              <a:t>20</a:t>
            </a:fld>
            <a:endParaRPr lang="en-US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93" y="0"/>
            <a:ext cx="5340607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9" name="Slide Number Placeholder 7"/>
          <p:cNvSpPr txBox="1">
            <a:spLocks/>
          </p:cNvSpPr>
          <p:nvPr/>
        </p:nvSpPr>
        <p:spPr>
          <a:xfrm>
            <a:off x="8294409" y="6538911"/>
            <a:ext cx="762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9DE6EB8-52AB-45EA-A660-3E1EBFA72987}" type="slidenum">
              <a:rPr lang="en-US" sz="1100" smtClean="0">
                <a:solidFill>
                  <a:schemeClr val="bg1"/>
                </a:solidFill>
                <a:latin typeface="Calibri" panose="020F0502020204030204" pitchFamily="34" charset="0"/>
              </a:rPr>
              <a:pPr algn="r"/>
              <a:t>20</a:t>
            </a:fld>
            <a:endParaRPr 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03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3"/>
          <p:cNvSpPr txBox="1">
            <a:spLocks/>
          </p:cNvSpPr>
          <p:nvPr/>
        </p:nvSpPr>
        <p:spPr>
          <a:xfrm>
            <a:off x="308187" y="1070486"/>
            <a:ext cx="8467764" cy="58648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Problems</a:t>
            </a:r>
            <a:endParaRPr kumimoji="1" lang="en-US" altLang="zh-TW" sz="2800" dirty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endParaRPr kumimoji="1" lang="en-US" altLang="zh-TW" sz="1800" dirty="0">
              <a:latin typeface="Calibri" panose="020F0502020204030204" pitchFamily="34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308187" y="142875"/>
            <a:ext cx="8909264" cy="82867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</a:t>
            </a:r>
            <a:r>
              <a:rPr lang="en-US" altLang="zh-TW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 – </a:t>
            </a: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Rural </a:t>
            </a:r>
            <a:r>
              <a:rPr lang="en-US" altLang="zh-TW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Area 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61910" y="1755909"/>
            <a:ext cx="4537073" cy="441959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Increases in </a:t>
            </a:r>
            <a:r>
              <a:rPr kumimoji="1" lang="en-US" altLang="zh-TW" sz="2000" i="1" dirty="0" smtClean="0">
                <a:latin typeface="Calibri" panose="020F0502020204030204" pitchFamily="34" charset="0"/>
              </a:rPr>
              <a:t>flashiness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Pockets of </a:t>
            </a:r>
            <a:r>
              <a:rPr kumimoji="1" lang="en-US" altLang="zh-TW" sz="2000" i="1" dirty="0" smtClean="0">
                <a:latin typeface="Calibri" panose="020F0502020204030204" pitchFamily="34" charset="0"/>
              </a:rPr>
              <a:t>flooding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Increased </a:t>
            </a:r>
            <a:r>
              <a:rPr kumimoji="1" lang="en-US" altLang="zh-TW" sz="2000" dirty="0">
                <a:latin typeface="Calibri" panose="020F0502020204030204" pitchFamily="34" charset="0"/>
              </a:rPr>
              <a:t>stream </a:t>
            </a:r>
            <a:r>
              <a:rPr kumimoji="1" lang="en-US" altLang="zh-TW" sz="2000" i="1" dirty="0" smtClean="0">
                <a:latin typeface="Calibri" panose="020F0502020204030204" pitchFamily="34" charset="0"/>
              </a:rPr>
              <a:t>temperatures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High</a:t>
            </a:r>
            <a:r>
              <a:rPr kumimoji="1" lang="en-US" sz="2000" dirty="0" smtClean="0">
                <a:latin typeface="Calibri" panose="020F0502020204030204" pitchFamily="34" charset="0"/>
              </a:rPr>
              <a:t> </a:t>
            </a:r>
            <a:r>
              <a:rPr kumimoji="1" lang="en-US" sz="2000" i="1" dirty="0" smtClean="0">
                <a:latin typeface="Calibri" panose="020F0502020204030204" pitchFamily="34" charset="0"/>
              </a:rPr>
              <a:t>b</a:t>
            </a:r>
            <a:r>
              <a:rPr lang="en-US" sz="2000" i="1" dirty="0" smtClean="0">
                <a:latin typeface="Calibri" panose="020F0502020204030204" pitchFamily="34" charset="0"/>
              </a:rPr>
              <a:t>acteria </a:t>
            </a:r>
            <a:r>
              <a:rPr lang="en-US" sz="2000" dirty="0" smtClean="0">
                <a:latin typeface="Calibri" panose="020F0502020204030204" pitchFamily="34" charset="0"/>
              </a:rPr>
              <a:t>concentrations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Increased </a:t>
            </a:r>
            <a:r>
              <a:rPr lang="en-US" sz="2000" dirty="0">
                <a:latin typeface="Calibri" panose="020F0502020204030204" pitchFamily="34" charset="0"/>
              </a:rPr>
              <a:t>loadings of other </a:t>
            </a:r>
            <a:r>
              <a:rPr lang="en-US" sz="2000" i="1" dirty="0" smtClean="0">
                <a:latin typeface="Calibri" panose="020F0502020204030204" pitchFamily="34" charset="0"/>
              </a:rPr>
              <a:t>pollutants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Lack of </a:t>
            </a:r>
            <a:r>
              <a:rPr lang="en-US" sz="2000" i="1" dirty="0" smtClean="0">
                <a:latin typeface="Calibri" panose="020F0502020204030204" pitchFamily="34" charset="0"/>
              </a:rPr>
              <a:t>instream habitat diversity 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>
                <a:latin typeface="Calibri" panose="020F0502020204030204" pitchFamily="34" charset="0"/>
              </a:rPr>
              <a:t>Loss of </a:t>
            </a:r>
            <a:r>
              <a:rPr kumimoji="1" lang="en-US" altLang="zh-TW" sz="2000" i="1" dirty="0">
                <a:latin typeface="Calibri" panose="020F0502020204030204" pitchFamily="34" charset="0"/>
              </a:rPr>
              <a:t>riparian</a:t>
            </a:r>
            <a:r>
              <a:rPr kumimoji="1" lang="en-US" altLang="zh-TW" sz="2000" dirty="0">
                <a:latin typeface="Calibri" panose="020F0502020204030204" pitchFamily="34" charset="0"/>
              </a:rPr>
              <a:t> vegetation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Degraded </a:t>
            </a:r>
            <a:r>
              <a:rPr lang="en-US" sz="2000" i="1" dirty="0" smtClean="0">
                <a:latin typeface="Calibri" panose="020F0502020204030204" pitchFamily="34" charset="0"/>
              </a:rPr>
              <a:t>stream health</a:t>
            </a:r>
            <a:endParaRPr lang="en-US" sz="2000" i="1" dirty="0">
              <a:latin typeface="Calibri" panose="020F0502020204030204" pitchFamily="34" charset="0"/>
            </a:endParaRP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Decline in </a:t>
            </a:r>
            <a:r>
              <a:rPr lang="en-US" sz="2000" i="1" dirty="0" smtClean="0">
                <a:latin typeface="Calibri" panose="020F0502020204030204" pitchFamily="34" charset="0"/>
              </a:rPr>
              <a:t>Salmon</a:t>
            </a:r>
            <a:r>
              <a:rPr lang="en-US" sz="2000" dirty="0" smtClean="0">
                <a:latin typeface="Calibri" panose="020F0502020204030204" pitchFamily="34" charset="0"/>
              </a:rPr>
              <a:t> populations</a:t>
            </a:r>
            <a:endParaRPr kumimoji="1" lang="en-US" altLang="zh-TW" sz="20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21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983" y="1070485"/>
            <a:ext cx="4245017" cy="54511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5609" y="1755909"/>
            <a:ext cx="4141695" cy="761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5608" y="2517289"/>
            <a:ext cx="4141695" cy="1355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5608" y="3872753"/>
            <a:ext cx="4141696" cy="7613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05608" y="4634132"/>
            <a:ext cx="4141695" cy="6801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6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9" grpId="0" animBg="1"/>
      <p:bldP spid="9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 txBox="1">
            <a:spLocks/>
          </p:cNvSpPr>
          <p:nvPr/>
        </p:nvSpPr>
        <p:spPr>
          <a:xfrm>
            <a:off x="0" y="1923078"/>
            <a:ext cx="4763851" cy="2975541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Retrofitting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likely primary tool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Developed areas are spread out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Actions needed on both </a:t>
            </a:r>
            <a:r>
              <a:rPr lang="en-US" sz="2000" i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public </a:t>
            </a:r>
            <a:r>
              <a:rPr lang="en-US" sz="2000" i="1" dirty="0">
                <a:latin typeface="Calibri" panose="020F0502020204030204" pitchFamily="34" charset="0"/>
              </a:rPr>
              <a:t>and private </a:t>
            </a:r>
            <a:r>
              <a:rPr lang="en-US" sz="2000" i="1" dirty="0" smtClean="0">
                <a:latin typeface="Calibri" panose="020F0502020204030204" pitchFamily="34" charset="0"/>
              </a:rPr>
              <a:t>property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000" i="1" dirty="0" smtClean="0">
                <a:latin typeface="Calibri" panose="020F0502020204030204" pitchFamily="34" charset="0"/>
              </a:rPr>
              <a:t>Above </a:t>
            </a:r>
            <a:r>
              <a:rPr lang="en-US" sz="2000" i="1" dirty="0">
                <a:latin typeface="Calibri" panose="020F0502020204030204" pitchFamily="34" charset="0"/>
              </a:rPr>
              <a:t>ground </a:t>
            </a:r>
            <a:r>
              <a:rPr lang="en-US" sz="2000" i="1" dirty="0" smtClean="0">
                <a:latin typeface="Calibri" panose="020F0502020204030204" pitchFamily="34" charset="0"/>
              </a:rPr>
              <a:t>vs </a:t>
            </a:r>
            <a:r>
              <a:rPr lang="en-US" sz="2000" i="1" dirty="0">
                <a:latin typeface="Calibri" panose="020F0502020204030204" pitchFamily="34" charset="0"/>
              </a:rPr>
              <a:t>below ground BMPs</a:t>
            </a:r>
            <a:endParaRPr lang="en-US" sz="2000" i="1" dirty="0" smtClean="0">
              <a:latin typeface="Calibri" panose="020F0502020204030204" pitchFamily="34" charset="0"/>
            </a:endParaRPr>
          </a:p>
          <a:p>
            <a:pPr lvl="1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lvl="1" indent="-342900">
              <a:buFont typeface="Arial" panose="020B0604020202020204" pitchFamily="34" charset="0"/>
              <a:buChar char="•"/>
            </a:pPr>
            <a:endParaRPr kumimoji="1" lang="en-US" altLang="zh-TW" sz="2000" dirty="0">
              <a:latin typeface="Calibri" panose="020F0502020204030204" pitchFamily="34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08187" y="142875"/>
            <a:ext cx="8909264" cy="5005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Content Placeholder 3"/>
          <p:cNvSpPr txBox="1">
            <a:spLocks/>
          </p:cNvSpPr>
          <p:nvPr/>
        </p:nvSpPr>
        <p:spPr>
          <a:xfrm>
            <a:off x="0" y="1344476"/>
            <a:ext cx="3161875" cy="57358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Considerations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22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308187" y="142875"/>
            <a:ext cx="8909264" cy="82867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</a:t>
            </a:r>
            <a:r>
              <a:rPr lang="en-US" altLang="zh-TW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 – </a:t>
            </a: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Rural </a:t>
            </a:r>
            <a:r>
              <a:rPr lang="en-US" altLang="zh-TW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Area 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378" y="1043288"/>
            <a:ext cx="4269622" cy="548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521746" y="228936"/>
            <a:ext cx="8165054" cy="85758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Constructed BMP Trade-offs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4937760" y="1438948"/>
            <a:ext cx="3749040" cy="512086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latin typeface="Calibri" panose="020F0502020204030204" pitchFamily="34" charset="0"/>
              </a:rPr>
              <a:t>Private</a:t>
            </a: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Less expensive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Longer to implement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Less certainty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Ownership changes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Improved aesthetics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No public access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Distributed</a:t>
            </a:r>
            <a:endParaRPr kumimoji="1" lang="en-US" altLang="zh-TW" dirty="0" smtClean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endParaRPr kumimoji="1" lang="en-US" altLang="zh-TW" dirty="0" smtClean="0">
              <a:latin typeface="Calibri" panose="020F0502020204030204" pitchFamily="34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48856" y="1438948"/>
            <a:ext cx="3955417" cy="509435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Public</a:t>
            </a:r>
            <a:endParaRPr kumimoji="1" lang="en-US" altLang="zh-TW" sz="2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More expensive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Faster improvements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Greater certainty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Maintenance certainty</a:t>
            </a:r>
            <a:br>
              <a:rPr kumimoji="1" lang="en-US" altLang="zh-TW" sz="2800" dirty="0" smtClean="0">
                <a:latin typeface="Calibri" panose="020F0502020204030204" pitchFamily="34" charset="0"/>
              </a:rPr>
            </a:br>
            <a:r>
              <a:rPr kumimoji="1" lang="en-US" altLang="zh-TW" sz="2800" dirty="0" smtClean="0">
                <a:latin typeface="Calibri" panose="020F0502020204030204" pitchFamily="34" charset="0"/>
              </a:rPr>
              <a:t>Limited availability</a:t>
            </a:r>
            <a:br>
              <a:rPr kumimoji="1" lang="en-US" altLang="zh-TW" sz="2800" dirty="0" smtClean="0">
                <a:latin typeface="Calibri" panose="020F0502020204030204" pitchFamily="34" charset="0"/>
              </a:rPr>
            </a:br>
            <a:r>
              <a:rPr kumimoji="1" lang="en-US" altLang="zh-TW" sz="2800" dirty="0" smtClean="0">
                <a:latin typeface="Calibri" panose="020F0502020204030204" pitchFamily="34" charset="0"/>
              </a:rPr>
              <a:t>Long life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Access to public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Centralized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23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74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521746" y="228936"/>
            <a:ext cx="8165054" cy="85758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Constructed BMP Trade-offs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521746" y="1344475"/>
            <a:ext cx="3749040" cy="512086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latin typeface="Calibri" panose="020F0502020204030204" pitchFamily="34" charset="0"/>
              </a:rPr>
              <a:t>Above ground</a:t>
            </a: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Less expensive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Usually Single Purpose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Loss of use of land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Easier to maintain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No public access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Perception negative</a:t>
            </a:r>
            <a:endParaRPr kumimoji="1" lang="en-US" altLang="zh-TW" dirty="0" smtClean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endParaRPr kumimoji="1" lang="en-US" altLang="zh-TW" dirty="0" smtClean="0">
              <a:latin typeface="Calibri" panose="020F0502020204030204" pitchFamily="34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883972" y="1370986"/>
            <a:ext cx="3717687" cy="509435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latin typeface="Calibri" panose="020F0502020204030204" pitchFamily="34" charset="0"/>
              </a:rPr>
              <a:t>Below ground</a:t>
            </a: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More expensive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Retain use of land (Public use)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Gravity dependent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Maintenance more difficult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Perception positive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24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8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/>
          <p:cNvSpPr txBox="1">
            <a:spLocks/>
          </p:cNvSpPr>
          <p:nvPr/>
        </p:nvSpPr>
        <p:spPr>
          <a:xfrm>
            <a:off x="152412" y="160420"/>
            <a:ext cx="8409697" cy="688769"/>
          </a:xfrm>
          <a:prstGeom prst="rect">
            <a:avLst/>
          </a:prstGeom>
          <a:noFill/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/>
              <a:t>Examples from</a:t>
            </a:r>
            <a:r>
              <a:rPr lang="en-US" sz="3600" b="1" dirty="0"/>
              <a:t> </a:t>
            </a:r>
            <a:r>
              <a:rPr lang="en-US" sz="3600" b="1" u="sng" dirty="0" smtClean="0"/>
              <a:t>Flow Control </a:t>
            </a:r>
            <a:r>
              <a:rPr lang="en-US" sz="3600" b="1" dirty="0" smtClean="0"/>
              <a:t>BMP Table</a:t>
            </a:r>
            <a:r>
              <a:rPr lang="en-US" sz="3600" b="1" u="sng" dirty="0" smtClean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3"/>
          <a:stretch/>
        </p:blipFill>
        <p:spPr bwMode="auto">
          <a:xfrm>
            <a:off x="88912" y="917091"/>
            <a:ext cx="8903997" cy="5681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07300" y="2489200"/>
            <a:ext cx="1295400" cy="41091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0100" y="2489200"/>
            <a:ext cx="1727200" cy="41091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880100" y="1295400"/>
            <a:ext cx="1727200" cy="965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07300" y="1295400"/>
            <a:ext cx="1295400" cy="965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98700" y="1295400"/>
            <a:ext cx="3581400" cy="965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98700" y="2489200"/>
            <a:ext cx="3581400" cy="41091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912" y="2489200"/>
            <a:ext cx="2209788" cy="41091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8912" y="2260600"/>
            <a:ext cx="8813788" cy="228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98700" y="917090"/>
            <a:ext cx="3581400" cy="3783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80100" y="917091"/>
            <a:ext cx="3022600" cy="3783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24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25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521746" y="228936"/>
            <a:ext cx="8165054" cy="85758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Programmatic BMP Trade-offs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134470" y="1344475"/>
            <a:ext cx="4367606" cy="512086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latin typeface="Calibri" panose="020F0502020204030204" pitchFamily="34" charset="0"/>
              </a:rPr>
              <a:t>Outreach &amp; Stewardship</a:t>
            </a: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Easier </a:t>
            </a:r>
            <a:r>
              <a:rPr kumimoji="1" lang="en-US" altLang="zh-TW" sz="2800" dirty="0">
                <a:latin typeface="Calibri" panose="020F0502020204030204" pitchFamily="34" charset="0"/>
              </a:rPr>
              <a:t>to implement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Needs participation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Uncertain results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Long-term commitment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Wide spread and local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02076" y="1370986"/>
            <a:ext cx="4566620" cy="509435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kumimoji="1" lang="en-US" altLang="zh-TW" sz="3600" dirty="0" smtClean="0">
                <a:latin typeface="Calibri" panose="020F0502020204030204" pitchFamily="34" charset="0"/>
              </a:rPr>
              <a:t>Regulatory &amp; Gov’t Actions</a:t>
            </a: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Harder </a:t>
            </a:r>
            <a:r>
              <a:rPr kumimoji="1" lang="en-US" altLang="zh-TW" sz="2800" dirty="0">
                <a:latin typeface="Calibri" panose="020F0502020204030204" pitchFamily="34" charset="0"/>
              </a:rPr>
              <a:t>to implement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Greater certainty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Faster improvements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Long life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Wide </a:t>
            </a:r>
            <a:r>
              <a:rPr kumimoji="1" lang="en-US" altLang="zh-TW" sz="2800" dirty="0">
                <a:latin typeface="Calibri" panose="020F0502020204030204" pitchFamily="34" charset="0"/>
              </a:rPr>
              <a:t>spread and </a:t>
            </a:r>
            <a:r>
              <a:rPr kumimoji="1" lang="en-US" altLang="zh-TW" sz="2800" dirty="0" smtClean="0">
                <a:latin typeface="Calibri" panose="020F0502020204030204" pitchFamily="34" charset="0"/>
              </a:rPr>
              <a:t>local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Not Retroactive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endParaRPr kumimoji="1" lang="en-US" altLang="zh-TW" sz="2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26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4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 txBox="1">
            <a:spLocks/>
          </p:cNvSpPr>
          <p:nvPr/>
        </p:nvSpPr>
        <p:spPr>
          <a:xfrm>
            <a:off x="95660" y="-431799"/>
            <a:ext cx="9010240" cy="1257300"/>
          </a:xfrm>
          <a:prstGeom prst="rect">
            <a:avLst/>
          </a:prstGeom>
          <a:noFill/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smtClean="0"/>
              <a:t>Examples from </a:t>
            </a:r>
            <a:r>
              <a:rPr lang="en-US" sz="2800" b="1" u="sng" dirty="0"/>
              <a:t>Public Outreach &amp; </a:t>
            </a:r>
            <a:r>
              <a:rPr lang="en-US" sz="2800" b="1" u="sng" dirty="0" smtClean="0"/>
              <a:t>Stewardship </a:t>
            </a:r>
            <a:r>
              <a:rPr lang="en-US" sz="2800" b="1" dirty="0" smtClean="0"/>
              <a:t>BMP Table</a:t>
            </a:r>
            <a:r>
              <a:rPr lang="en-US" sz="2800" b="1" u="sng" dirty="0" smtClean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27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1"/>
          <a:stretch/>
        </p:blipFill>
        <p:spPr bwMode="auto">
          <a:xfrm>
            <a:off x="95660" y="892343"/>
            <a:ext cx="8807040" cy="570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626100" y="2667000"/>
            <a:ext cx="3276600" cy="39313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626100" y="1295400"/>
            <a:ext cx="3276600" cy="11557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197100" y="1295400"/>
            <a:ext cx="3429000" cy="11557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197100" y="2667000"/>
            <a:ext cx="3429000" cy="39313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65100" y="2667000"/>
            <a:ext cx="2006600" cy="39313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65100" y="2451100"/>
            <a:ext cx="8737600" cy="203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197100" y="917091"/>
            <a:ext cx="3429000" cy="3783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626100" y="917091"/>
            <a:ext cx="3276600" cy="3783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3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 txBox="1">
            <a:spLocks/>
          </p:cNvSpPr>
          <p:nvPr/>
        </p:nvSpPr>
        <p:spPr>
          <a:xfrm>
            <a:off x="308187" y="142875"/>
            <a:ext cx="8909264" cy="5005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</a:t>
            </a:r>
            <a:r>
              <a:rPr lang="en-US" altLang="zh-TW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 – </a:t>
            </a:r>
            <a:r>
              <a:rPr lang="en-US" altLang="zh-TW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Rural Area</a:t>
            </a:r>
            <a:endParaRPr lang="zh-TW" altLang="en-US" sz="4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Content Placeholder 3"/>
          <p:cNvSpPr txBox="1">
            <a:spLocks/>
          </p:cNvSpPr>
          <p:nvPr/>
        </p:nvSpPr>
        <p:spPr>
          <a:xfrm>
            <a:off x="361910" y="1794008"/>
            <a:ext cx="8410615" cy="49055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endParaRPr kumimoji="1" lang="en-US" altLang="zh-TW" sz="2800" dirty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Individually answer questions related to constructed BMPs, habitat </a:t>
            </a:r>
            <a:r>
              <a:rPr lang="en-US" sz="2800" dirty="0">
                <a:latin typeface="Calibri" panose="020F0502020204030204" pitchFamily="34" charset="0"/>
              </a:rPr>
              <a:t> restoration </a:t>
            </a:r>
            <a:r>
              <a:rPr kumimoji="1" lang="en-US" altLang="zh-TW" sz="2800" dirty="0" smtClean="0">
                <a:latin typeface="Calibri" panose="020F0502020204030204" pitchFamily="34" charset="0"/>
              </a:rPr>
              <a:t>efforts, and programmatic BMPs</a:t>
            </a:r>
          </a:p>
          <a:p>
            <a:pPr marL="45720" indent="0">
              <a:buNone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Spend some time in table discussion with each question</a:t>
            </a:r>
          </a:p>
          <a:p>
            <a:pPr marL="388620" indent="-342900">
              <a:buFont typeface="Arial" panose="020B0604020202020204" pitchFamily="34" charset="0"/>
              <a:buChar char="•"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Debrief  with everyone – each table shares 1-2 items </a:t>
            </a:r>
            <a:endParaRPr kumimoji="1" lang="en-US" altLang="zh-TW" sz="18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28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276" y="3429000"/>
            <a:ext cx="7506651" cy="785309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kumimoji="1" lang="en-US" altLang="zh-TW" sz="6000" dirty="0" smtClean="0">
                <a:latin typeface="Calibri" panose="020F0502020204030204" pitchFamily="34" charset="0"/>
              </a:rPr>
              <a:t>Break</a:t>
            </a:r>
            <a:endParaRPr kumimoji="1" lang="zh-TW" altLang="en-US" sz="6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15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Arrow 15"/>
          <p:cNvSpPr/>
          <p:nvPr/>
        </p:nvSpPr>
        <p:spPr>
          <a:xfrm>
            <a:off x="-8859193" y="6253885"/>
            <a:ext cx="8934702" cy="608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-8859193" y="6253885"/>
            <a:ext cx="8934702" cy="608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-8868397" y="6253885"/>
            <a:ext cx="8934702" cy="608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>
            <a:off x="-9077899" y="6253885"/>
            <a:ext cx="9153408" cy="608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14751" y="197602"/>
            <a:ext cx="4135032" cy="150869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400" b="1" dirty="0" smtClean="0"/>
              <a:t>Project</a:t>
            </a:r>
          </a:p>
          <a:p>
            <a:r>
              <a:rPr lang="en-US" altLang="zh-TW" sz="5400" b="1" dirty="0" smtClean="0"/>
              <a:t>Process</a:t>
            </a:r>
            <a:endParaRPr kumimoji="1" lang="zh-TW" altLang="en-US" sz="5400" dirty="0">
              <a:latin typeface="Calibri" panose="020F0502020204030204" pitchFamily="34" charset="0"/>
            </a:endParaRPr>
          </a:p>
        </p:txBody>
      </p:sp>
      <p:pic>
        <p:nvPicPr>
          <p:cNvPr id="8" name="Picture 2" descr="G:\BearCreekBP\Public_Involvement\event 4\Overview_nextsteps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8"/>
          <a:stretch/>
        </p:blipFill>
        <p:spPr bwMode="auto">
          <a:xfrm>
            <a:off x="7527267" y="2156946"/>
            <a:ext cx="1522186" cy="410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BearCreekBP\Public_Involvement\event 4\Overview_nextsteps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50" b="4392"/>
          <a:stretch/>
        </p:blipFill>
        <p:spPr bwMode="auto">
          <a:xfrm>
            <a:off x="114751" y="2025996"/>
            <a:ext cx="5850620" cy="410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Oval 32"/>
          <p:cNvSpPr/>
          <p:nvPr/>
        </p:nvSpPr>
        <p:spPr>
          <a:xfrm>
            <a:off x="4019139" y="3373459"/>
            <a:ext cx="1465365" cy="1488355"/>
          </a:xfrm>
          <a:prstGeom prst="ellipse">
            <a:avLst/>
          </a:prstGeom>
          <a:solidFill>
            <a:srgbClr val="729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Analyses</a:t>
            </a:r>
            <a:endParaRPr lang="en-US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33526" y="3218180"/>
            <a:ext cx="101600" cy="283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486265" y="4700483"/>
            <a:ext cx="746711" cy="1094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937047" y="3396488"/>
            <a:ext cx="1590220" cy="1475206"/>
          </a:xfrm>
          <a:prstGeom prst="ellipse">
            <a:avLst/>
          </a:prstGeom>
          <a:solidFill>
            <a:srgbClr val="729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Narrowing Decisions</a:t>
            </a:r>
            <a:endParaRPr lang="en-US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37212" y="3008"/>
            <a:ext cx="4954721" cy="2096810"/>
            <a:chOff x="3437212" y="3008"/>
            <a:chExt cx="4954721" cy="2096810"/>
          </a:xfrm>
        </p:grpSpPr>
        <p:sp>
          <p:nvSpPr>
            <p:cNvPr id="18" name="Oval Callout 17"/>
            <p:cNvSpPr/>
            <p:nvPr/>
          </p:nvSpPr>
          <p:spPr>
            <a:xfrm>
              <a:off x="3437212" y="3008"/>
              <a:ext cx="4954721" cy="2096810"/>
            </a:xfrm>
            <a:prstGeom prst="wedgeEllipseCallout">
              <a:avLst/>
            </a:prstGeom>
            <a:solidFill>
              <a:schemeClr val="bg1"/>
            </a:solidFill>
            <a:ln w="57150">
              <a:solidFill>
                <a:srgbClr val="19568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3" name="Picture 5" descr="C:\Users\bilirs\AppData\Local\Microsoft\Windows\Temporary Internet Files\Content.IE5\9O67ZYQH\scroll[1]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5371" y="425912"/>
              <a:ext cx="1905000" cy="1250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C:\Users\bilirs\AppData\Local\Microsoft\Windows\Temporary Internet Files\Content.IE5\I4FX29OG\scroll9[1]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7124" y="367024"/>
              <a:ext cx="1827448" cy="1368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447094" y="453661"/>
              <a:ext cx="3265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2"/>
                  </a:solidFill>
                  <a:latin typeface="+mj-lt"/>
                  <a:ea typeface="+mj-ea"/>
                  <a:cs typeface="+mj-cs"/>
                </a:rPr>
                <a:t> Problems        </a:t>
              </a:r>
              <a:r>
                <a:rPr lang="en-US" sz="2400" b="1" dirty="0">
                  <a:solidFill>
                    <a:schemeClr val="tx2"/>
                  </a:solidFill>
                  <a:latin typeface="+mj-lt"/>
                  <a:ea typeface="+mj-ea"/>
                  <a:cs typeface="+mj-cs"/>
                </a:rPr>
                <a:t>Solutions</a:t>
              </a:r>
            </a:p>
          </p:txBody>
        </p:sp>
      </p:grpSp>
      <p:sp>
        <p:nvSpPr>
          <p:cNvPr id="20" name="Oval 19"/>
          <p:cNvSpPr/>
          <p:nvPr/>
        </p:nvSpPr>
        <p:spPr>
          <a:xfrm>
            <a:off x="4019139" y="3400219"/>
            <a:ext cx="1465365" cy="144136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Analyses</a:t>
            </a:r>
            <a:endParaRPr lang="en-US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751" y="637324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2014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77163" y="637324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9243" y="637324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2015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3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3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27535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58073 1.4814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82135 1.48148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7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0.99219 1.48148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01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20" grpId="0" animBg="1"/>
      <p:bldP spid="25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 txBox="1">
            <a:spLocks/>
          </p:cNvSpPr>
          <p:nvPr/>
        </p:nvSpPr>
        <p:spPr>
          <a:xfrm>
            <a:off x="361911" y="2200275"/>
            <a:ext cx="4522324" cy="43120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Conditions</a:t>
            </a: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15-percent of study area</a:t>
            </a: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Over 75% developed</a:t>
            </a: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Some </a:t>
            </a:r>
            <a:r>
              <a:rPr lang="en-US" sz="2000" dirty="0">
                <a:latin typeface="Calibri" panose="020F0502020204030204" pitchFamily="34" charset="0"/>
              </a:rPr>
              <a:t>parcels will be redeveloped</a:t>
            </a: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Few </a:t>
            </a:r>
            <a:r>
              <a:rPr lang="en-US" sz="2000" dirty="0">
                <a:latin typeface="Calibri" panose="020F0502020204030204" pitchFamily="34" charset="0"/>
              </a:rPr>
              <a:t>parcels are </a:t>
            </a:r>
            <a:r>
              <a:rPr lang="en-US" sz="2000" dirty="0" smtClean="0">
                <a:latin typeface="Calibri" panose="020F0502020204030204" pitchFamily="34" charset="0"/>
              </a:rPr>
              <a:t>undeveloped</a:t>
            </a:r>
            <a:endParaRPr lang="en-US" sz="2000" dirty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Less space for BMPs</a:t>
            </a:r>
            <a:endParaRPr lang="en-US" sz="2000" dirty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Some areas have good </a:t>
            </a:r>
            <a:r>
              <a:rPr lang="en-US" sz="2000" dirty="0">
                <a:latin typeface="Calibri" panose="020F0502020204030204" pitchFamily="34" charset="0"/>
              </a:rPr>
              <a:t>infiltration </a:t>
            </a:r>
            <a:r>
              <a:rPr lang="en-US" sz="2000" dirty="0" smtClean="0">
                <a:latin typeface="Calibri" panose="020F0502020204030204" pitchFamily="34" charset="0"/>
              </a:rPr>
              <a:t>soils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kumimoji="1" lang="en-US" altLang="zh-TW" sz="2800" dirty="0">
                <a:latin typeface="Calibri" panose="020F0502020204030204" pitchFamily="34" charset="0"/>
              </a:rPr>
              <a:t>Problems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dirty="0">
                <a:latin typeface="Calibri" panose="020F0502020204030204" pitchFamily="34" charset="0"/>
              </a:rPr>
              <a:t>Similar </a:t>
            </a:r>
            <a:r>
              <a:rPr kumimoji="1" lang="en-US" altLang="zh-TW" dirty="0" smtClean="0">
                <a:latin typeface="Calibri" panose="020F0502020204030204" pitchFamily="34" charset="0"/>
              </a:rPr>
              <a:t>to rural areas</a:t>
            </a:r>
            <a:endParaRPr lang="en-US" sz="2000" dirty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</a:endParaRPr>
          </a:p>
          <a:p>
            <a:pPr marL="754380" lvl="1" indent="-342900">
              <a:buFont typeface="Arial" panose="020B0604020202020204" pitchFamily="34" charset="0"/>
              <a:buChar char="•"/>
            </a:pPr>
            <a:endParaRPr lang="en-US" altLang="zh-TW" sz="2000" dirty="0">
              <a:latin typeface="Calibri" panose="020F0502020204030204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112585" y="142873"/>
            <a:ext cx="8909264" cy="178117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2 – Urban Area</a:t>
            </a:r>
          </a:p>
          <a:p>
            <a:pPr marL="0" indent="0">
              <a:buNone/>
            </a:pP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Portions of: City </a:t>
            </a:r>
            <a:r>
              <a:rPr lang="en-US" altLang="zh-TW" sz="28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Redmond, City of Woodinville, and King </a:t>
            </a: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County</a:t>
            </a:r>
            <a:endParaRPr lang="zh-TW" altLang="en-US" sz="28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77" y="1578361"/>
            <a:ext cx="3842272" cy="49339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30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68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>
          <a:xfrm>
            <a:off x="112585" y="142873"/>
            <a:ext cx="8909264" cy="178117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2 – Urban Area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0" y="1554227"/>
            <a:ext cx="4761571" cy="473771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Considerations</a:t>
            </a:r>
            <a:endParaRPr kumimoji="1" lang="en-US" altLang="zh-TW" sz="1800" dirty="0">
              <a:latin typeface="Calibri" panose="020F0502020204030204" pitchFamily="34" charset="0"/>
            </a:endParaRP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BMPs are more expensive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Less options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Outreach &amp; Stewardship BMPs</a:t>
            </a:r>
          </a:p>
          <a:p>
            <a:pPr lvl="2"/>
            <a:r>
              <a:rPr lang="en-US" sz="1700" dirty="0" smtClean="0">
                <a:latin typeface="Calibri" panose="020F0502020204030204" pitchFamily="34" charset="0"/>
              </a:rPr>
              <a:t>less </a:t>
            </a:r>
            <a:r>
              <a:rPr lang="en-US" sz="1700" dirty="0">
                <a:latin typeface="Calibri" panose="020F0502020204030204" pitchFamily="34" charset="0"/>
              </a:rPr>
              <a:t>expensive and easier to </a:t>
            </a:r>
            <a:r>
              <a:rPr lang="en-US" sz="1700" dirty="0" smtClean="0">
                <a:latin typeface="Calibri" panose="020F0502020204030204" pitchFamily="34" charset="0"/>
              </a:rPr>
              <a:t>implement </a:t>
            </a:r>
          </a:p>
          <a:p>
            <a:pPr lvl="2"/>
            <a:r>
              <a:rPr lang="en-US" sz="1700" dirty="0" smtClean="0">
                <a:latin typeface="Calibri" panose="020F0502020204030204" pitchFamily="34" charset="0"/>
              </a:rPr>
              <a:t>greater uncertainty 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Regulatory &amp; Gov’t Actions BMPs</a:t>
            </a:r>
          </a:p>
          <a:p>
            <a:pPr lvl="2"/>
            <a:r>
              <a:rPr lang="en-US" sz="1700" dirty="0" smtClean="0">
                <a:latin typeface="Calibri" panose="020F0502020204030204" pitchFamily="34" charset="0"/>
              </a:rPr>
              <a:t>more effective </a:t>
            </a:r>
          </a:p>
          <a:p>
            <a:pPr lvl="2"/>
            <a:r>
              <a:rPr lang="en-US" sz="1700" dirty="0" smtClean="0">
                <a:latin typeface="Calibri" panose="020F0502020204030204" pitchFamily="34" charset="0"/>
              </a:rPr>
              <a:t>harder </a:t>
            </a:r>
            <a:r>
              <a:rPr lang="en-US" sz="1700" dirty="0">
                <a:latin typeface="Calibri" panose="020F0502020204030204" pitchFamily="34" charset="0"/>
              </a:rPr>
              <a:t>to </a:t>
            </a:r>
            <a:r>
              <a:rPr lang="en-US" sz="1700" dirty="0" smtClean="0">
                <a:latin typeface="Calibri" panose="020F0502020204030204" pitchFamily="34" charset="0"/>
              </a:rPr>
              <a:t>implement </a:t>
            </a:r>
          </a:p>
          <a:p>
            <a:pPr lvl="2"/>
            <a:r>
              <a:rPr lang="en-US" sz="1700" dirty="0" smtClean="0">
                <a:latin typeface="Calibri" panose="020F0502020204030204" pitchFamily="34" charset="0"/>
              </a:rPr>
              <a:t>not retroactive</a:t>
            </a:r>
            <a:endParaRPr lang="en-US" sz="1700" dirty="0">
              <a:latin typeface="Calibri" panose="020F0502020204030204" pitchFamily="34" charset="0"/>
            </a:endParaRPr>
          </a:p>
          <a:p>
            <a:pPr lvl="1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1" indent="-342900">
              <a:buFont typeface="Arial" panose="020B0604020202020204" pitchFamily="34" charset="0"/>
              <a:buChar char="•"/>
            </a:pPr>
            <a:endParaRPr kumimoji="1" lang="en-US" altLang="zh-TW" sz="2000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31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5" r="32973"/>
          <a:stretch/>
        </p:blipFill>
        <p:spPr>
          <a:xfrm>
            <a:off x="4726406" y="1169349"/>
            <a:ext cx="3863547" cy="496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0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3"/>
          <p:cNvSpPr txBox="1">
            <a:spLocks/>
          </p:cNvSpPr>
          <p:nvPr/>
        </p:nvSpPr>
        <p:spPr>
          <a:xfrm>
            <a:off x="361910" y="1794008"/>
            <a:ext cx="8410615" cy="49055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endParaRPr kumimoji="1" lang="en-US" altLang="zh-TW" sz="2800" dirty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Individually answer question related to BMPs.</a:t>
            </a:r>
          </a:p>
          <a:p>
            <a:pPr marL="45720" indent="0">
              <a:buNone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Spend some time in table discussion</a:t>
            </a:r>
          </a:p>
          <a:p>
            <a:pPr marL="45720" indent="0">
              <a:buNone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Debrief  with everyone – each table shares 1-2 items </a:t>
            </a:r>
            <a:endParaRPr kumimoji="1" lang="en-US" altLang="zh-TW" sz="1800" dirty="0">
              <a:latin typeface="Calibri" panose="020F0502020204030204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112585" y="142873"/>
            <a:ext cx="8909264" cy="178117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2 – </a:t>
            </a:r>
            <a:r>
              <a:rPr lang="en-US" altLang="zh-TW" sz="54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Urban Areas</a:t>
            </a:r>
            <a:endParaRPr lang="en-US" altLang="zh-TW" sz="5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Portion </a:t>
            </a:r>
            <a:r>
              <a:rPr lang="en-US" altLang="zh-TW" sz="28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</a:t>
            </a: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City </a:t>
            </a:r>
            <a:r>
              <a:rPr lang="en-US" altLang="zh-TW" sz="28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Redmond, City of Woodinville, and King </a:t>
            </a: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County </a:t>
            </a:r>
            <a:r>
              <a:rPr lang="en-US" altLang="zh-TW" sz="28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as Example </a:t>
            </a:r>
            <a:r>
              <a:rPr lang="en-US" altLang="zh-TW" sz="28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Only</a:t>
            </a:r>
            <a:endParaRPr lang="zh-TW" altLang="en-US" sz="28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32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378" y="1063461"/>
            <a:ext cx="4269622" cy="5483339"/>
          </a:xfrm>
          <a:prstGeom prst="rect">
            <a:avLst/>
          </a:prstGeom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-127000"/>
            <a:ext cx="8909264" cy="1649154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3 – Plan </a:t>
            </a:r>
            <a:r>
              <a:rPr lang="en-US" altLang="zh-TW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Implementation</a:t>
            </a:r>
            <a:endParaRPr lang="zh-TW" altLang="en-US" sz="28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265909" y="1652154"/>
            <a:ext cx="4499729" cy="489464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Requires Collaboration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Suite of BMPs</a:t>
            </a:r>
            <a:endParaRPr kumimoji="1" lang="en-US" altLang="zh-TW" sz="2000" dirty="0">
              <a:latin typeface="Calibri" panose="020F0502020204030204" pitchFamily="34" charset="0"/>
            </a:endParaRP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Cost</a:t>
            </a:r>
          </a:p>
          <a:p>
            <a:pPr lvl="2" indent="-342900">
              <a:buFont typeface="Arial" panose="020B0604020202020204" pitchFamily="34" charset="0"/>
              <a:buChar char="•"/>
            </a:pPr>
            <a:r>
              <a:rPr kumimoji="1" lang="en-US" sz="1700" dirty="0" smtClean="0">
                <a:latin typeface="Calibri" panose="020F0502020204030204" pitchFamily="34" charset="0"/>
              </a:rPr>
              <a:t>going </a:t>
            </a:r>
            <a:r>
              <a:rPr kumimoji="1" lang="en-US" sz="1700" dirty="0">
                <a:latin typeface="Calibri" panose="020F0502020204030204" pitchFamily="34" charset="0"/>
              </a:rPr>
              <a:t>beyond optimal </a:t>
            </a:r>
            <a:r>
              <a:rPr kumimoji="1" lang="en-US" sz="1700" dirty="0" smtClean="0">
                <a:latin typeface="Calibri" panose="020F0502020204030204" pitchFamily="34" charset="0"/>
              </a:rPr>
              <a:t>cost-effectiveness</a:t>
            </a:r>
            <a:endParaRPr kumimoji="1" lang="en-US" altLang="zh-TW" sz="1700" dirty="0" smtClean="0">
              <a:latin typeface="Calibri" panose="020F0502020204030204" pitchFamily="34" charset="0"/>
            </a:endParaRP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Time horizon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smtClean="0">
                <a:latin typeface="Calibri" panose="020F0502020204030204" pitchFamily="34" charset="0"/>
              </a:rPr>
              <a:t>Approach</a:t>
            </a:r>
            <a:r>
              <a:rPr kumimoji="1" lang="en-US" sz="2000" dirty="0" smtClean="0">
                <a:latin typeface="Calibri" panose="020F0502020204030204" pitchFamily="34" charset="0"/>
              </a:rPr>
              <a:t>:</a:t>
            </a:r>
            <a:endParaRPr kumimoji="1" lang="en-US" sz="2000" dirty="0">
              <a:latin typeface="Calibri" panose="020F0502020204030204" pitchFamily="34" charset="0"/>
            </a:endParaRPr>
          </a:p>
          <a:p>
            <a:pPr lvl="2" indent="-342900">
              <a:buFont typeface="Arial" panose="020B0604020202020204" pitchFamily="34" charset="0"/>
              <a:buChar char="•"/>
            </a:pPr>
            <a:r>
              <a:rPr kumimoji="1" lang="en-US" sz="1600" dirty="0" smtClean="0">
                <a:latin typeface="Calibri" panose="020F0502020204030204" pitchFamily="34" charset="0"/>
              </a:rPr>
              <a:t>measurable </a:t>
            </a:r>
            <a:r>
              <a:rPr kumimoji="1" lang="en-US" sz="1600" dirty="0">
                <a:latin typeface="Calibri" panose="020F0502020204030204" pitchFamily="34" charset="0"/>
              </a:rPr>
              <a:t>improvements sooner or later, if so where;</a:t>
            </a:r>
          </a:p>
          <a:p>
            <a:pPr lvl="2" indent="-342900">
              <a:buFont typeface="Arial" panose="020B0604020202020204" pitchFamily="34" charset="0"/>
              <a:buChar char="•"/>
            </a:pPr>
            <a:r>
              <a:rPr kumimoji="1" lang="en-US" sz="1600" dirty="0">
                <a:latin typeface="Calibri" panose="020F0502020204030204" pitchFamily="34" charset="0"/>
              </a:rPr>
              <a:t>be ad-hoc and take opportunities</a:t>
            </a:r>
          </a:p>
          <a:p>
            <a:pPr lvl="2" indent="-342900">
              <a:buFont typeface="Arial" panose="020B0604020202020204" pitchFamily="34" charset="0"/>
              <a:buChar char="•"/>
            </a:pPr>
            <a:r>
              <a:rPr kumimoji="1" lang="en-US" sz="1600" dirty="0">
                <a:latin typeface="Calibri" panose="020F0502020204030204" pitchFamily="34" charset="0"/>
              </a:rPr>
              <a:t>some restoration efforts may need revisiting</a:t>
            </a:r>
          </a:p>
          <a:p>
            <a:pPr lvl="1" indent="-342900">
              <a:buFont typeface="Arial" panose="020B0604020202020204" pitchFamily="34" charset="0"/>
              <a:buChar char="•"/>
            </a:pPr>
            <a:endParaRPr kumimoji="1" lang="en-US" altLang="zh-TW" sz="20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33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542" y="1063460"/>
            <a:ext cx="4269622" cy="548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5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3"/>
          <p:cNvSpPr txBox="1">
            <a:spLocks/>
          </p:cNvSpPr>
          <p:nvPr/>
        </p:nvSpPr>
        <p:spPr>
          <a:xfrm>
            <a:off x="361910" y="1794008"/>
            <a:ext cx="8410615" cy="49055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8620" indent="-342900">
              <a:buFont typeface="Arial" panose="020B0604020202020204" pitchFamily="34" charset="0"/>
              <a:buChar char="•"/>
            </a:pPr>
            <a:endParaRPr kumimoji="1" lang="en-US" altLang="zh-TW" sz="2800" dirty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Individually answer questions.</a:t>
            </a:r>
          </a:p>
          <a:p>
            <a:pPr marL="45720" indent="0">
              <a:buNone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Spend some time in table discussion with each question</a:t>
            </a:r>
          </a:p>
          <a:p>
            <a:pPr marL="45720" indent="0">
              <a:buNone/>
            </a:pPr>
            <a:endParaRPr kumimoji="1" lang="en-US" altLang="zh-TW" sz="2800" dirty="0" smtClean="0">
              <a:latin typeface="Calibri" panose="020F0502020204030204" pitchFamily="34" charset="0"/>
            </a:endParaRPr>
          </a:p>
          <a:p>
            <a:pPr marL="388620" indent="-342900">
              <a:buFont typeface="Arial" panose="020B0604020202020204" pitchFamily="34" charset="0"/>
              <a:buChar char="•"/>
            </a:pPr>
            <a:r>
              <a:rPr kumimoji="1" lang="en-US" altLang="zh-TW" sz="2800" dirty="0" smtClean="0">
                <a:latin typeface="Calibri" panose="020F0502020204030204" pitchFamily="34" charset="0"/>
              </a:rPr>
              <a:t>Debrief  with everyone – each table shares 1-2 items </a:t>
            </a:r>
            <a:endParaRPr kumimoji="1" lang="en-US" altLang="zh-TW" sz="1800" dirty="0">
              <a:latin typeface="Calibri" panose="020F0502020204030204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34736" y="-127000"/>
            <a:ext cx="8909264" cy="9616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Exercise 3 – </a:t>
            </a:r>
          </a:p>
          <a:p>
            <a:pPr marL="0" indent="0">
              <a:buNone/>
            </a:pPr>
            <a:r>
              <a:rPr lang="en-US" altLang="zh-TW" sz="5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Plan </a:t>
            </a:r>
            <a:r>
              <a:rPr lang="en-US" altLang="zh-TW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Implementation</a:t>
            </a:r>
            <a:endParaRPr lang="zh-TW" altLang="en-US" sz="28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34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30352" y="745800"/>
            <a:ext cx="7772400" cy="903950"/>
          </a:xfrm>
        </p:spPr>
        <p:txBody>
          <a:bodyPr/>
          <a:lstStyle/>
          <a:p>
            <a:pPr algn="ctr"/>
            <a:r>
              <a:rPr lang="en-US" dirty="0" smtClean="0"/>
              <a:t>Plan Development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70695" y="2665750"/>
            <a:ext cx="80481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Timeline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 smtClean="0">
              <a:latin typeface="Calibri" panose="020F0502020204030204" pitchFamily="34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Next Steps</a:t>
            </a:r>
            <a:endParaRPr lang="en-US" sz="2800" b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82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0551" y="540658"/>
            <a:ext cx="8553450" cy="10001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800" b="1" dirty="0" smtClean="0"/>
              <a:t>Timeline</a:t>
            </a:r>
            <a:endParaRPr kumimoji="1" lang="zh-TW" altLang="en-US" sz="4800" dirty="0">
              <a:latin typeface="Calibri" panose="020F0502020204030204" pitchFamily="34" charset="0"/>
            </a:endParaRPr>
          </a:p>
        </p:txBody>
      </p:sp>
      <p:pic>
        <p:nvPicPr>
          <p:cNvPr id="8" name="Picture 2" descr="G:\BearCreekBP\Public_Involvement\event 4\Overview_nextsteps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8"/>
          <a:stretch/>
        </p:blipFill>
        <p:spPr bwMode="auto">
          <a:xfrm>
            <a:off x="7546883" y="1889851"/>
            <a:ext cx="1522186" cy="465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BearCreekBP\Public_Involvement\event 4\Overview_nextsteps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50" b="4392"/>
          <a:stretch/>
        </p:blipFill>
        <p:spPr bwMode="auto">
          <a:xfrm>
            <a:off x="114751" y="1889851"/>
            <a:ext cx="5850620" cy="458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Oval 32"/>
          <p:cNvSpPr/>
          <p:nvPr/>
        </p:nvSpPr>
        <p:spPr>
          <a:xfrm>
            <a:off x="4032805" y="3440082"/>
            <a:ext cx="1465365" cy="1480457"/>
          </a:xfrm>
          <a:prstGeom prst="ellipse">
            <a:avLst/>
          </a:prstGeom>
          <a:solidFill>
            <a:srgbClr val="729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Analyses</a:t>
            </a:r>
            <a:endParaRPr lang="en-US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36343" y="3628571"/>
            <a:ext cx="101600" cy="2842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552489" y="4876801"/>
            <a:ext cx="746711" cy="1098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5939244" y="3396344"/>
            <a:ext cx="1590220" cy="1480457"/>
          </a:xfrm>
          <a:prstGeom prst="ellipse">
            <a:avLst/>
          </a:prstGeom>
          <a:solidFill>
            <a:srgbClr val="729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Narrowing Decisions</a:t>
            </a:r>
            <a:endParaRPr lang="en-US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Callout 17"/>
          <p:cNvSpPr/>
          <p:nvPr/>
        </p:nvSpPr>
        <p:spPr>
          <a:xfrm>
            <a:off x="3437212" y="-140828"/>
            <a:ext cx="4954721" cy="2096810"/>
          </a:xfrm>
          <a:prstGeom prst="wedgeEllipseCallout">
            <a:avLst/>
          </a:prstGeom>
          <a:solidFill>
            <a:schemeClr val="bg1"/>
          </a:solidFill>
          <a:ln w="57150">
            <a:solidFill>
              <a:srgbClr val="19568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3" name="Picture 5" descr="C:\Users\bilirs\AppData\Local\Microsoft\Windows\Temporary Internet Files\Content.IE5\9O67ZYQH\scroll[1]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371" y="282076"/>
            <a:ext cx="1905000" cy="125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bilirs\AppData\Local\Microsoft\Windows\Temporary Internet Files\Content.IE5\I4FX29OG\scroll9[1]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124" y="223188"/>
            <a:ext cx="1827448" cy="136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47094" y="309825"/>
            <a:ext cx="3265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Problems        </a:t>
            </a: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Solutions</a:t>
            </a:r>
          </a:p>
        </p:txBody>
      </p:sp>
      <p:sp>
        <p:nvSpPr>
          <p:cNvPr id="15" name="Oval 14"/>
          <p:cNvSpPr/>
          <p:nvPr/>
        </p:nvSpPr>
        <p:spPr>
          <a:xfrm>
            <a:off x="3787805" y="3195984"/>
            <a:ext cx="1955364" cy="1968651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36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4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accel="21000" decel="22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0.21649 -0.002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15" grpId="3" animBg="1"/>
      <p:bldP spid="15" grpId="4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0551" y="685800"/>
            <a:ext cx="8553450" cy="10001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400" b="1" dirty="0" smtClean="0"/>
              <a:t>Next Steps</a:t>
            </a:r>
            <a:endParaRPr kumimoji="1" lang="zh-TW" altLang="en-US" sz="54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25716" y="1790700"/>
            <a:ext cx="8418286" cy="437787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2" indent="-457200">
              <a:spcAft>
                <a:spcPts val="600"/>
              </a:spcAft>
              <a:buClr>
                <a:schemeClr val="accent3"/>
              </a:buClr>
              <a:buSzPct val="95000"/>
            </a:pPr>
            <a:r>
              <a:rPr lang="en-US" sz="2600" dirty="0">
                <a:latin typeface="Calibri" panose="020F0502020204030204" pitchFamily="34" charset="0"/>
              </a:rPr>
              <a:t>Finalize Current Conditions </a:t>
            </a:r>
            <a:r>
              <a:rPr lang="en-US" sz="2600" dirty="0" smtClean="0">
                <a:latin typeface="Calibri" panose="020F0502020204030204" pitchFamily="34" charset="0"/>
              </a:rPr>
              <a:t>reports (~5/2017)</a:t>
            </a:r>
          </a:p>
          <a:p>
            <a:pPr marL="457200" lvl="2" indent="-457200">
              <a:spcAft>
                <a:spcPts val="600"/>
              </a:spcAft>
              <a:buClr>
                <a:schemeClr val="accent3"/>
              </a:buClr>
              <a:buSzPct val="95000"/>
            </a:pPr>
            <a:r>
              <a:rPr lang="en-US" sz="2600" dirty="0">
                <a:latin typeface="Calibri" panose="020F0502020204030204" pitchFamily="34" charset="0"/>
              </a:rPr>
              <a:t>Implement Public Outreach Plan (ongoing)</a:t>
            </a:r>
          </a:p>
          <a:p>
            <a:pPr marL="457200" lvl="2" indent="-457200">
              <a:spcAft>
                <a:spcPts val="600"/>
              </a:spcAft>
              <a:buClr>
                <a:schemeClr val="accent3"/>
              </a:buClr>
              <a:buSzPct val="95000"/>
            </a:pPr>
            <a:r>
              <a:rPr lang="en-US" sz="2600" dirty="0" smtClean="0">
                <a:latin typeface="Calibri" panose="020F0502020204030204" pitchFamily="34" charset="0"/>
              </a:rPr>
              <a:t>Complete the Modeling (~6/2017)</a:t>
            </a:r>
          </a:p>
          <a:p>
            <a:pPr marL="457200" lvl="2" indent="-457200">
              <a:spcAft>
                <a:spcPts val="600"/>
              </a:spcAft>
              <a:buClr>
                <a:schemeClr val="accent3"/>
              </a:buClr>
              <a:buSzPct val="95000"/>
            </a:pPr>
            <a:r>
              <a:rPr lang="en-US" sz="2600" dirty="0" smtClean="0">
                <a:latin typeface="Calibri" panose="020F0502020204030204" pitchFamily="34" charset="0"/>
              </a:rPr>
              <a:t>Draft </a:t>
            </a:r>
            <a:r>
              <a:rPr lang="en-US" sz="2600" dirty="0">
                <a:latin typeface="Calibri" panose="020F0502020204030204" pitchFamily="34" charset="0"/>
              </a:rPr>
              <a:t>Plan (</a:t>
            </a:r>
            <a:r>
              <a:rPr lang="en-US" sz="2600" dirty="0" smtClean="0">
                <a:latin typeface="Calibri" panose="020F0502020204030204" pitchFamily="34" charset="0"/>
              </a:rPr>
              <a:t>12/2017</a:t>
            </a:r>
            <a:r>
              <a:rPr lang="en-US" sz="2600" dirty="0">
                <a:latin typeface="Calibri" panose="020F0502020204030204" pitchFamily="34" charset="0"/>
              </a:rPr>
              <a:t>)</a:t>
            </a:r>
          </a:p>
          <a:p>
            <a:pPr marL="457200" lvl="2" indent="-457200">
              <a:spcAft>
                <a:spcPts val="600"/>
              </a:spcAft>
              <a:buClr>
                <a:schemeClr val="accent3"/>
              </a:buClr>
              <a:buSzPct val="95000"/>
            </a:pPr>
            <a:r>
              <a:rPr lang="en-US" sz="2600" dirty="0" smtClean="0">
                <a:latin typeface="Calibri" panose="020F0502020204030204" pitchFamily="34" charset="0"/>
              </a:rPr>
              <a:t>Public </a:t>
            </a:r>
            <a:r>
              <a:rPr lang="en-US" sz="2600" dirty="0">
                <a:latin typeface="Calibri" panose="020F0502020204030204" pitchFamily="34" charset="0"/>
              </a:rPr>
              <a:t>Meeting - The draft plan will be shared and input solicited at a Public Meeting (</a:t>
            </a:r>
            <a:r>
              <a:rPr lang="en-US" sz="2600" dirty="0" smtClean="0">
                <a:latin typeface="Calibri" panose="020F0502020204030204" pitchFamily="34" charset="0"/>
              </a:rPr>
              <a:t>12/2017)</a:t>
            </a:r>
          </a:p>
          <a:p>
            <a:pPr marL="0" lvl="2" indent="0">
              <a:spcAft>
                <a:spcPts val="600"/>
              </a:spcAft>
              <a:buClr>
                <a:schemeClr val="accent3"/>
              </a:buClr>
              <a:buSzPct val="95000"/>
              <a:buNone/>
            </a:pPr>
            <a:r>
              <a:rPr lang="en-US" sz="2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      </a:t>
            </a:r>
            <a:r>
              <a:rPr lang="en-US" sz="24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You </a:t>
            </a:r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Are Encouraged to </a:t>
            </a:r>
            <a:r>
              <a:rPr lang="en-US" sz="24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Attend the Public Meeting!   </a:t>
            </a:r>
            <a:endParaRPr lang="en-US" sz="2400" b="1" dirty="0" smtClean="0">
              <a:latin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37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02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61554" y="322218"/>
            <a:ext cx="7841198" cy="125403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/>
              <a:t>Feedback and Resources</a:t>
            </a:r>
            <a:endParaRPr lang="en-US" sz="5400" b="1" dirty="0"/>
          </a:p>
        </p:txBody>
      </p:sp>
      <p:sp>
        <p:nvSpPr>
          <p:cNvPr id="11" name="Rectangle 10"/>
          <p:cNvSpPr/>
          <p:nvPr/>
        </p:nvSpPr>
        <p:spPr>
          <a:xfrm>
            <a:off x="530352" y="2044038"/>
            <a:ext cx="8105648" cy="4740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2" indent="-4572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600" dirty="0">
                <a:latin typeface="Calibri" panose="020F0502020204030204" pitchFamily="34" charset="0"/>
              </a:rPr>
              <a:t>Visit the project website for the final Current Conditions Reports and other documents related to the </a:t>
            </a:r>
            <a:r>
              <a:rPr lang="en-US" sz="2600" dirty="0" smtClean="0">
                <a:latin typeface="Calibri" panose="020F0502020204030204" pitchFamily="34" charset="0"/>
              </a:rPr>
              <a:t>project.</a:t>
            </a:r>
            <a:br>
              <a:rPr lang="en-US" sz="2600" dirty="0" smtClean="0">
                <a:latin typeface="Calibri" panose="020F0502020204030204" pitchFamily="34" charset="0"/>
              </a:rPr>
            </a:br>
            <a:r>
              <a:rPr lang="en-US" sz="2600" dirty="0" smtClean="0">
                <a:latin typeface="Calibri" panose="020F0502020204030204" pitchFamily="34" charset="0"/>
              </a:rPr>
              <a:t>	</a:t>
            </a:r>
            <a:r>
              <a:rPr lang="en-US" sz="2600" b="1" dirty="0" smtClean="0">
                <a:latin typeface="Calibri" panose="020F0502020204030204" pitchFamily="34" charset="0"/>
              </a:rPr>
              <a:t>http://www.KingCounty.gov/BearCreekPlan</a:t>
            </a:r>
            <a:r>
              <a:rPr lang="en-US" sz="2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 </a:t>
            </a:r>
            <a:endParaRPr lang="en-US" sz="2600" b="1" dirty="0">
              <a:solidFill>
                <a:schemeClr val="bg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  <a:p>
            <a:pPr marL="457200" lvl="2" indent="-4572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600" dirty="0">
                <a:latin typeface="Calibri" panose="020F0502020204030204" pitchFamily="34" charset="0"/>
              </a:rPr>
              <a:t>Leave your feedback on the </a:t>
            </a:r>
            <a:r>
              <a:rPr lang="en-US" sz="2600" dirty="0" smtClean="0">
                <a:latin typeface="Calibri" panose="020F0502020204030204" pitchFamily="34" charset="0"/>
              </a:rPr>
              <a:t>recording sheets.</a:t>
            </a:r>
            <a:endParaRPr lang="en-US" sz="2600" dirty="0">
              <a:latin typeface="Calibri" panose="020F0502020204030204" pitchFamily="34" charset="0"/>
            </a:endParaRPr>
          </a:p>
          <a:p>
            <a:pPr marL="457200" lvl="2" indent="-4572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600" dirty="0">
                <a:latin typeface="Calibri" panose="020F0502020204030204" pitchFamily="34" charset="0"/>
              </a:rPr>
              <a:t>If you have additional questions or comments, please contact Jeff Burkey directly. 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lvl="0">
              <a:spcBef>
                <a:spcPct val="0"/>
              </a:spcBef>
            </a:pPr>
            <a:r>
              <a:rPr lang="en-US" sz="4000" b="1" dirty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rPr>
              <a:t>Thank you for your input !</a:t>
            </a:r>
          </a:p>
          <a:p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66923" y="4308616"/>
            <a:ext cx="3772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Jeff Burkey, Project Manager</a:t>
            </a:r>
            <a:br>
              <a:rPr lang="en-US" dirty="0" smtClean="0">
                <a:latin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</a:rPr>
              <a:t>206-477-4658</a:t>
            </a:r>
            <a:r>
              <a:rPr lang="en-US" dirty="0">
                <a:latin typeface="Calibri" panose="020F0502020204030204" pitchFamily="34" charset="0"/>
              </a:rPr>
              <a:t/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</a:rPr>
              <a:t>Jeff.Burkey@kingcounty.gov</a:t>
            </a:r>
            <a:endParaRPr lang="en-US" dirty="0">
              <a:latin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</a:rPr>
              <a:t>www.KingCounty.gov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www.KingCounty.gov/BearCreekPlan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04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208" y="1942784"/>
            <a:ext cx="4468755" cy="40663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1601" y="336736"/>
            <a:ext cx="9042400" cy="1322502"/>
          </a:xfrm>
        </p:spPr>
        <p:txBody>
          <a:bodyPr vert="horz" lIns="0" rIns="0" bIns="0" anchor="b">
            <a:noAutofit/>
          </a:bodyPr>
          <a:lstStyle/>
          <a:p>
            <a:r>
              <a:rPr lang="en-US" sz="5400" b="1" dirty="0"/>
              <a:t>Key Findings of Current Conditions</a:t>
            </a:r>
            <a:endParaRPr kumimoji="1" lang="zh-TW" altLang="en-US" sz="5400" b="1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1365" y="2078338"/>
            <a:ext cx="4117902" cy="2560260"/>
          </a:xfrm>
        </p:spPr>
        <p:txBody>
          <a:bodyPr>
            <a:noAutofit/>
          </a:bodyPr>
          <a:lstStyle/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</a:rPr>
              <a:t>Land Use</a:t>
            </a:r>
          </a:p>
          <a:p>
            <a:pPr lvl="1"/>
            <a:r>
              <a:rPr kumimoji="1" lang="en-US" sz="2800" dirty="0">
                <a:latin typeface="Calibri" panose="020F0502020204030204" pitchFamily="34" charset="0"/>
              </a:rPr>
              <a:t>52% Developed</a:t>
            </a:r>
          </a:p>
          <a:p>
            <a:pPr lvl="1"/>
            <a:r>
              <a:rPr kumimoji="1" lang="en-US" sz="2800" dirty="0">
                <a:latin typeface="Calibri" panose="020F0502020204030204" pitchFamily="34" charset="0"/>
              </a:rPr>
              <a:t>+20% Pop. 2040</a:t>
            </a:r>
          </a:p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kumimoji="1" lang="en-US" sz="2800" dirty="0" smtClean="0">
                <a:latin typeface="Calibri" panose="020F0502020204030204" pitchFamily="34" charset="0"/>
              </a:rPr>
              <a:t>Stormwater </a:t>
            </a:r>
            <a:r>
              <a:rPr kumimoji="1" lang="en-US" sz="2800" dirty="0">
                <a:latin typeface="Calibri" panose="020F0502020204030204" pitchFamily="34" charset="0"/>
              </a:rPr>
              <a:t>Facilities</a:t>
            </a:r>
          </a:p>
          <a:p>
            <a:pPr lvl="1"/>
            <a:r>
              <a:rPr kumimoji="1" lang="en-US" dirty="0" smtClean="0">
                <a:latin typeface="Calibri" panose="020F0502020204030204" pitchFamily="34" charset="0"/>
              </a:rPr>
              <a:t>80</a:t>
            </a:r>
            <a:r>
              <a:rPr kumimoji="1" lang="en-US" dirty="0">
                <a:latin typeface="Calibri" panose="020F0502020204030204" pitchFamily="34" charset="0"/>
              </a:rPr>
              <a:t>% 20+ </a:t>
            </a:r>
            <a:r>
              <a:rPr kumimoji="1" lang="en-US" dirty="0" smtClean="0">
                <a:latin typeface="Calibri" panose="020F0502020204030204" pitchFamily="34" charset="0"/>
              </a:rPr>
              <a:t>years old</a:t>
            </a:r>
          </a:p>
          <a:p>
            <a:pPr lvl="1"/>
            <a:r>
              <a:rPr kumimoji="1" lang="en-US" dirty="0" smtClean="0">
                <a:latin typeface="Calibri" panose="020F0502020204030204" pitchFamily="34" charset="0"/>
              </a:rPr>
              <a:t>2/3 of developed areas not controlled</a:t>
            </a:r>
            <a:endParaRPr kumimoji="1" lang="en-US" dirty="0">
              <a:latin typeface="Calibri" panose="020F0502020204030204" pitchFamily="34" charset="0"/>
            </a:endParaRPr>
          </a:p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Juvenile Salmonid Use</a:t>
            </a:r>
          </a:p>
          <a:p>
            <a:pPr lvl="1"/>
            <a:r>
              <a:rPr kumimoji="1" lang="en-US" dirty="0">
                <a:latin typeface="Calibri" panose="020F0502020204030204" pitchFamily="34" charset="0"/>
              </a:rPr>
              <a:t>Used Diverse Habitats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4185"/>
          <a:stretch/>
        </p:blipFill>
        <p:spPr>
          <a:xfrm>
            <a:off x="4806336" y="1532236"/>
            <a:ext cx="4070442" cy="489735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96571"/>
              </p:ext>
            </p:extLst>
          </p:nvPr>
        </p:nvGraphicFramePr>
        <p:xfrm>
          <a:off x="4031673" y="1018307"/>
          <a:ext cx="1780794" cy="13303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5498"/>
                <a:gridCol w="735296"/>
              </a:tblGrid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Water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  <a:latin typeface="+mj-lt"/>
                        </a:rPr>
                        <a:t>0.4%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99"/>
                    </a:solidFill>
                  </a:tcPr>
                </a:tc>
              </a:tr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Developed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51.8%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99"/>
                    </a:solidFill>
                  </a:tcPr>
                </a:tc>
              </a:tr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+mj-lt"/>
                        </a:rPr>
                        <a:t>Forested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39.9%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99"/>
                    </a:solidFill>
                  </a:tcPr>
                </a:tc>
              </a:tr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+mj-lt"/>
                        </a:rPr>
                        <a:t>Shrub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1.2%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99"/>
                    </a:solidFill>
                  </a:tcPr>
                </a:tc>
              </a:tr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+mj-lt"/>
                        </a:rPr>
                        <a:t>Grass/Pasture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1.7%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99"/>
                    </a:solidFill>
                  </a:tcPr>
                </a:tc>
              </a:tr>
              <a:tr h="22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Wetland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+mj-lt"/>
                        </a:rPr>
                        <a:t>5.0%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4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7040" y="1829803"/>
            <a:ext cx="5353343" cy="401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1889" y="1674291"/>
            <a:ext cx="4117902" cy="3583509"/>
          </a:xfrm>
        </p:spPr>
        <p:txBody>
          <a:bodyPr>
            <a:noAutofit/>
          </a:bodyPr>
          <a:lstStyle/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Water Quality</a:t>
            </a:r>
          </a:p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</a:rPr>
              <a:t>Stream Macroinvertebrate Diversity</a:t>
            </a:r>
          </a:p>
          <a:p>
            <a:pPr lvl="1"/>
            <a:r>
              <a:rPr kumimoji="1" lang="en-US" dirty="0">
                <a:solidFill>
                  <a:srgbClr val="00B050"/>
                </a:solidFill>
                <a:latin typeface="Calibri" panose="020F0502020204030204" pitchFamily="34" charset="0"/>
              </a:rPr>
              <a:t>Good</a:t>
            </a:r>
            <a:r>
              <a:rPr kumimoji="1" lang="en-US" dirty="0">
                <a:latin typeface="Calibri" panose="020F0502020204030204" pitchFamily="34" charset="0"/>
              </a:rPr>
              <a:t> to </a:t>
            </a:r>
            <a:r>
              <a:rPr kumimoji="1" lang="en-US" dirty="0">
                <a:solidFill>
                  <a:srgbClr val="FF0000"/>
                </a:solidFill>
                <a:latin typeface="Calibri" panose="020F0502020204030204" pitchFamily="34" charset="0"/>
              </a:rPr>
              <a:t>Very Poor</a:t>
            </a:r>
          </a:p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</a:rPr>
              <a:t>Wetlands Assessment</a:t>
            </a:r>
          </a:p>
          <a:p>
            <a:pPr lvl="1"/>
            <a:r>
              <a:rPr kumimoji="1" lang="en-US" dirty="0">
                <a:latin typeface="Calibri" panose="020F0502020204030204" pitchFamily="34" charset="0"/>
              </a:rPr>
              <a:t>Some* loss</a:t>
            </a:r>
          </a:p>
          <a:p>
            <a:pPr marL="342900" lvl="1" indent="-342900">
              <a:buClr>
                <a:schemeClr val="accent3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</a:rPr>
              <a:t>Riparian Assessment</a:t>
            </a:r>
          </a:p>
          <a:p>
            <a:pPr lvl="1"/>
            <a:r>
              <a:rPr kumimoji="1" lang="en-US" dirty="0">
                <a:latin typeface="Calibri" panose="020F0502020204030204" pitchFamily="34" charset="0"/>
              </a:rPr>
              <a:t>45% of buffer is disturbed landscape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3" r="30575" b="6491"/>
          <a:stretch/>
        </p:blipFill>
        <p:spPr>
          <a:xfrm>
            <a:off x="5738088" y="1323999"/>
            <a:ext cx="3276600" cy="51450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870" y="1277668"/>
            <a:ext cx="3916928" cy="52316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01601" y="336736"/>
            <a:ext cx="9042400" cy="132250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Key Findings of Current Conditions</a:t>
            </a:r>
            <a:endParaRPr kumimoji="1" lang="zh-TW" altLang="en-US" sz="5400" b="1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5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877" y="2582667"/>
            <a:ext cx="1775676" cy="13317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889" y="928974"/>
            <a:ext cx="3962520" cy="5580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4384" y="914199"/>
            <a:ext cx="3586444" cy="583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17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5756" y="0"/>
            <a:ext cx="8013843" cy="969963"/>
          </a:xfrm>
        </p:spPr>
        <p:txBody>
          <a:bodyPr vert="horz" lIns="0" rIns="0" bIns="0" anchor="b">
            <a:noAutofit/>
          </a:bodyPr>
          <a:lstStyle/>
          <a:p>
            <a:r>
              <a:rPr lang="en-US" sz="5400" b="1" dirty="0"/>
              <a:t>Applying the </a:t>
            </a:r>
            <a:r>
              <a:rPr lang="en-US" sz="5400" b="1" dirty="0" smtClean="0"/>
              <a:t>Science</a:t>
            </a:r>
            <a:endParaRPr lang="en-US" sz="5400" b="1" dirty="0"/>
          </a:p>
        </p:txBody>
      </p:sp>
      <p:pic>
        <p:nvPicPr>
          <p:cNvPr id="8" name="Picture 7" descr="swamp2"/>
          <p:cNvPicPr>
            <a:picLocks noChangeAspect="1" noChangeArrowheads="1"/>
          </p:cNvPicPr>
          <p:nvPr/>
        </p:nvPicPr>
        <p:blipFill>
          <a:blip r:embed="rId3" cstate="print"/>
          <a:srcRect r="33333"/>
          <a:stretch>
            <a:fillRect/>
          </a:stretch>
        </p:blipFill>
        <p:spPr bwMode="auto">
          <a:xfrm>
            <a:off x="767673" y="1207965"/>
            <a:ext cx="3474125" cy="5411182"/>
          </a:xfrm>
          <a:prstGeom prst="rect">
            <a:avLst/>
          </a:prstGeom>
          <a:noFill/>
        </p:spPr>
      </p:pic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1246713" y="1799389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23"/>
          <p:cNvSpPr>
            <a:spLocks noChangeArrowheads="1"/>
          </p:cNvSpPr>
          <p:nvPr/>
        </p:nvSpPr>
        <p:spPr bwMode="auto">
          <a:xfrm>
            <a:off x="1246713" y="2917582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>
            <a:off x="1246713" y="3447722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25"/>
          <p:cNvSpPr>
            <a:spLocks noChangeArrowheads="1"/>
          </p:cNvSpPr>
          <p:nvPr/>
        </p:nvSpPr>
        <p:spPr bwMode="auto">
          <a:xfrm>
            <a:off x="1217563" y="4004513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26"/>
          <p:cNvSpPr>
            <a:spLocks noChangeArrowheads="1"/>
          </p:cNvSpPr>
          <p:nvPr/>
        </p:nvSpPr>
        <p:spPr bwMode="auto">
          <a:xfrm>
            <a:off x="1292561" y="4965654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842342" y="1673743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1246713" y="2335097"/>
            <a:ext cx="342106" cy="344387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842342" y="2221662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842342" y="2801549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842342" y="3350895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842342" y="4846663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smtClean="0">
                <a:solidFill>
                  <a:schemeClr val="bg1"/>
                </a:solidFill>
              </a:rPr>
              <a:t>=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842342" y="3913556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824330" y="4341835"/>
            <a:ext cx="340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smtClean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5181600" y="1145773"/>
            <a:ext cx="3962400" cy="540425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+mj-lt"/>
              </a:rPr>
              <a:t>Intersection of:</a:t>
            </a:r>
          </a:p>
          <a:p>
            <a:pPr lvl="1"/>
            <a:r>
              <a:rPr lang="en-US" dirty="0" smtClean="0">
                <a:latin typeface="+mj-lt"/>
              </a:rPr>
              <a:t>Water Quality</a:t>
            </a:r>
          </a:p>
          <a:p>
            <a:pPr lvl="1"/>
            <a:r>
              <a:rPr lang="en-US" dirty="0" smtClean="0">
                <a:latin typeface="+mj-lt"/>
              </a:rPr>
              <a:t>Flashiness- WRIA 9, Juanita </a:t>
            </a:r>
          </a:p>
          <a:p>
            <a:pPr lvl="1"/>
            <a:r>
              <a:rPr lang="en-US" dirty="0" smtClean="0">
                <a:latin typeface="+mj-lt"/>
              </a:rPr>
              <a:t>Hydrologic Change Index (HCI)</a:t>
            </a:r>
          </a:p>
          <a:p>
            <a:pPr lvl="1"/>
            <a:r>
              <a:rPr lang="en-US" dirty="0" smtClean="0">
                <a:latin typeface="+mj-lt"/>
              </a:rPr>
              <a:t>Riparian Vegetation</a:t>
            </a:r>
          </a:p>
          <a:p>
            <a:pPr lvl="1"/>
            <a:r>
              <a:rPr lang="en-US" dirty="0" smtClean="0">
                <a:latin typeface="+mj-lt"/>
              </a:rPr>
              <a:t>Wetland</a:t>
            </a:r>
          </a:p>
          <a:p>
            <a:pPr lvl="1"/>
            <a:r>
              <a:rPr lang="en-US" dirty="0" smtClean="0">
                <a:latin typeface="+mj-lt"/>
              </a:rPr>
              <a:t>Potential High Water Table</a:t>
            </a:r>
          </a:p>
          <a:p>
            <a:pPr lvl="1"/>
            <a:r>
              <a:rPr lang="en-US" dirty="0" smtClean="0">
                <a:latin typeface="+mj-lt"/>
              </a:rPr>
              <a:t>Susceptible Soils</a:t>
            </a:r>
          </a:p>
          <a:p>
            <a:pPr lvl="1"/>
            <a:r>
              <a:rPr lang="en-US" dirty="0" smtClean="0">
                <a:latin typeface="+mj-lt"/>
              </a:rPr>
              <a:t>Critical Areas</a:t>
            </a:r>
          </a:p>
          <a:p>
            <a:pPr lvl="1"/>
            <a:r>
              <a:rPr lang="en-US" dirty="0" smtClean="0">
                <a:latin typeface="+mj-lt"/>
              </a:rPr>
              <a:t>BIBI – Bear, WRIA 8&amp;9, Juanita, </a:t>
            </a:r>
            <a:r>
              <a:rPr lang="en-US" dirty="0" err="1" smtClean="0">
                <a:latin typeface="+mj-lt"/>
              </a:rPr>
              <a:t>SnoCo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Fish Use</a:t>
            </a:r>
          </a:p>
          <a:p>
            <a:pPr lvl="1"/>
            <a:r>
              <a:rPr lang="en-US" dirty="0" smtClean="0">
                <a:latin typeface="+mj-lt"/>
              </a:rPr>
              <a:t>In-stream Habitat</a:t>
            </a:r>
          </a:p>
          <a:p>
            <a:pPr lvl="1"/>
            <a:r>
              <a:rPr lang="en-US" dirty="0" smtClean="0">
                <a:latin typeface="+mj-lt"/>
              </a:rPr>
              <a:t>Storm Facilities</a:t>
            </a:r>
          </a:p>
          <a:p>
            <a:pPr lvl="1"/>
            <a:r>
              <a:rPr lang="en-US" dirty="0" smtClean="0">
                <a:latin typeface="+mj-lt"/>
              </a:rPr>
              <a:t>Land Improvement Value / Building Grade / under utilization</a:t>
            </a:r>
          </a:p>
          <a:p>
            <a:pPr lvl="1"/>
            <a:r>
              <a:rPr lang="en-US" dirty="0" smtClean="0">
                <a:latin typeface="+mj-lt"/>
              </a:rPr>
              <a:t>OSS / Pub Water</a:t>
            </a:r>
          </a:p>
          <a:p>
            <a:pPr lvl="1"/>
            <a:r>
              <a:rPr lang="en-US" dirty="0" smtClean="0">
                <a:latin typeface="+mj-lt"/>
              </a:rPr>
              <a:t>Land Conservation</a:t>
            </a:r>
          </a:p>
          <a:p>
            <a:pPr lvl="1"/>
            <a:r>
              <a:rPr lang="en-US" dirty="0" smtClean="0">
                <a:latin typeface="+mj-lt"/>
              </a:rPr>
              <a:t>Stormwater Trading</a:t>
            </a:r>
          </a:p>
          <a:p>
            <a:pPr lvl="1"/>
            <a:r>
              <a:rPr lang="en-US" dirty="0" smtClean="0">
                <a:latin typeface="+mj-lt"/>
              </a:rPr>
              <a:t>Source Control Programs</a:t>
            </a:r>
          </a:p>
          <a:p>
            <a:pPr lvl="1"/>
            <a:endParaRPr lang="en-US" dirty="0" smtClean="0">
              <a:latin typeface="+mj-lt"/>
            </a:endParaRPr>
          </a:p>
          <a:p>
            <a:pPr lvl="1"/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2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6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5756" y="0"/>
            <a:ext cx="8013843" cy="969963"/>
          </a:xfrm>
        </p:spPr>
        <p:txBody>
          <a:bodyPr vert="horz" lIns="0" rIns="0" bIns="0" anchor="b">
            <a:noAutofit/>
          </a:bodyPr>
          <a:lstStyle/>
          <a:p>
            <a:r>
              <a:rPr lang="en-US" sz="5400" b="1" dirty="0"/>
              <a:t>Applying the </a:t>
            </a:r>
            <a:r>
              <a:rPr lang="en-US" sz="5400" b="1" dirty="0" smtClean="0"/>
              <a:t>Science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181600" y="1145773"/>
            <a:ext cx="3962400" cy="540425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+mj-lt"/>
              </a:rPr>
              <a:t>Intersection of:</a:t>
            </a:r>
          </a:p>
          <a:p>
            <a:pPr lvl="1"/>
            <a:r>
              <a:rPr lang="en-US" dirty="0" smtClean="0">
                <a:latin typeface="+mj-lt"/>
              </a:rPr>
              <a:t>Water Quality</a:t>
            </a:r>
          </a:p>
          <a:p>
            <a:pPr lvl="1"/>
            <a:r>
              <a:rPr lang="en-US" dirty="0" smtClean="0">
                <a:latin typeface="+mj-lt"/>
              </a:rPr>
              <a:t>Flashiness- WRIA 9, Juanita </a:t>
            </a:r>
          </a:p>
          <a:p>
            <a:pPr lvl="1"/>
            <a:r>
              <a:rPr lang="en-US" dirty="0" smtClean="0">
                <a:latin typeface="+mj-lt"/>
              </a:rPr>
              <a:t>Hydrologic Change Index (HCI)</a:t>
            </a:r>
          </a:p>
          <a:p>
            <a:pPr lvl="1"/>
            <a:r>
              <a:rPr lang="en-US" dirty="0" smtClean="0">
                <a:latin typeface="+mj-lt"/>
              </a:rPr>
              <a:t>Riparian Vegetation</a:t>
            </a:r>
          </a:p>
          <a:p>
            <a:pPr lvl="1"/>
            <a:r>
              <a:rPr lang="en-US" dirty="0" smtClean="0">
                <a:latin typeface="+mj-lt"/>
              </a:rPr>
              <a:t>Wetland</a:t>
            </a:r>
          </a:p>
          <a:p>
            <a:pPr lvl="1"/>
            <a:r>
              <a:rPr lang="en-US" dirty="0" smtClean="0">
                <a:latin typeface="+mj-lt"/>
              </a:rPr>
              <a:t>Potential High Water Table</a:t>
            </a:r>
          </a:p>
          <a:p>
            <a:pPr lvl="1"/>
            <a:r>
              <a:rPr lang="en-US" dirty="0" smtClean="0">
                <a:latin typeface="+mj-lt"/>
              </a:rPr>
              <a:t>Susceptible Soils</a:t>
            </a:r>
          </a:p>
          <a:p>
            <a:pPr lvl="1"/>
            <a:r>
              <a:rPr lang="en-US" dirty="0" smtClean="0">
                <a:latin typeface="+mj-lt"/>
              </a:rPr>
              <a:t>Critical Areas</a:t>
            </a:r>
          </a:p>
          <a:p>
            <a:pPr lvl="1"/>
            <a:r>
              <a:rPr lang="en-US" dirty="0" smtClean="0">
                <a:latin typeface="+mj-lt"/>
              </a:rPr>
              <a:t>BIBI – Bear, WRIA 8&amp;9, Juanita, </a:t>
            </a:r>
            <a:r>
              <a:rPr lang="en-US" dirty="0" err="1" smtClean="0">
                <a:latin typeface="+mj-lt"/>
              </a:rPr>
              <a:t>SnoCo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Fish Use</a:t>
            </a:r>
          </a:p>
          <a:p>
            <a:pPr lvl="1"/>
            <a:r>
              <a:rPr lang="en-US" dirty="0" smtClean="0">
                <a:latin typeface="+mj-lt"/>
              </a:rPr>
              <a:t>In-stream Habitat</a:t>
            </a:r>
          </a:p>
          <a:p>
            <a:pPr lvl="1"/>
            <a:r>
              <a:rPr lang="en-US" dirty="0" smtClean="0">
                <a:latin typeface="+mj-lt"/>
              </a:rPr>
              <a:t>Storm Facilities</a:t>
            </a:r>
          </a:p>
          <a:p>
            <a:pPr lvl="1"/>
            <a:r>
              <a:rPr lang="en-US" dirty="0" smtClean="0">
                <a:latin typeface="+mj-lt"/>
              </a:rPr>
              <a:t>Land Improvement Value / Building Grade / under utilization</a:t>
            </a:r>
          </a:p>
          <a:p>
            <a:pPr lvl="1"/>
            <a:r>
              <a:rPr lang="en-US" dirty="0" smtClean="0">
                <a:latin typeface="+mj-lt"/>
              </a:rPr>
              <a:t>OSS / Pub Water</a:t>
            </a:r>
          </a:p>
          <a:p>
            <a:pPr lvl="1"/>
            <a:r>
              <a:rPr lang="en-US" dirty="0">
                <a:latin typeface="+mj-lt"/>
              </a:rPr>
              <a:t>Land </a:t>
            </a:r>
            <a:r>
              <a:rPr lang="en-US" dirty="0" smtClean="0">
                <a:latin typeface="+mj-lt"/>
              </a:rPr>
              <a:t>Conservation</a:t>
            </a:r>
          </a:p>
          <a:p>
            <a:pPr lvl="1"/>
            <a:r>
              <a:rPr lang="en-US" dirty="0" smtClean="0">
                <a:latin typeface="+mj-lt"/>
              </a:rPr>
              <a:t>Stormwater Trading</a:t>
            </a:r>
          </a:p>
          <a:p>
            <a:pPr lvl="1"/>
            <a:r>
              <a:rPr lang="en-US" dirty="0" smtClean="0">
                <a:latin typeface="+mj-lt"/>
              </a:rPr>
              <a:t>Source Control Programs</a:t>
            </a:r>
            <a:endParaRPr lang="en-US" dirty="0">
              <a:latin typeface="+mj-lt"/>
            </a:endParaRPr>
          </a:p>
          <a:p>
            <a:pPr lvl="1"/>
            <a:endParaRPr lang="en-US" dirty="0" smtClean="0">
              <a:latin typeface="+mj-lt"/>
            </a:endParaRPr>
          </a:p>
          <a:p>
            <a:pPr lvl="1"/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2407" r="30833"/>
          <a:stretch/>
        </p:blipFill>
        <p:spPr>
          <a:xfrm>
            <a:off x="914400" y="1145773"/>
            <a:ext cx="3259670" cy="540425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7</a:t>
            </a:fld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n Arrow 4"/>
          <p:cNvSpPr/>
          <p:nvPr/>
        </p:nvSpPr>
        <p:spPr>
          <a:xfrm rot="10800000">
            <a:off x="3186329" y="5328939"/>
            <a:ext cx="353067" cy="672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5423" y="231140"/>
            <a:ext cx="8766409" cy="105156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Modeling Approach Overview </a:t>
            </a:r>
            <a:endParaRPr lang="en-US" sz="5400" b="1" dirty="0"/>
          </a:p>
        </p:txBody>
      </p:sp>
      <p:sp>
        <p:nvSpPr>
          <p:cNvPr id="8" name="Rectangle 7"/>
          <p:cNvSpPr/>
          <p:nvPr/>
        </p:nvSpPr>
        <p:spPr>
          <a:xfrm>
            <a:off x="304800" y="3792248"/>
            <a:ext cx="1544126" cy="145494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+mj-lt"/>
              </a:rPr>
              <a:t>HSPF Hydrologic Modeling</a:t>
            </a:r>
            <a:endParaRPr lang="en-US" sz="24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90800" y="3792248"/>
            <a:ext cx="1544126" cy="14600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+mj-lt"/>
              </a:rPr>
              <a:t>SUSTAIN BMP Modeling</a:t>
            </a:r>
            <a:endParaRPr lang="en-US" sz="24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3792248"/>
            <a:ext cx="1544126" cy="145494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+mj-lt"/>
              </a:rPr>
              <a:t>Modeling Solutions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1992086" y="4279929"/>
            <a:ext cx="533400" cy="350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4281928" y="4279929"/>
            <a:ext cx="533400" cy="350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6617374" y="4279929"/>
            <a:ext cx="533400" cy="350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257357" y="4008120"/>
            <a:ext cx="1240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Achieve</a:t>
            </a:r>
          </a:p>
          <a:p>
            <a:pPr algn="ctr"/>
            <a:r>
              <a:rPr lang="en-US" sz="2400" b="1" dirty="0" smtClean="0">
                <a:latin typeface="+mj-lt"/>
              </a:rPr>
              <a:t>Targets?</a:t>
            </a:r>
            <a:endParaRPr lang="en-US" sz="24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01213" y="3036120"/>
            <a:ext cx="769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j-lt"/>
              </a:rPr>
              <a:t>Yes!</a:t>
            </a:r>
            <a:endParaRPr lang="en-US" sz="28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74621" y="5648980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j-lt"/>
              </a:rPr>
              <a:t>No</a:t>
            </a:r>
            <a:endParaRPr lang="en-US" sz="2800" dirty="0">
              <a:latin typeface="+mj-lt"/>
            </a:endParaRPr>
          </a:p>
        </p:txBody>
      </p:sp>
      <p:sp>
        <p:nvSpPr>
          <p:cNvPr id="17" name="Bent Arrow 16"/>
          <p:cNvSpPr/>
          <p:nvPr/>
        </p:nvSpPr>
        <p:spPr>
          <a:xfrm rot="16200000">
            <a:off x="3857796" y="2366108"/>
            <a:ext cx="679753" cy="659052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7701213" y="4839117"/>
            <a:ext cx="353067" cy="672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104347" y="1493548"/>
            <a:ext cx="2188723" cy="15364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Physical Parameters,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Historical, Existing, and Future Land Use Conditions, BMP information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902408" y="3014060"/>
            <a:ext cx="545392" cy="5673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819400" y="3014060"/>
            <a:ext cx="543463" cy="5673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Curved Right Arrow 22"/>
          <p:cNvSpPr/>
          <p:nvPr/>
        </p:nvSpPr>
        <p:spPr>
          <a:xfrm rot="10800000">
            <a:off x="8544340" y="3223260"/>
            <a:ext cx="457200" cy="10058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DRAFT 03-20-2017</a:t>
            </a:r>
            <a:endParaRPr lang="en-US" sz="1000" dirty="0"/>
          </a:p>
        </p:txBody>
      </p:sp>
      <p:sp>
        <p:nvSpPr>
          <p:cNvPr id="24" name="Slide Number Placeholder 7"/>
          <p:cNvSpPr txBox="1">
            <a:spLocks/>
          </p:cNvSpPr>
          <p:nvPr/>
        </p:nvSpPr>
        <p:spPr>
          <a:xfrm>
            <a:off x="8318159" y="6587368"/>
            <a:ext cx="762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9DE6EB8-52AB-45EA-A660-3E1EBFA72987}" type="slidenum">
              <a:rPr lang="en-US" sz="1100" smtClean="0">
                <a:latin typeface="Calibri" panose="020F0502020204030204" pitchFamily="34" charset="0"/>
              </a:rPr>
              <a:pPr algn="r"/>
              <a:t>8</a:t>
            </a:fld>
            <a:endParaRPr lang="en-US" sz="1100" dirty="0">
              <a:latin typeface="Calibri" panose="020F0502020204030204" pitchFamily="34" charset="0"/>
            </a:endParaRPr>
          </a:p>
        </p:txBody>
      </p:sp>
      <p:sp>
        <p:nvSpPr>
          <p:cNvPr id="31" name="Down Arrow 30"/>
          <p:cNvSpPr/>
          <p:nvPr/>
        </p:nvSpPr>
        <p:spPr>
          <a:xfrm rot="3058132">
            <a:off x="4407173" y="2960633"/>
            <a:ext cx="307489" cy="84750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606433" y="2500773"/>
            <a:ext cx="1802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Today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5269" y="3517751"/>
            <a:ext cx="4351258" cy="2131229"/>
          </a:xfrm>
          <a:prstGeom prst="round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6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5" descr="IMGP7767.JPG"/>
          <p:cNvPicPr>
            <a:picLocks noChangeAspect="1"/>
          </p:cNvPicPr>
          <p:nvPr/>
        </p:nvPicPr>
        <p:blipFill rotWithShape="1">
          <a:blip r:embed="rId3" cstate="print">
            <a:lum bright="14000" contrast="24000"/>
          </a:blip>
          <a:srcRect l="23868" b="24385"/>
          <a:stretch/>
        </p:blipFill>
        <p:spPr>
          <a:xfrm>
            <a:off x="5924550" y="1362444"/>
            <a:ext cx="3087416" cy="229982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6"/>
          <a:stretch/>
        </p:blipFill>
        <p:spPr>
          <a:xfrm>
            <a:off x="4834853" y="3754691"/>
            <a:ext cx="4186875" cy="2693734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5277" y="179439"/>
            <a:ext cx="8229600" cy="845187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Summary of Problems</a:t>
            </a:r>
            <a:endParaRPr lang="en-US" sz="5400" b="1" dirty="0"/>
          </a:p>
        </p:txBody>
      </p:sp>
      <p:pic>
        <p:nvPicPr>
          <p:cNvPr id="12" name="Picture 2" descr="\\kc.kingcounty.lcl\DNRP\WLRD\STS\BearCreekBP\Images\field pics\IMG_408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2" t="2040"/>
          <a:stretch/>
        </p:blipFill>
        <p:spPr bwMode="auto">
          <a:xfrm>
            <a:off x="5006208" y="1322439"/>
            <a:ext cx="4015520" cy="4651274"/>
          </a:xfrm>
          <a:prstGeom prst="rect">
            <a:avLst/>
          </a:prstGeom>
          <a:noFill/>
          <a:ln w="1270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923" y="1343419"/>
            <a:ext cx="3681805" cy="4909074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275" y="1348256"/>
            <a:ext cx="3636923" cy="4849231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8" t="1755" r="6678" b="2418"/>
          <a:stretch/>
        </p:blipFill>
        <p:spPr>
          <a:xfrm>
            <a:off x="5326407" y="1343419"/>
            <a:ext cx="3695322" cy="5105006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" b="3225"/>
          <a:stretch/>
        </p:blipFill>
        <p:spPr>
          <a:xfrm>
            <a:off x="4679576" y="3983261"/>
            <a:ext cx="3614833" cy="2527076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34" y="3802316"/>
            <a:ext cx="4704194" cy="2646109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8" name="Content Placeholder 2"/>
          <p:cNvSpPr txBox="1">
            <a:spLocks noGrp="1"/>
          </p:cNvSpPr>
          <p:nvPr>
            <p:ph idx="1"/>
          </p:nvPr>
        </p:nvSpPr>
        <p:spPr>
          <a:xfrm>
            <a:off x="295277" y="1935480"/>
            <a:ext cx="4905374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Calibri" panose="020F0502020204030204" pitchFamily="34" charset="0"/>
              </a:rPr>
              <a:t>Flashy creek flows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Doesn’t meet water quality </a:t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Standards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Loss of riparian &amp; wetland vegetation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Loss of instream habitat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Developed areas with no</a:t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stormwater control</a:t>
            </a:r>
            <a:endParaRPr lang="en-US" dirty="0" smtClean="0">
              <a:latin typeface="Calibri" panose="020F0502020204030204" pitchFamily="34" charset="0"/>
            </a:endParaRPr>
          </a:p>
          <a:p>
            <a:r>
              <a:rPr lang="en-US" sz="2400" dirty="0" smtClean="0">
                <a:latin typeface="Calibri" panose="020F0502020204030204" pitchFamily="34" charset="0"/>
              </a:rPr>
              <a:t>Stormwater Controls are </a:t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outdated</a:t>
            </a:r>
          </a:p>
          <a:p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8180" y="6598364"/>
            <a:ext cx="12153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DRAFT 03-20-2017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294409" y="6421118"/>
            <a:ext cx="762000" cy="365125"/>
          </a:xfrm>
        </p:spPr>
        <p:txBody>
          <a:bodyPr/>
          <a:lstStyle/>
          <a:p>
            <a:fld id="{59DE6EB8-52AB-45EA-A660-3E1EBFA72987}" type="slidenum"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fld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812" y="1002996"/>
            <a:ext cx="2653154" cy="353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4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Custom Design">
  <a:themeElements>
    <a:clrScheme name="Custom 23">
      <a:dk1>
        <a:srgbClr val="06446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Franklin Gothic Demi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4320</TotalTime>
  <Words>1194</Words>
  <Application>Microsoft Office PowerPoint</Application>
  <PresentationFormat>On-screen Show (4:3)</PresentationFormat>
  <Paragraphs>425</Paragraphs>
  <Slides>39</Slides>
  <Notes>23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Custom Design</vt:lpstr>
      <vt:lpstr>Flow</vt:lpstr>
      <vt:lpstr>PowerPoint Presentation</vt:lpstr>
      <vt:lpstr>Bear Creek Watershed-Scale Stormwater Management Plan  Technical Workshop Overview</vt:lpstr>
      <vt:lpstr>PowerPoint Presentation</vt:lpstr>
      <vt:lpstr>Key Findings of Current Conditions</vt:lpstr>
      <vt:lpstr>PowerPoint Presentation</vt:lpstr>
      <vt:lpstr>Applying the Science</vt:lpstr>
      <vt:lpstr>Applying the Science</vt:lpstr>
      <vt:lpstr>PowerPoint Presentation</vt:lpstr>
      <vt:lpstr>Summary of Problems</vt:lpstr>
      <vt:lpstr>                      BMPs   Constructed                   Programmatic</vt:lpstr>
      <vt:lpstr>Types of Constructed Best Management Practices (BMPs)</vt:lpstr>
      <vt:lpstr>Constructed BMPs</vt:lpstr>
      <vt:lpstr>Examples of Programmatic BMPs</vt:lpstr>
      <vt:lpstr>PowerPoint Presentation</vt:lpstr>
      <vt:lpstr>PowerPoint Presentation</vt:lpstr>
      <vt:lpstr>Working together to achieve results</vt:lpstr>
      <vt:lpstr>Team Collaboration</vt:lpstr>
      <vt:lpstr>PowerPoint Presentation</vt:lpstr>
      <vt:lpstr>Table Group Exercises</vt:lpstr>
      <vt:lpstr>Exercises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Break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 Development</vt:lpstr>
      <vt:lpstr>PowerPoint Presentation</vt:lpstr>
      <vt:lpstr>PowerPoint Presentation</vt:lpstr>
      <vt:lpstr>Feedback and Resources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Sevin Bilir</dc:creator>
  <cp:lastModifiedBy>Ferguson, Eric</cp:lastModifiedBy>
  <cp:revision>314</cp:revision>
  <cp:lastPrinted>2017-03-06T20:21:39Z</cp:lastPrinted>
  <dcterms:created xsi:type="dcterms:W3CDTF">2016-01-25T19:52:46Z</dcterms:created>
  <dcterms:modified xsi:type="dcterms:W3CDTF">2017-04-13T22:50:36Z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