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69" r:id="rId3"/>
    <p:sldId id="264" r:id="rId4"/>
    <p:sldId id="260" r:id="rId5"/>
    <p:sldId id="258" r:id="rId6"/>
    <p:sldId id="259" r:id="rId7"/>
    <p:sldId id="266" r:id="rId8"/>
    <p:sldId id="267" r:id="rId9"/>
    <p:sldId id="263" r:id="rId10"/>
    <p:sldId id="268" r:id="rId11"/>
    <p:sldId id="265" r:id="rId12"/>
    <p:sldId id="261" r:id="rId1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077" autoAdjust="0"/>
  </p:normalViewPr>
  <p:slideViewPr>
    <p:cSldViewPr>
      <p:cViewPr varScale="1">
        <p:scale>
          <a:sx n="92" d="100"/>
          <a:sy n="92" d="100"/>
        </p:scale>
        <p:origin x="-5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9E11008-9505-4B90-BCCD-1AA73E36567E}" type="datetimeFigureOut">
              <a:rPr lang="en-US" smtClean="0"/>
              <a:t>11/9/2015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7C126885-1A3F-43ED-84ED-A5A85029D531}" type="slidenum">
              <a:rPr lang="en-US" smtClean="0"/>
              <a:t>‹#›</a:t>
            </a:fld>
            <a:endParaRPr lang="en-US"/>
          </a:p>
        </p:txBody>
      </p:sp>
    </p:spTree>
    <p:extLst>
      <p:ext uri="{BB962C8B-B14F-4D97-AF65-F5344CB8AC3E}">
        <p14:creationId xmlns:p14="http://schemas.microsoft.com/office/powerpoint/2010/main" val="2350998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Conveyance</a:t>
            </a:r>
            <a:r>
              <a:rPr lang="en-US" baseline="0" dirty="0" smtClean="0"/>
              <a:t> of speaker notes is variable depending on allotted duration for entire presentation, target audience, etc.</a:t>
            </a:r>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1</a:t>
            </a:fld>
            <a:endParaRPr lang="en-US"/>
          </a:p>
        </p:txBody>
      </p:sp>
    </p:spTree>
    <p:extLst>
      <p:ext uri="{BB962C8B-B14F-4D97-AF65-F5344CB8AC3E}">
        <p14:creationId xmlns:p14="http://schemas.microsoft.com/office/powerpoint/2010/main" val="463486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“I’m going to turn it over to Tamie and she’ll let you know about the table discussions.”</a:t>
            </a:r>
          </a:p>
          <a:p>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10</a:t>
            </a:fld>
            <a:endParaRPr lang="en-US"/>
          </a:p>
        </p:txBody>
      </p:sp>
    </p:spTree>
    <p:extLst>
      <p:ext uri="{BB962C8B-B14F-4D97-AF65-F5344CB8AC3E}">
        <p14:creationId xmlns:p14="http://schemas.microsoft.com/office/powerpoint/2010/main" val="3491951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126885-1A3F-43ED-84ED-A5A85029D531}" type="slidenum">
              <a:rPr lang="en-US" smtClean="0"/>
              <a:t>11</a:t>
            </a:fld>
            <a:endParaRPr lang="en-US"/>
          </a:p>
        </p:txBody>
      </p:sp>
    </p:spTree>
    <p:extLst>
      <p:ext uri="{BB962C8B-B14F-4D97-AF65-F5344CB8AC3E}">
        <p14:creationId xmlns:p14="http://schemas.microsoft.com/office/powerpoint/2010/main" val="194541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Positive comments send to me, negative send to my partners. </a:t>
            </a:r>
            <a:r>
              <a:rPr lang="en-US" dirty="0" smtClean="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2F18616B-DCA9-4B0C-B27B-BD549CBDC056}" type="slidenum">
              <a:rPr lang="en-US" smtClean="0"/>
              <a:t>12</a:t>
            </a:fld>
            <a:endParaRPr lang="en-US"/>
          </a:p>
        </p:txBody>
      </p:sp>
    </p:spTree>
    <p:extLst>
      <p:ext uri="{BB962C8B-B14F-4D97-AF65-F5344CB8AC3E}">
        <p14:creationId xmlns:p14="http://schemas.microsoft.com/office/powerpoint/2010/main" val="3318968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Depth of </a:t>
            </a:r>
            <a:r>
              <a:rPr lang="en-US" smtClean="0"/>
              <a:t>detail conveyed </a:t>
            </a:r>
            <a:r>
              <a:rPr lang="en-US" baseline="0" smtClean="0"/>
              <a:t>is </a:t>
            </a:r>
            <a:r>
              <a:rPr lang="en-US" baseline="0" dirty="0" smtClean="0"/>
              <a:t>variable depending on allotted duration for entire presentation, target audience, etc.</a:t>
            </a:r>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2</a:t>
            </a:fld>
            <a:endParaRPr lang="en-US"/>
          </a:p>
        </p:txBody>
      </p:sp>
    </p:spTree>
    <p:extLst>
      <p:ext uri="{BB962C8B-B14F-4D97-AF65-F5344CB8AC3E}">
        <p14:creationId xmlns:p14="http://schemas.microsoft.com/office/powerpoint/2010/main" val="463486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Where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Who</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Include Little Bear Creek comments from Bill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this point, I’d like to note that Snohomish County is also currently producing a stormwater basin plan in Little Bear Creek, which is adjacent to Bear Creek.  Snohomish County’s general goal and objective are the same as King County’s, although their specific approach differs in some ways.  I mention this because some of you will probably be involved in their stakeholder process.  Later in this meeting, Arthur Lee (or Bill Leif) will give a brief presentation about Snohomish County’s project.  Now, back to King County’s Bear Creek project…”</a:t>
            </a:r>
          </a:p>
          <a:p>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3</a:t>
            </a:fld>
            <a:endParaRPr lang="en-US"/>
          </a:p>
        </p:txBody>
      </p:sp>
    </p:spTree>
    <p:extLst>
      <p:ext uri="{BB962C8B-B14F-4D97-AF65-F5344CB8AC3E}">
        <p14:creationId xmlns:p14="http://schemas.microsoft.com/office/powerpoint/2010/main" val="3718543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Complete set of Goals and Objectives are on the table</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Goals</a:t>
            </a:r>
          </a:p>
          <a:p>
            <a:r>
              <a:rPr lang="en-US" sz="1200" kern="1200" dirty="0" smtClean="0">
                <a:solidFill>
                  <a:schemeClr val="tx1"/>
                </a:solidFill>
                <a:effectLst/>
                <a:latin typeface="+mn-lt"/>
                <a:ea typeface="+mn-ea"/>
                <a:cs typeface="+mn-cs"/>
              </a:rPr>
              <a:t>King County’s goal of this Watershed Plan is to restore Bear Creek so that it provides healthy aquatic habitat for Chinook salmon and other species now and into the future.</a:t>
            </a:r>
          </a:p>
          <a:p>
            <a:r>
              <a:rPr lang="en-US" sz="1200" b="1" kern="1200" dirty="0" smtClean="0">
                <a:solidFill>
                  <a:schemeClr val="tx1"/>
                </a:solidFill>
                <a:effectLst/>
                <a:latin typeface="+mn-lt"/>
                <a:ea typeface="+mn-ea"/>
                <a:cs typeface="+mn-cs"/>
              </a:rPr>
              <a:t>Objectives</a:t>
            </a:r>
          </a:p>
          <a:p>
            <a:r>
              <a:rPr lang="en-US" sz="1200" kern="1200" dirty="0" smtClean="0">
                <a:solidFill>
                  <a:schemeClr val="tx1"/>
                </a:solidFill>
                <a:effectLst/>
                <a:latin typeface="+mn-lt"/>
                <a:ea typeface="+mn-ea"/>
                <a:cs typeface="+mn-cs"/>
              </a:rPr>
              <a:t>As part of the permit obligations under section S5.C.5.c of the National Pollutant Discharge Elimination System (NPDES) Phase I Municipal Stormwater Permit (permit) issued by the Washington State Department of Ecology (Ecology), effective August 1, 2013 through July 31, 2018, and modified January 16, 2015, the objective of watershed-scale stormwater plan is to identify a stormwater management strategy or strategies that would result in hydrologic, water quality, and stream channel habitat conditions that fully support </a:t>
            </a:r>
            <a:r>
              <a:rPr lang="en-US" sz="1200" i="1" kern="1200" dirty="0" smtClean="0">
                <a:solidFill>
                  <a:schemeClr val="tx1"/>
                </a:solidFill>
                <a:effectLst/>
                <a:latin typeface="+mn-lt"/>
                <a:ea typeface="+mn-ea"/>
                <a:cs typeface="+mn-cs"/>
              </a:rPr>
              <a:t>existing </a:t>
            </a:r>
            <a:r>
              <a:rPr lang="en-US" sz="1200" kern="1200" dirty="0" smtClean="0">
                <a:solidFill>
                  <a:schemeClr val="tx1"/>
                </a:solidFill>
                <a:effectLst/>
                <a:latin typeface="+mn-lt"/>
                <a:ea typeface="+mn-ea"/>
                <a:cs typeface="+mn-cs"/>
              </a:rPr>
              <a:t>and </a:t>
            </a:r>
            <a:r>
              <a:rPr lang="en-US" sz="1200" i="1" kern="1200" dirty="0" smtClean="0">
                <a:solidFill>
                  <a:schemeClr val="tx1"/>
                </a:solidFill>
                <a:effectLst/>
                <a:latin typeface="+mn-lt"/>
                <a:ea typeface="+mn-ea"/>
                <a:cs typeface="+mn-cs"/>
              </a:rPr>
              <a:t>designated uses</a:t>
            </a:r>
            <a:r>
              <a:rPr lang="en-US" sz="1200" kern="1200" dirty="0" smtClean="0">
                <a:solidFill>
                  <a:schemeClr val="tx1"/>
                </a:solidFill>
                <a:effectLst/>
                <a:latin typeface="+mn-lt"/>
                <a:ea typeface="+mn-ea"/>
                <a:cs typeface="+mn-cs"/>
              </a:rPr>
              <a:t>. Specific objectives for this planning effort are as follows: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Demonstrate the ability of multiple jurisdictions to collaborate in on a watershed basis, focusing and coordinating multijurisdictional efforts to restore Bear Creek.</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Holistically asses existing conditions of in-stream habitat, near shore buffer integrity, and watershed/stormwater characteristics.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Model existing conditions and future conditions to estimate both hydrologic and water quality issues.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Model potential solution suites to identify what needs to occur to restore Bear Creek while being realistic of economic constraints. Solutions include stormwater retrofits, in-stream projects, buffer enhancement projects, program implementation, and policy changes.</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Collaboratively develop an implementation plan that transcends jurisdictional boundaries that is realistic and achievable by all local governments involved.</a:t>
            </a:r>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4</a:t>
            </a:fld>
            <a:endParaRPr lang="en-US"/>
          </a:p>
        </p:txBody>
      </p:sp>
    </p:spTree>
    <p:extLst>
      <p:ext uri="{BB962C8B-B14F-4D97-AF65-F5344CB8AC3E}">
        <p14:creationId xmlns:p14="http://schemas.microsoft.com/office/powerpoint/2010/main" val="1450731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main elements</a:t>
            </a:r>
          </a:p>
          <a:p>
            <a:r>
              <a:rPr lang="en-US" dirty="0" smtClean="0"/>
              <a:t>Existing Conditions</a:t>
            </a:r>
          </a:p>
          <a:p>
            <a:r>
              <a:rPr lang="en-US" dirty="0" smtClean="0"/>
              <a:t>	not reinvent things, will utilize TMDLs, WRIA 8 Conservation Plan, </a:t>
            </a:r>
          </a:p>
          <a:p>
            <a:r>
              <a:rPr lang="en-US" dirty="0" smtClean="0"/>
              <a:t>	Status and Trends, Stressor Risks, City</a:t>
            </a:r>
            <a:r>
              <a:rPr lang="en-US" baseline="0" dirty="0" smtClean="0"/>
              <a:t> of Redmond GW study, etc.</a:t>
            </a:r>
          </a:p>
          <a:p>
            <a:r>
              <a:rPr lang="en-US" baseline="0" dirty="0" smtClean="0"/>
              <a:t>Develop some tools to conduct analyses</a:t>
            </a:r>
          </a:p>
          <a:p>
            <a:r>
              <a:rPr lang="en-US" baseline="0" dirty="0" smtClean="0"/>
              <a:t>	Watershed models are from circa 1990’s</a:t>
            </a:r>
          </a:p>
          <a:p>
            <a:r>
              <a:rPr lang="en-US" baseline="0" dirty="0" smtClean="0"/>
              <a:t>	HSPF and SUSTAIN</a:t>
            </a:r>
          </a:p>
          <a:p>
            <a:r>
              <a:rPr lang="en-US" baseline="0" dirty="0" smtClean="0"/>
              <a:t>Implementation plan</a:t>
            </a:r>
          </a:p>
          <a:p>
            <a:r>
              <a:rPr lang="en-US" baseline="0" dirty="0" smtClean="0"/>
              <a:t>	likely with a time horizon of 40+ years</a:t>
            </a:r>
          </a:p>
          <a:p>
            <a:r>
              <a:rPr lang="en-US" baseline="0" dirty="0" smtClean="0"/>
              <a:t>	As part of the outcome from this, envision implementation activities </a:t>
            </a:r>
          </a:p>
          <a:p>
            <a:r>
              <a:rPr lang="en-US" baseline="0" dirty="0" smtClean="0"/>
              <a:t>	     that are:</a:t>
            </a:r>
          </a:p>
          <a:p>
            <a:r>
              <a:rPr lang="en-US" baseline="0" dirty="0" smtClean="0"/>
              <a:t>		near-term</a:t>
            </a:r>
          </a:p>
          <a:p>
            <a:r>
              <a:rPr lang="en-US" baseline="0" dirty="0" smtClean="0"/>
              <a:t>		mid-term</a:t>
            </a:r>
          </a:p>
          <a:p>
            <a:r>
              <a:rPr lang="en-US" baseline="0" dirty="0" smtClean="0"/>
              <a:t>		long-term</a:t>
            </a:r>
          </a:p>
          <a:p>
            <a:r>
              <a:rPr lang="en-US" baseline="0" dirty="0" smtClean="0"/>
              <a:t>If you’re familiar with Juanita Creek and WRIA 9 stormwater retrofit studies, </a:t>
            </a:r>
          </a:p>
          <a:p>
            <a:r>
              <a:rPr lang="en-US" baseline="0" dirty="0" smtClean="0"/>
              <a:t>	this watershed plan will be a like a hybrid of them.</a:t>
            </a:r>
            <a:endParaRPr lang="en-US" dirty="0"/>
          </a:p>
        </p:txBody>
      </p:sp>
      <p:sp>
        <p:nvSpPr>
          <p:cNvPr id="4" name="Slide Number Placeholder 3"/>
          <p:cNvSpPr>
            <a:spLocks noGrp="1"/>
          </p:cNvSpPr>
          <p:nvPr>
            <p:ph type="sldNum" sz="quarter" idx="10"/>
          </p:nvPr>
        </p:nvSpPr>
        <p:spPr/>
        <p:txBody>
          <a:bodyPr/>
          <a:lstStyle/>
          <a:p>
            <a:fld id="{2F18616B-DCA9-4B0C-B27B-BD549CBDC056}" type="slidenum">
              <a:rPr lang="en-US" smtClean="0"/>
              <a:t>5</a:t>
            </a:fld>
            <a:endParaRPr lang="en-US"/>
          </a:p>
        </p:txBody>
      </p:sp>
    </p:spTree>
    <p:extLst>
      <p:ext uri="{BB962C8B-B14F-4D97-AF65-F5344CB8AC3E}">
        <p14:creationId xmlns:p14="http://schemas.microsoft.com/office/powerpoint/2010/main" val="1965315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Instigated</a:t>
            </a:r>
            <a:r>
              <a:rPr lang="en-US" baseline="0" dirty="0" smtClean="0"/>
              <a:t> because of a permit, but the bigger picture goal is to restore and protect aquatic resources</a:t>
            </a:r>
          </a:p>
          <a:p>
            <a:endParaRPr lang="en-US" baseline="0" dirty="0" smtClean="0"/>
          </a:p>
          <a:p>
            <a:r>
              <a:rPr lang="en-US" baseline="0" dirty="0" smtClean="0"/>
              <a:t>This is a great step taken by Ecology to more directly link Stormwater Management and Salmon Recovery.</a:t>
            </a:r>
          </a:p>
          <a:p>
            <a:endParaRPr lang="en-US" baseline="0" dirty="0" smtClean="0"/>
          </a:p>
          <a:p>
            <a:r>
              <a:rPr lang="en-US" baseline="0" dirty="0" smtClean="0"/>
              <a:t>It requires developing a plan that does not stop at jurisdictional boundaries. It requires multiple permittees to coordinate (in our case collaborate) developing a comprehensive watershed plan.</a:t>
            </a:r>
          </a:p>
          <a:p>
            <a:endParaRPr lang="en-US" baseline="0" dirty="0" smtClean="0"/>
          </a:p>
          <a:p>
            <a:r>
              <a:rPr lang="en-US" baseline="0" dirty="0" smtClean="0"/>
              <a:t>Emphasize that this watershed plan will look at land use management as part of the strategies to meet defined objectives. </a:t>
            </a:r>
          </a:p>
          <a:p>
            <a:endParaRPr lang="en-US" baseline="0" dirty="0" smtClean="0"/>
          </a:p>
          <a:p>
            <a:r>
              <a:rPr lang="en-US" baseline="0" dirty="0" smtClean="0"/>
              <a:t>Obviously this is a “3</a:t>
            </a:r>
            <a:r>
              <a:rPr lang="en-US" baseline="30000" dirty="0" smtClean="0"/>
              <a:t>rd</a:t>
            </a:r>
            <a:r>
              <a:rPr lang="en-US" baseline="0" dirty="0" smtClean="0"/>
              <a:t> Rail” to Stormwater Managers when diffusing the line between Growth Management and Clean Water Acts</a:t>
            </a:r>
          </a:p>
          <a:p>
            <a:endParaRPr lang="en-US" baseline="0" dirty="0" smtClean="0"/>
          </a:p>
          <a:p>
            <a:r>
              <a:rPr lang="en-US" baseline="0" dirty="0" smtClean="0"/>
              <a:t>I have no idea how this will play out, but clearly land use has an effect on aquatic resources and influence salmon recovery efforts.</a:t>
            </a:r>
          </a:p>
          <a:p>
            <a:endParaRPr lang="en-US" baseline="0" dirty="0" smtClean="0"/>
          </a:p>
          <a:p>
            <a:r>
              <a:rPr lang="en-US" baseline="0" dirty="0" smtClean="0"/>
              <a:t>The previous permit cycle, was monitoring, this one is planning, and a logical next step for the next permit cycle is implementation.</a:t>
            </a:r>
          </a:p>
          <a:p>
            <a:endParaRPr lang="en-US" baseline="0" dirty="0" smtClean="0"/>
          </a:p>
          <a:p>
            <a:r>
              <a:rPr lang="en-US" baseline="0" dirty="0" smtClean="0"/>
              <a:t>Ecology still cogitating on what will be in the next permit cycle, but the progression of steps taken suggest that outcomes from these watershed plans will be used in some form to guide development of the next permit (2018). </a:t>
            </a:r>
          </a:p>
          <a:p>
            <a:endParaRPr lang="en-US" baseline="0" dirty="0" smtClean="0"/>
          </a:p>
          <a:p>
            <a:r>
              <a:rPr lang="en-US" baseline="0" dirty="0" smtClean="0"/>
              <a:t>Given this potential, the implementation strategies developed in this plans will likely influence for several decades how stormwater management will be implemented. </a:t>
            </a:r>
          </a:p>
          <a:p>
            <a:endParaRPr lang="en-US" baseline="0" dirty="0" smtClean="0"/>
          </a:p>
          <a:p>
            <a:r>
              <a:rPr lang="en-US" baseline="0" dirty="0" smtClean="0"/>
              <a:t>Thus, all the more important to be on a track that will need little shifts in the future. </a:t>
            </a:r>
          </a:p>
          <a:p>
            <a:endParaRPr lang="en-US" dirty="0"/>
          </a:p>
        </p:txBody>
      </p:sp>
      <p:sp>
        <p:nvSpPr>
          <p:cNvPr id="4" name="Slide Number Placeholder 3"/>
          <p:cNvSpPr>
            <a:spLocks noGrp="1"/>
          </p:cNvSpPr>
          <p:nvPr>
            <p:ph type="sldNum" sz="quarter" idx="10"/>
          </p:nvPr>
        </p:nvSpPr>
        <p:spPr/>
        <p:txBody>
          <a:bodyPr/>
          <a:lstStyle/>
          <a:p>
            <a:fld id="{2F18616B-DCA9-4B0C-B27B-BD549CBDC056}" type="slidenum">
              <a:rPr lang="en-US" smtClean="0"/>
              <a:t>6</a:t>
            </a:fld>
            <a:endParaRPr lang="en-US"/>
          </a:p>
        </p:txBody>
      </p:sp>
    </p:spTree>
    <p:extLst>
      <p:ext uri="{BB962C8B-B14F-4D97-AF65-F5344CB8AC3E}">
        <p14:creationId xmlns:p14="http://schemas.microsoft.com/office/powerpoint/2010/main" val="372275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Spend some time on Implementation</a:t>
            </a:r>
            <a:r>
              <a:rPr lang="en-US" baseline="0" dirty="0" smtClean="0"/>
              <a:t> Plan and Schedule and discuss how input from the stakeholders may be used to help in the prioritization thus the schedule.</a:t>
            </a:r>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7</a:t>
            </a:fld>
            <a:endParaRPr lang="en-US"/>
          </a:p>
        </p:txBody>
      </p:sp>
    </p:spTree>
    <p:extLst>
      <p:ext uri="{BB962C8B-B14F-4D97-AF65-F5344CB8AC3E}">
        <p14:creationId xmlns:p14="http://schemas.microsoft.com/office/powerpoint/2010/main" val="394593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Connect</a:t>
            </a:r>
            <a:r>
              <a:rPr lang="en-US" baseline="0" dirty="0" smtClean="0"/>
              <a:t> project milestones, interim deliverables, and how stakeholders will interact or respond to these.</a:t>
            </a:r>
          </a:p>
          <a:p>
            <a:endParaRPr lang="en-US" baseline="0" dirty="0" smtClean="0"/>
          </a:p>
          <a:p>
            <a:r>
              <a:rPr lang="en-US" baseline="0" dirty="0" smtClean="0"/>
              <a:t>Emphasize feedback from workshops to influence watershed planning process.</a:t>
            </a:r>
          </a:p>
          <a:p>
            <a:endParaRPr lang="en-US" baseline="0" dirty="0" smtClean="0"/>
          </a:p>
          <a:p>
            <a:pPr lvl="2"/>
            <a:r>
              <a:rPr lang="en-US" sz="1200" kern="1200" dirty="0" smtClean="0">
                <a:solidFill>
                  <a:schemeClr val="tx1"/>
                </a:solidFill>
                <a:effectLst/>
                <a:latin typeface="+mn-lt"/>
                <a:ea typeface="+mn-ea"/>
                <a:cs typeface="+mn-cs"/>
              </a:rPr>
              <a:t>“There’s a lot going on – we’re taking your feedback and plugging it into these processes. I just want you to note that there will be multiple times where you will be contacted for input. “</a:t>
            </a:r>
          </a:p>
          <a:p>
            <a:pPr lvl="2"/>
            <a:r>
              <a:rPr lang="en-US" sz="1200" kern="1200" dirty="0" smtClean="0">
                <a:solidFill>
                  <a:schemeClr val="tx1"/>
                </a:solidFill>
                <a:effectLst/>
                <a:latin typeface="+mn-lt"/>
                <a:ea typeface="+mn-ea"/>
                <a:cs typeface="+mn-cs"/>
              </a:rPr>
              <a:t>“These are key points where your input will feed back into the process.” </a:t>
            </a:r>
          </a:p>
          <a:p>
            <a:pPr lvl="2"/>
            <a:r>
              <a:rPr lang="en-US" sz="1200" kern="1200" dirty="0" smtClean="0">
                <a:solidFill>
                  <a:schemeClr val="tx1"/>
                </a:solidFill>
                <a:effectLst/>
                <a:latin typeface="+mn-lt"/>
                <a:ea typeface="+mn-ea"/>
                <a:cs typeface="+mn-cs"/>
              </a:rPr>
              <a:t>“This workshop is going to feed back into developing tools for watershed analysis.”</a:t>
            </a:r>
          </a:p>
          <a:p>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8</a:t>
            </a:fld>
            <a:endParaRPr lang="en-US"/>
          </a:p>
        </p:txBody>
      </p:sp>
    </p:spTree>
    <p:extLst>
      <p:ext uri="{BB962C8B-B14F-4D97-AF65-F5344CB8AC3E}">
        <p14:creationId xmlns:p14="http://schemas.microsoft.com/office/powerpoint/2010/main" val="3828644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you should be interested,</a:t>
            </a:r>
            <a:r>
              <a:rPr lang="en-US" baseline="0" dirty="0" smtClean="0"/>
              <a:t> things may have an impact on our region.</a:t>
            </a:r>
            <a:endParaRPr lang="en-US" dirty="0"/>
          </a:p>
        </p:txBody>
      </p:sp>
      <p:sp>
        <p:nvSpPr>
          <p:cNvPr id="4" name="Slide Number Placeholder 3"/>
          <p:cNvSpPr>
            <a:spLocks noGrp="1"/>
          </p:cNvSpPr>
          <p:nvPr>
            <p:ph type="sldNum" sz="quarter" idx="10"/>
          </p:nvPr>
        </p:nvSpPr>
        <p:spPr/>
        <p:txBody>
          <a:bodyPr/>
          <a:lstStyle/>
          <a:p>
            <a:fld id="{7C126885-1A3F-43ED-84ED-A5A85029D531}" type="slidenum">
              <a:rPr lang="en-US" smtClean="0"/>
              <a:t>9</a:t>
            </a:fld>
            <a:endParaRPr lang="en-US"/>
          </a:p>
        </p:txBody>
      </p:sp>
    </p:spTree>
    <p:extLst>
      <p:ext uri="{BB962C8B-B14F-4D97-AF65-F5344CB8AC3E}">
        <p14:creationId xmlns:p14="http://schemas.microsoft.com/office/powerpoint/2010/main" val="1841932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0511299-627F-4FBD-A7D8-63D26EB18EA0}" type="datetimeFigureOut">
              <a:rPr lang="en-US" smtClean="0"/>
              <a:t>11/9/2015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DB4C772-6B14-4E0D-8DD5-D982BECC81F0}"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511299-627F-4FBD-A7D8-63D26EB18EA0}" type="datetimeFigureOut">
              <a:rPr lang="en-US" smtClean="0"/>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511299-627F-4FBD-A7D8-63D26EB18EA0}" type="datetimeFigureOut">
              <a:rPr lang="en-US" smtClean="0"/>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511299-627F-4FBD-A7D8-63D26EB18EA0}" type="datetimeFigureOut">
              <a:rPr lang="en-US" smtClean="0"/>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0511299-627F-4FBD-A7D8-63D26EB18EA0}" type="datetimeFigureOut">
              <a:rPr lang="en-US" smtClean="0"/>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4C772-6B14-4E0D-8DD5-D982BECC81F0}"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511299-627F-4FBD-A7D8-63D26EB18EA0}" type="datetimeFigureOut">
              <a:rPr lang="en-US" smtClean="0"/>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0511299-627F-4FBD-A7D8-63D26EB18EA0}" type="datetimeFigureOut">
              <a:rPr lang="en-US" smtClean="0"/>
              <a:t>11/9/2015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0511299-627F-4FBD-A7D8-63D26EB18EA0}" type="datetimeFigureOut">
              <a:rPr lang="en-US" smtClean="0"/>
              <a:t>11/9/2015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11299-627F-4FBD-A7D8-63D26EB18EA0}" type="datetimeFigureOut">
              <a:rPr lang="en-US" smtClean="0"/>
              <a:t>11/9/2015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511299-627F-4FBD-A7D8-63D26EB18EA0}" type="datetimeFigureOut">
              <a:rPr lang="en-US" smtClean="0"/>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B4C772-6B14-4E0D-8DD5-D982BECC81F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0511299-627F-4FBD-A7D8-63D26EB18EA0}" type="datetimeFigureOut">
              <a:rPr lang="en-US" smtClean="0"/>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DB4C772-6B14-4E0D-8DD5-D982BECC81F0}"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0511299-627F-4FBD-A7D8-63D26EB18EA0}" type="datetimeFigureOut">
              <a:rPr lang="en-US" smtClean="0"/>
              <a:t>11/9/2015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B4C772-6B14-4E0D-8DD5-D982BECC81F0}"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Jeff.Burkey@kingcounty.gov"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990600"/>
            <a:ext cx="7851648" cy="2209800"/>
          </a:xfrm>
        </p:spPr>
        <p:txBody>
          <a:bodyPr>
            <a:normAutofit fontScale="90000"/>
          </a:bodyPr>
          <a:lstStyle/>
          <a:p>
            <a:r>
              <a:rPr lang="en-US" dirty="0" smtClean="0"/>
              <a:t>Stakeholder Workshop #1</a:t>
            </a:r>
            <a:br>
              <a:rPr lang="en-US" dirty="0" smtClean="0"/>
            </a:br>
            <a:r>
              <a:rPr lang="en-US" dirty="0" smtClean="0"/>
              <a:t>Bear Creek Watershed-Scale Stormwater Plan</a:t>
            </a:r>
            <a:endParaRPr lang="en-US" dirty="0"/>
          </a:p>
        </p:txBody>
      </p:sp>
      <p:sp>
        <p:nvSpPr>
          <p:cNvPr id="6" name="Subtitle 5"/>
          <p:cNvSpPr>
            <a:spLocks noGrp="1"/>
          </p:cNvSpPr>
          <p:nvPr>
            <p:ph type="subTitle" idx="1"/>
          </p:nvPr>
        </p:nvSpPr>
        <p:spPr>
          <a:xfrm>
            <a:off x="457200" y="3733800"/>
            <a:ext cx="7854696" cy="2743200"/>
          </a:xfrm>
        </p:spPr>
        <p:txBody>
          <a:bodyPr>
            <a:normAutofit/>
          </a:bodyPr>
          <a:lstStyle/>
          <a:p>
            <a:r>
              <a:rPr lang="en-US" dirty="0" smtClean="0"/>
              <a:t>Jeff Burkey</a:t>
            </a:r>
          </a:p>
          <a:p>
            <a:r>
              <a:rPr lang="en-US" sz="2400" dirty="0" smtClean="0"/>
              <a:t>King County </a:t>
            </a:r>
          </a:p>
          <a:p>
            <a:r>
              <a:rPr lang="en-US" sz="2400" dirty="0" smtClean="0"/>
              <a:t>Department of Natural Resources and Parks</a:t>
            </a:r>
          </a:p>
          <a:p>
            <a:r>
              <a:rPr lang="en-US" sz="2400" dirty="0" smtClean="0"/>
              <a:t>November 4, 2015</a:t>
            </a:r>
            <a:endParaRPr lang="en-US" sz="2400" dirty="0"/>
          </a:p>
        </p:txBody>
      </p:sp>
    </p:spTree>
    <p:extLst>
      <p:ext uri="{BB962C8B-B14F-4D97-AF65-F5344CB8AC3E}">
        <p14:creationId xmlns:p14="http://schemas.microsoft.com/office/powerpoint/2010/main" val="55684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62000"/>
            <a:ext cx="8229600" cy="838200"/>
          </a:xfrm>
          <a:solidFill>
            <a:schemeClr val="accent6">
              <a:lumMod val="50000"/>
              <a:alpha val="80000"/>
            </a:schemeClr>
          </a:solidFill>
        </p:spPr>
        <p:txBody>
          <a:bodyPr>
            <a:normAutofit/>
          </a:bodyPr>
          <a:lstStyle/>
          <a:p>
            <a:pPr algn="ctr"/>
            <a:r>
              <a:rPr lang="en-US" dirty="0" smtClean="0">
                <a:solidFill>
                  <a:schemeClr val="bg1"/>
                </a:solidFill>
              </a:rPr>
              <a:t>Table Discussions Questions</a:t>
            </a:r>
            <a:endParaRPr lang="en-US" dirty="0">
              <a:solidFill>
                <a:schemeClr val="bg1"/>
              </a:solidFill>
            </a:endParaRPr>
          </a:p>
        </p:txBody>
      </p:sp>
      <p:sp>
        <p:nvSpPr>
          <p:cNvPr id="3" name="Content Placeholder 2"/>
          <p:cNvSpPr>
            <a:spLocks noGrp="1"/>
          </p:cNvSpPr>
          <p:nvPr>
            <p:ph idx="1"/>
          </p:nvPr>
        </p:nvSpPr>
        <p:spPr>
          <a:solidFill>
            <a:schemeClr val="accent6">
              <a:lumMod val="50000"/>
              <a:alpha val="80000"/>
            </a:schemeClr>
          </a:solidFill>
        </p:spPr>
        <p:txBody>
          <a:bodyPr/>
          <a:lstStyle/>
          <a:p>
            <a:pPr marL="514350" lvl="0" indent="-514350">
              <a:buAutoNum type="alphaUcPeriod"/>
            </a:pPr>
            <a:r>
              <a:rPr lang="en-US" dirty="0" smtClean="0">
                <a:solidFill>
                  <a:schemeClr val="bg1"/>
                </a:solidFill>
                <a:latin typeface="+mj-lt"/>
              </a:rPr>
              <a:t>In </a:t>
            </a:r>
            <a:r>
              <a:rPr lang="en-US" dirty="0">
                <a:solidFill>
                  <a:schemeClr val="bg1"/>
                </a:solidFill>
                <a:latin typeface="+mj-lt"/>
              </a:rPr>
              <a:t>your table groups, do you generally agree with the stated goals ? Is there something missing? </a:t>
            </a:r>
            <a:endParaRPr lang="en-US" dirty="0" smtClean="0">
              <a:solidFill>
                <a:schemeClr val="bg1"/>
              </a:solidFill>
              <a:latin typeface="+mj-lt"/>
            </a:endParaRPr>
          </a:p>
          <a:p>
            <a:pPr marL="514350" lvl="0" indent="-514350">
              <a:buAutoNum type="alphaUcPeriod"/>
            </a:pPr>
            <a:r>
              <a:rPr lang="en-US" dirty="0" smtClean="0">
                <a:solidFill>
                  <a:schemeClr val="bg1"/>
                </a:solidFill>
                <a:latin typeface="+mj-lt"/>
              </a:rPr>
              <a:t>What </a:t>
            </a:r>
            <a:r>
              <a:rPr lang="en-US" dirty="0">
                <a:solidFill>
                  <a:schemeClr val="bg1"/>
                </a:solidFill>
                <a:latin typeface="+mj-lt"/>
              </a:rPr>
              <a:t>can this plan do for you or your organization? </a:t>
            </a:r>
            <a:r>
              <a:rPr lang="en-US" dirty="0" smtClean="0">
                <a:solidFill>
                  <a:schemeClr val="bg1"/>
                </a:solidFill>
                <a:latin typeface="+mj-lt"/>
              </a:rPr>
              <a:t>How do you </a:t>
            </a:r>
            <a:r>
              <a:rPr lang="en-US" dirty="0">
                <a:solidFill>
                  <a:schemeClr val="bg1"/>
                </a:solidFill>
                <a:latin typeface="+mj-lt"/>
              </a:rPr>
              <a:t>envision using this in your </a:t>
            </a:r>
            <a:r>
              <a:rPr lang="en-US" dirty="0" smtClean="0">
                <a:solidFill>
                  <a:schemeClr val="bg1"/>
                </a:solidFill>
                <a:latin typeface="+mj-lt"/>
              </a:rPr>
              <a:t>work?</a:t>
            </a:r>
          </a:p>
          <a:p>
            <a:pPr marL="514350" lvl="0" indent="-514350">
              <a:buAutoNum type="alphaUcPeriod"/>
            </a:pPr>
            <a:r>
              <a:rPr lang="en-US" dirty="0" smtClean="0">
                <a:solidFill>
                  <a:schemeClr val="bg1"/>
                </a:solidFill>
                <a:latin typeface="+mj-lt"/>
              </a:rPr>
              <a:t>How important is this plan to your work? Scale of 1-5 with 5 being highest.</a:t>
            </a:r>
          </a:p>
          <a:p>
            <a:pPr marL="514350" lvl="0" indent="-514350">
              <a:buAutoNum type="alphaUcPeriod"/>
            </a:pPr>
            <a:r>
              <a:rPr lang="en-US" dirty="0" smtClean="0">
                <a:solidFill>
                  <a:schemeClr val="bg1"/>
                </a:solidFill>
                <a:latin typeface="+mj-lt"/>
              </a:rPr>
              <a:t>What concerns do you have given some of </a:t>
            </a:r>
            <a:r>
              <a:rPr lang="en-US" smtClean="0">
                <a:solidFill>
                  <a:schemeClr val="bg1"/>
                </a:solidFill>
                <a:latin typeface="+mj-lt"/>
              </a:rPr>
              <a:t>the possible outcomes </a:t>
            </a:r>
            <a:r>
              <a:rPr lang="en-US" dirty="0" smtClean="0">
                <a:solidFill>
                  <a:schemeClr val="bg1"/>
                </a:solidFill>
                <a:latin typeface="+mj-lt"/>
              </a:rPr>
              <a:t>from this </a:t>
            </a:r>
            <a:r>
              <a:rPr lang="en-US" smtClean="0">
                <a:solidFill>
                  <a:schemeClr val="bg1"/>
                </a:solidFill>
                <a:latin typeface="+mj-lt"/>
              </a:rPr>
              <a:t>watershed plan? </a:t>
            </a:r>
            <a:endParaRPr lang="en-US" dirty="0">
              <a:solidFill>
                <a:schemeClr val="bg1"/>
              </a:solidFill>
              <a:latin typeface="+mj-lt"/>
            </a:endParaRPr>
          </a:p>
          <a:p>
            <a:endParaRPr lang="en-US" dirty="0">
              <a:solidFill>
                <a:schemeClr val="bg1"/>
              </a:solidFill>
              <a:latin typeface="+mj-lt"/>
            </a:endParaRPr>
          </a:p>
        </p:txBody>
      </p:sp>
    </p:spTree>
    <p:extLst>
      <p:ext uri="{BB962C8B-B14F-4D97-AF65-F5344CB8AC3E}">
        <p14:creationId xmlns:p14="http://schemas.microsoft.com/office/powerpoint/2010/main" val="11595730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r>
              <a:rPr lang="en-US" dirty="0" smtClean="0"/>
              <a:t>Climate Change</a:t>
            </a:r>
            <a:endParaRPr lang="en-US" dirty="0"/>
          </a:p>
        </p:txBody>
      </p:sp>
      <p:sp>
        <p:nvSpPr>
          <p:cNvPr id="3" name="Content Placeholder 2"/>
          <p:cNvSpPr>
            <a:spLocks noGrp="1"/>
          </p:cNvSpPr>
          <p:nvPr>
            <p:ph idx="1"/>
          </p:nvPr>
        </p:nvSpPr>
        <p:spPr>
          <a:xfrm>
            <a:off x="457200" y="1752600"/>
            <a:ext cx="8229600" cy="4572000"/>
          </a:xfrm>
        </p:spPr>
        <p:txBody>
          <a:bodyPr>
            <a:normAutofit fontScale="77500" lnSpcReduction="20000"/>
          </a:bodyPr>
          <a:lstStyle/>
          <a:p>
            <a:r>
              <a:rPr lang="en-US" dirty="0" smtClean="0">
                <a:latin typeface="+mj-lt"/>
              </a:rPr>
              <a:t>Contract with UW CIG (Bothell and Seattle) 2015-2017</a:t>
            </a:r>
          </a:p>
          <a:p>
            <a:r>
              <a:rPr lang="en-US" dirty="0" smtClean="0">
                <a:latin typeface="+mj-lt"/>
              </a:rPr>
              <a:t>Funded by WTD and Ecology*</a:t>
            </a:r>
          </a:p>
          <a:p>
            <a:r>
              <a:rPr lang="en-US" dirty="0" smtClean="0">
                <a:latin typeface="+mj-lt"/>
              </a:rPr>
              <a:t>Identify top 10 accurate GCM models for PNW</a:t>
            </a:r>
          </a:p>
          <a:p>
            <a:r>
              <a:rPr lang="en-US" dirty="0" smtClean="0">
                <a:latin typeface="+mj-lt"/>
              </a:rPr>
              <a:t>Use new IPCC emission scenarios (RCP 4.5 and RCP 8.5 [W/m</a:t>
            </a:r>
            <a:r>
              <a:rPr lang="en-US" baseline="30000" dirty="0" smtClean="0">
                <a:latin typeface="+mj-lt"/>
              </a:rPr>
              <a:t>2</a:t>
            </a:r>
            <a:r>
              <a:rPr lang="en-US" dirty="0" smtClean="0">
                <a:latin typeface="+mj-lt"/>
              </a:rPr>
              <a:t> at 2100])</a:t>
            </a:r>
          </a:p>
          <a:p>
            <a:r>
              <a:rPr lang="en-US" dirty="0" smtClean="0">
                <a:latin typeface="+mj-lt"/>
              </a:rPr>
              <a:t>Statistical and Dynamic (WRF) downscale to King County lowlands</a:t>
            </a:r>
          </a:p>
          <a:p>
            <a:r>
              <a:rPr lang="en-US" dirty="0" smtClean="0">
                <a:latin typeface="+mj-lt"/>
              </a:rPr>
              <a:t>Characterize projections of future rainfall relevant for WTD to assess potential impacts on operations. Include results in next RWSP update (2018). </a:t>
            </a:r>
          </a:p>
          <a:p>
            <a:r>
              <a:rPr lang="en-US" dirty="0" smtClean="0">
                <a:latin typeface="+mj-lt"/>
              </a:rPr>
              <a:t>Characterize projections of future rainfall relevant for assessing impacts on Stormwater mitigation design standards. Develop guidance document for next KCSWDM update (2019)</a:t>
            </a:r>
          </a:p>
          <a:p>
            <a:r>
              <a:rPr lang="en-US" dirty="0" smtClean="0">
                <a:latin typeface="+mj-lt"/>
              </a:rPr>
              <a:t>Deliverables include: hourly rainfall 1980-2099 for at least two climate scenarios (High-high, Low-low)</a:t>
            </a:r>
          </a:p>
          <a:p>
            <a:r>
              <a:rPr lang="en-US" dirty="0" smtClean="0">
                <a:latin typeface="+mj-lt"/>
              </a:rPr>
              <a:t>Other projects starting include King County River Assessments</a:t>
            </a:r>
          </a:p>
          <a:p>
            <a:r>
              <a:rPr lang="en-US" dirty="0" smtClean="0">
                <a:latin typeface="+mj-lt"/>
              </a:rPr>
              <a:t>Other jurisdictions Partnering up in the Puget Sound Region?</a:t>
            </a:r>
          </a:p>
          <a:p>
            <a:endParaRPr lang="en-US" dirty="0" smtClean="0">
              <a:latin typeface="+mj-lt"/>
            </a:endParaRPr>
          </a:p>
          <a:p>
            <a:endParaRPr lang="en-US" dirty="0">
              <a:latin typeface="+mj-lt"/>
            </a:endParaRPr>
          </a:p>
        </p:txBody>
      </p:sp>
    </p:spTree>
    <p:extLst>
      <p:ext uri="{BB962C8B-B14F-4D97-AF65-F5344CB8AC3E}">
        <p14:creationId xmlns:p14="http://schemas.microsoft.com/office/powerpoint/2010/main" val="16264739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353312"/>
          </a:xfrm>
        </p:spPr>
        <p:txBody>
          <a:bodyPr>
            <a:normAutofit/>
          </a:bodyPr>
          <a:lstStyle/>
          <a:p>
            <a:pPr algn="ctr"/>
            <a:r>
              <a:rPr lang="en-US" sz="8000" b="1" dirty="0" smtClean="0"/>
              <a:t>Thank You All!</a:t>
            </a:r>
            <a:endParaRPr lang="en-US" sz="8000" b="1" dirty="0"/>
          </a:p>
        </p:txBody>
      </p:sp>
      <p:sp>
        <p:nvSpPr>
          <p:cNvPr id="3" name="Content Placeholder 2"/>
          <p:cNvSpPr>
            <a:spLocks noGrp="1"/>
          </p:cNvSpPr>
          <p:nvPr>
            <p:ph idx="1"/>
          </p:nvPr>
        </p:nvSpPr>
        <p:spPr>
          <a:xfrm>
            <a:off x="457200" y="3276600"/>
            <a:ext cx="8229600" cy="2362200"/>
          </a:xfrm>
        </p:spPr>
        <p:txBody>
          <a:bodyPr/>
          <a:lstStyle/>
          <a:p>
            <a:pPr marL="0" indent="0">
              <a:buNone/>
            </a:pPr>
            <a:r>
              <a:rPr lang="en-US" sz="2800" dirty="0" smtClean="0">
                <a:latin typeface="+mj-lt"/>
              </a:rPr>
              <a:t>Contact Info:</a:t>
            </a:r>
          </a:p>
          <a:p>
            <a:pPr marL="0" indent="0">
              <a:buNone/>
            </a:pPr>
            <a:r>
              <a:rPr lang="en-US" sz="2800" dirty="0" smtClean="0">
                <a:latin typeface="+mj-lt"/>
              </a:rPr>
              <a:t>Bear Creek Watershed-Scale Stormwater Plan</a:t>
            </a:r>
          </a:p>
          <a:p>
            <a:pPr marL="0" indent="0">
              <a:buNone/>
            </a:pPr>
            <a:r>
              <a:rPr lang="en-US" sz="2800" dirty="0" smtClean="0">
                <a:latin typeface="+mj-lt"/>
              </a:rPr>
              <a:t>Email</a:t>
            </a:r>
            <a:r>
              <a:rPr lang="en-US" sz="2800" dirty="0">
                <a:latin typeface="+mj-lt"/>
              </a:rPr>
              <a:t>: </a:t>
            </a:r>
            <a:r>
              <a:rPr lang="en-US" sz="2800" dirty="0" smtClean="0">
                <a:solidFill>
                  <a:schemeClr val="bg1"/>
                </a:solidFill>
                <a:latin typeface="+mj-lt"/>
                <a:hlinkClick r:id="rId3"/>
              </a:rPr>
              <a:t>Jeff.Burkey@kingcounty.gov</a:t>
            </a:r>
            <a:endParaRPr lang="en-US" sz="2800" dirty="0">
              <a:solidFill>
                <a:schemeClr val="bg1"/>
              </a:solidFill>
              <a:latin typeface="+mj-lt"/>
            </a:endParaRPr>
          </a:p>
          <a:p>
            <a:pPr marL="0" indent="0">
              <a:buNone/>
            </a:pPr>
            <a:r>
              <a:rPr lang="en-US" sz="2800" dirty="0" smtClean="0">
                <a:latin typeface="+mj-lt"/>
              </a:rPr>
              <a:t>Phone</a:t>
            </a:r>
            <a:r>
              <a:rPr lang="en-US" sz="2800" dirty="0">
                <a:latin typeface="+mj-lt"/>
              </a:rPr>
              <a:t>: 206-477-4658</a:t>
            </a:r>
            <a:endParaRPr lang="en-US" sz="4400" dirty="0">
              <a:latin typeface="+mj-lt"/>
            </a:endParaRPr>
          </a:p>
          <a:p>
            <a:pPr marL="0" indent="0">
              <a:buNone/>
            </a:pPr>
            <a:endParaRPr lang="en-US" dirty="0" smtClean="0">
              <a:latin typeface="+mj-lt"/>
            </a:endParaRPr>
          </a:p>
        </p:txBody>
      </p:sp>
    </p:spTree>
    <p:extLst>
      <p:ext uri="{BB962C8B-B14F-4D97-AF65-F5344CB8AC3E}">
        <p14:creationId xmlns:p14="http://schemas.microsoft.com/office/powerpoint/2010/main" val="3725331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990600"/>
            <a:ext cx="7851648" cy="2209800"/>
          </a:xfrm>
        </p:spPr>
        <p:txBody>
          <a:bodyPr>
            <a:normAutofit fontScale="90000"/>
          </a:bodyPr>
          <a:lstStyle/>
          <a:p>
            <a:r>
              <a:rPr lang="en-US" dirty="0" smtClean="0"/>
              <a:t>Stakeholder Workshop #1</a:t>
            </a:r>
            <a:br>
              <a:rPr lang="en-US" dirty="0" smtClean="0"/>
            </a:br>
            <a:r>
              <a:rPr lang="en-US" dirty="0" smtClean="0"/>
              <a:t>Bear Creek Watershed-Scale Stormwater Plan</a:t>
            </a:r>
            <a:endParaRPr lang="en-US" dirty="0"/>
          </a:p>
        </p:txBody>
      </p:sp>
      <p:sp>
        <p:nvSpPr>
          <p:cNvPr id="6" name="Subtitle 5"/>
          <p:cNvSpPr>
            <a:spLocks noGrp="1"/>
          </p:cNvSpPr>
          <p:nvPr>
            <p:ph type="subTitle" idx="1"/>
          </p:nvPr>
        </p:nvSpPr>
        <p:spPr>
          <a:xfrm>
            <a:off x="457200" y="3733800"/>
            <a:ext cx="7854696" cy="2743200"/>
          </a:xfrm>
        </p:spPr>
        <p:txBody>
          <a:bodyPr>
            <a:normAutofit/>
          </a:bodyPr>
          <a:lstStyle/>
          <a:p>
            <a:r>
              <a:rPr lang="en-US" dirty="0" smtClean="0"/>
              <a:t>Jeff Burkey</a:t>
            </a:r>
          </a:p>
          <a:p>
            <a:r>
              <a:rPr lang="en-US" sz="2400" dirty="0" smtClean="0"/>
              <a:t>King County </a:t>
            </a:r>
          </a:p>
          <a:p>
            <a:r>
              <a:rPr lang="en-US" sz="2400" dirty="0" smtClean="0"/>
              <a:t>Department of Natural Resources and Parks</a:t>
            </a:r>
          </a:p>
          <a:p>
            <a:r>
              <a:rPr lang="en-US" sz="2400" dirty="0" smtClean="0"/>
              <a:t>November 4, 2015</a:t>
            </a:r>
            <a:endParaRPr lang="en-US" sz="2400" dirty="0"/>
          </a:p>
        </p:txBody>
      </p:sp>
    </p:spTree>
    <p:extLst>
      <p:ext uri="{BB962C8B-B14F-4D97-AF65-F5344CB8AC3E}">
        <p14:creationId xmlns:p14="http://schemas.microsoft.com/office/powerpoint/2010/main" val="3823527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3048000" cy="2672195"/>
          </a:xfrm>
        </p:spPr>
        <p:txBody>
          <a:bodyPr>
            <a:normAutofit fontScale="90000"/>
          </a:bodyPr>
          <a:lstStyle/>
          <a:p>
            <a:pPr algn="ctr"/>
            <a:r>
              <a:rPr lang="en-US" dirty="0" smtClean="0"/>
              <a:t>Bear Creek Watershed* </a:t>
            </a:r>
            <a:br>
              <a:rPr lang="en-US" dirty="0" smtClean="0"/>
            </a:br>
            <a:r>
              <a:rPr lang="en-US" dirty="0" smtClean="0"/>
              <a:t>and</a:t>
            </a:r>
            <a:br>
              <a:rPr lang="en-US" dirty="0" smtClean="0"/>
            </a:br>
            <a:r>
              <a:rPr lang="en-US" dirty="0" smtClean="0"/>
              <a:t>Partners</a:t>
            </a:r>
            <a:endParaRPr lang="en-US" dirty="0"/>
          </a:p>
        </p:txBody>
      </p:sp>
      <p:sp>
        <p:nvSpPr>
          <p:cNvPr id="4" name="Subtitle 2"/>
          <p:cNvSpPr>
            <a:spLocks noGrp="1"/>
          </p:cNvSpPr>
          <p:nvPr>
            <p:ph idx="1"/>
          </p:nvPr>
        </p:nvSpPr>
        <p:spPr>
          <a:xfrm>
            <a:off x="228600" y="3810000"/>
            <a:ext cx="2895600" cy="2514600"/>
          </a:xfrm>
        </p:spPr>
        <p:txBody>
          <a:bodyPr anchor="ctr">
            <a:normAutofit/>
          </a:bodyPr>
          <a:lstStyle/>
          <a:p>
            <a:r>
              <a:rPr lang="en-US" sz="2200" dirty="0" smtClean="0">
                <a:latin typeface="+mj-lt"/>
              </a:rPr>
              <a:t>King County (Lead)</a:t>
            </a:r>
          </a:p>
          <a:p>
            <a:r>
              <a:rPr lang="en-US" sz="2200" dirty="0" smtClean="0">
                <a:latin typeface="+mj-lt"/>
              </a:rPr>
              <a:t>Snohomish County</a:t>
            </a:r>
          </a:p>
          <a:p>
            <a:r>
              <a:rPr lang="en-US" sz="2200" dirty="0" smtClean="0">
                <a:latin typeface="+mj-lt"/>
              </a:rPr>
              <a:t>City of Redmond</a:t>
            </a:r>
          </a:p>
          <a:p>
            <a:r>
              <a:rPr lang="en-US" sz="2200" dirty="0" smtClean="0">
                <a:latin typeface="+mj-lt"/>
              </a:rPr>
              <a:t>City of Woodinville</a:t>
            </a:r>
          </a:p>
          <a:p>
            <a:r>
              <a:rPr lang="en-US" sz="2200" dirty="0" smtClean="0">
                <a:latin typeface="+mj-lt"/>
              </a:rPr>
              <a:t>Washington State</a:t>
            </a:r>
            <a:endParaRPr lang="en-US" sz="2200" dirty="0">
              <a:latin typeface="+mj-lt"/>
            </a:endParaRPr>
          </a:p>
        </p:txBody>
      </p:sp>
      <p:pic>
        <p:nvPicPr>
          <p:cNvPr id="6" name="Picture 5" descr="\\kc.kingcounty.lcl\DNRP\WLRD\STS\BearCreekBP\Images\BearCreek.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1" y="10391"/>
            <a:ext cx="5836226" cy="7000009"/>
          </a:xfrm>
          <a:prstGeom prst="rect">
            <a:avLst/>
          </a:prstGeom>
          <a:noFill/>
          <a:ln>
            <a:noFill/>
          </a:ln>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20599" r="4928" b="62"/>
          <a:stretch/>
        </p:blipFill>
        <p:spPr>
          <a:xfrm>
            <a:off x="7325658" y="228600"/>
            <a:ext cx="1510079" cy="1143000"/>
          </a:xfrm>
          <a:prstGeom prst="rect">
            <a:avLst/>
          </a:prstGeom>
        </p:spPr>
      </p:pic>
    </p:spTree>
    <p:extLst>
      <p:ext uri="{BB962C8B-B14F-4D97-AF65-F5344CB8AC3E}">
        <p14:creationId xmlns:p14="http://schemas.microsoft.com/office/powerpoint/2010/main" val="2909551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667512"/>
          </a:xfrm>
        </p:spPr>
        <p:txBody>
          <a:bodyPr>
            <a:normAutofit fontScale="90000"/>
          </a:bodyPr>
          <a:lstStyle/>
          <a:p>
            <a:r>
              <a:rPr lang="en-US" dirty="0" smtClean="0"/>
              <a:t>Project Goals &amp; Objectives</a:t>
            </a:r>
            <a:endParaRPr lang="en-US" dirty="0"/>
          </a:p>
        </p:txBody>
      </p:sp>
      <p:sp>
        <p:nvSpPr>
          <p:cNvPr id="3" name="Content Placeholder 2"/>
          <p:cNvSpPr>
            <a:spLocks noGrp="1"/>
          </p:cNvSpPr>
          <p:nvPr>
            <p:ph idx="1"/>
          </p:nvPr>
        </p:nvSpPr>
        <p:spPr>
          <a:xfrm>
            <a:off x="304800" y="1427018"/>
            <a:ext cx="6248400" cy="5410200"/>
          </a:xfrm>
        </p:spPr>
        <p:txBody>
          <a:bodyPr>
            <a:normAutofit fontScale="92500" lnSpcReduction="20000"/>
          </a:bodyPr>
          <a:lstStyle/>
          <a:p>
            <a:pPr marL="0" indent="0">
              <a:buNone/>
            </a:pPr>
            <a:r>
              <a:rPr lang="en-US" dirty="0" smtClean="0">
                <a:latin typeface="+mj-lt"/>
              </a:rPr>
              <a:t>Conditions</a:t>
            </a:r>
          </a:p>
          <a:p>
            <a:r>
              <a:rPr lang="en-US" dirty="0" smtClean="0">
                <a:latin typeface="+mj-lt"/>
              </a:rPr>
              <a:t>Mostly built before modern stormwater standards</a:t>
            </a:r>
          </a:p>
          <a:p>
            <a:r>
              <a:rPr lang="en-US" dirty="0" smtClean="0">
                <a:latin typeface="+mj-lt"/>
              </a:rPr>
              <a:t>Redevelopment pressures</a:t>
            </a:r>
          </a:p>
          <a:p>
            <a:r>
              <a:rPr lang="en-US" dirty="0" smtClean="0">
                <a:latin typeface="+mj-lt"/>
              </a:rPr>
              <a:t>High quality, but has known WQ problems</a:t>
            </a:r>
          </a:p>
          <a:p>
            <a:pPr marL="0" indent="0">
              <a:buNone/>
            </a:pPr>
            <a:r>
              <a:rPr lang="en-US" dirty="0" smtClean="0">
                <a:latin typeface="+mj-lt"/>
              </a:rPr>
              <a:t>Goal</a:t>
            </a:r>
          </a:p>
          <a:p>
            <a:r>
              <a:rPr lang="en-US" dirty="0" smtClean="0">
                <a:latin typeface="+mj-lt"/>
              </a:rPr>
              <a:t>Restore Bear Creek so that it provides healthy aquatic habitat for Chinook salmon and other species now and into the future.</a:t>
            </a:r>
          </a:p>
          <a:p>
            <a:pPr marL="0" indent="0">
              <a:buNone/>
            </a:pPr>
            <a:r>
              <a:rPr lang="en-US" dirty="0" smtClean="0">
                <a:latin typeface="+mj-lt"/>
              </a:rPr>
              <a:t>Primary Objective</a:t>
            </a:r>
          </a:p>
          <a:p>
            <a:r>
              <a:rPr lang="en-US" dirty="0" smtClean="0">
                <a:latin typeface="+mj-lt"/>
              </a:rPr>
              <a:t>Identify </a:t>
            </a:r>
            <a:r>
              <a:rPr lang="en-US" dirty="0">
                <a:latin typeface="+mj-lt"/>
              </a:rPr>
              <a:t>a stormwater management strategy or strategies that would result in hydrologic, water quality, and stream channel habitat conditions that fully support </a:t>
            </a:r>
            <a:r>
              <a:rPr lang="en-US" i="1" dirty="0">
                <a:latin typeface="+mj-lt"/>
              </a:rPr>
              <a:t>existing </a:t>
            </a:r>
            <a:r>
              <a:rPr lang="en-US" dirty="0">
                <a:latin typeface="+mj-lt"/>
              </a:rPr>
              <a:t>and </a:t>
            </a:r>
            <a:r>
              <a:rPr lang="en-US" i="1" dirty="0">
                <a:latin typeface="+mj-lt"/>
              </a:rPr>
              <a:t>designated </a:t>
            </a:r>
            <a:r>
              <a:rPr lang="en-US" i="1" dirty="0" smtClean="0">
                <a:latin typeface="+mj-lt"/>
              </a:rPr>
              <a:t>uses.</a:t>
            </a:r>
            <a:endParaRPr lang="en-US" dirty="0">
              <a:latin typeface="+mj-lt"/>
            </a:endParaRPr>
          </a:p>
        </p:txBody>
      </p:sp>
      <p:pic>
        <p:nvPicPr>
          <p:cNvPr id="2050" name="Picture 2" descr="H:\Photographs\pics for cover\Misc Aug2012 31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70" t="37960"/>
          <a:stretch/>
        </p:blipFill>
        <p:spPr bwMode="auto">
          <a:xfrm>
            <a:off x="6705600" y="18526"/>
            <a:ext cx="5473995" cy="68075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9777" y="0"/>
            <a:ext cx="4572000" cy="6858000"/>
          </a:xfrm>
          <a:prstGeom prst="rect">
            <a:avLst/>
          </a:prstGeom>
        </p:spPr>
      </p:pic>
    </p:spTree>
    <p:extLst>
      <p:ext uri="{BB962C8B-B14F-4D97-AF65-F5344CB8AC3E}">
        <p14:creationId xmlns:p14="http://schemas.microsoft.com/office/powerpoint/2010/main" val="3186692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we doing this?</a:t>
            </a:r>
            <a:endParaRPr lang="en-US" dirty="0"/>
          </a:p>
        </p:txBody>
      </p:sp>
      <p:sp>
        <p:nvSpPr>
          <p:cNvPr id="3" name="Content Placeholder 2"/>
          <p:cNvSpPr>
            <a:spLocks noGrp="1"/>
          </p:cNvSpPr>
          <p:nvPr>
            <p:ph idx="1"/>
          </p:nvPr>
        </p:nvSpPr>
        <p:spPr>
          <a:xfrm>
            <a:off x="457200" y="1935480"/>
            <a:ext cx="4800600" cy="4389120"/>
          </a:xfrm>
        </p:spPr>
        <p:txBody>
          <a:bodyPr>
            <a:normAutofit fontScale="92500" lnSpcReduction="10000"/>
          </a:bodyPr>
          <a:lstStyle/>
          <a:p>
            <a:r>
              <a:rPr lang="en-US" dirty="0" smtClean="0">
                <a:latin typeface="+mj-lt"/>
              </a:rPr>
              <a:t>Existing Conditions Assessment</a:t>
            </a:r>
            <a:endParaRPr lang="en-US" dirty="0">
              <a:latin typeface="+mj-lt"/>
            </a:endParaRPr>
          </a:p>
          <a:p>
            <a:pPr lvl="1"/>
            <a:r>
              <a:rPr lang="en-US" dirty="0" smtClean="0">
                <a:latin typeface="+mj-lt"/>
              </a:rPr>
              <a:t>hydrologic</a:t>
            </a:r>
            <a:r>
              <a:rPr lang="en-US" dirty="0">
                <a:latin typeface="+mj-lt"/>
              </a:rPr>
              <a:t>, geomorphic, biologic, </a:t>
            </a:r>
            <a:r>
              <a:rPr lang="en-US" dirty="0" smtClean="0">
                <a:latin typeface="+mj-lt"/>
              </a:rPr>
              <a:t>chemistry </a:t>
            </a:r>
            <a:endParaRPr lang="en-US" dirty="0">
              <a:latin typeface="+mj-lt"/>
            </a:endParaRPr>
          </a:p>
          <a:p>
            <a:r>
              <a:rPr lang="en-US" dirty="0">
                <a:latin typeface="+mj-lt"/>
              </a:rPr>
              <a:t>Build </a:t>
            </a:r>
            <a:r>
              <a:rPr lang="en-US" dirty="0" smtClean="0">
                <a:latin typeface="+mj-lt"/>
              </a:rPr>
              <a:t>calibrated watershed models </a:t>
            </a:r>
            <a:r>
              <a:rPr lang="en-US" dirty="0">
                <a:latin typeface="+mj-lt"/>
              </a:rPr>
              <a:t>(water quantity/quality)</a:t>
            </a:r>
          </a:p>
          <a:p>
            <a:pPr lvl="1"/>
            <a:r>
              <a:rPr lang="en-US" dirty="0" smtClean="0">
                <a:latin typeface="+mj-lt"/>
              </a:rPr>
              <a:t>Project necessary </a:t>
            </a:r>
            <a:r>
              <a:rPr lang="en-US" dirty="0">
                <a:latin typeface="+mj-lt"/>
              </a:rPr>
              <a:t>s</a:t>
            </a:r>
            <a:r>
              <a:rPr lang="en-US" dirty="0" smtClean="0">
                <a:latin typeface="+mj-lt"/>
              </a:rPr>
              <a:t>tormwater </a:t>
            </a:r>
            <a:r>
              <a:rPr lang="en-US" dirty="0">
                <a:latin typeface="+mj-lt"/>
              </a:rPr>
              <a:t>r</a:t>
            </a:r>
            <a:r>
              <a:rPr lang="en-US" dirty="0" smtClean="0">
                <a:latin typeface="+mj-lt"/>
              </a:rPr>
              <a:t>etrofit and policy </a:t>
            </a:r>
            <a:r>
              <a:rPr lang="en-US" dirty="0">
                <a:latin typeface="+mj-lt"/>
              </a:rPr>
              <a:t>c</a:t>
            </a:r>
            <a:r>
              <a:rPr lang="en-US" dirty="0" smtClean="0">
                <a:latin typeface="+mj-lt"/>
              </a:rPr>
              <a:t>hanges</a:t>
            </a:r>
            <a:endParaRPr lang="en-US" dirty="0">
              <a:latin typeface="+mj-lt"/>
            </a:endParaRPr>
          </a:p>
          <a:p>
            <a:pPr lvl="1"/>
            <a:r>
              <a:rPr lang="en-US" dirty="0" smtClean="0">
                <a:latin typeface="+mj-lt"/>
              </a:rPr>
              <a:t>Identify in-stream and near shore </a:t>
            </a:r>
            <a:r>
              <a:rPr lang="en-US" dirty="0">
                <a:latin typeface="+mj-lt"/>
              </a:rPr>
              <a:t>restoration and preservation </a:t>
            </a:r>
            <a:r>
              <a:rPr lang="en-US" dirty="0" smtClean="0">
                <a:latin typeface="+mj-lt"/>
              </a:rPr>
              <a:t>needs</a:t>
            </a:r>
          </a:p>
          <a:p>
            <a:r>
              <a:rPr lang="en-US" dirty="0" smtClean="0">
                <a:latin typeface="+mj-lt"/>
              </a:rPr>
              <a:t>Create an Implementation Plan and Schedule</a:t>
            </a:r>
            <a:endParaRPr lang="en-US" dirty="0">
              <a:latin typeface="+mj-lt"/>
            </a:endParaRPr>
          </a:p>
        </p:txBody>
      </p:sp>
      <p:pic>
        <p:nvPicPr>
          <p:cNvPr id="4"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4267200"/>
            <a:ext cx="2690038" cy="1759961"/>
          </a:xfrm>
          <a:prstGeom prst="rect">
            <a:avLst/>
          </a:prstGeom>
          <a:ln w="25400">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0604" y="2133600"/>
            <a:ext cx="2703034" cy="1752600"/>
          </a:xfrm>
          <a:prstGeom prst="rect">
            <a:avLst/>
          </a:prstGeom>
          <a:ln w="25400">
            <a:solidFill>
              <a:schemeClr val="tx1"/>
            </a:solidFill>
          </a:ln>
        </p:spPr>
      </p:pic>
    </p:spTree>
    <p:extLst>
      <p:ext uri="{BB962C8B-B14F-4D97-AF65-F5344CB8AC3E}">
        <p14:creationId xmlns:p14="http://schemas.microsoft.com/office/powerpoint/2010/main" val="39990978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219200"/>
          </a:xfrm>
        </p:spPr>
        <p:txBody>
          <a:bodyPr>
            <a:normAutofit/>
          </a:bodyPr>
          <a:lstStyle/>
          <a:p>
            <a:r>
              <a:rPr lang="en-US" dirty="0" smtClean="0"/>
              <a:t>How is this effort different?</a:t>
            </a:r>
            <a:endParaRPr lang="en-US" dirty="0"/>
          </a:p>
        </p:txBody>
      </p:sp>
      <p:sp>
        <p:nvSpPr>
          <p:cNvPr id="5" name="Content Placeholder 2"/>
          <p:cNvSpPr txBox="1">
            <a:spLocks/>
          </p:cNvSpPr>
          <p:nvPr/>
        </p:nvSpPr>
        <p:spPr>
          <a:xfrm>
            <a:off x="4572000" y="1676400"/>
            <a:ext cx="4267200" cy="495300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endParaRPr lang="en-US" dirty="0"/>
          </a:p>
        </p:txBody>
      </p:sp>
      <p:sp>
        <p:nvSpPr>
          <p:cNvPr id="3" name="Content Placeholder 2"/>
          <p:cNvSpPr>
            <a:spLocks noGrp="1"/>
          </p:cNvSpPr>
          <p:nvPr>
            <p:ph idx="1"/>
          </p:nvPr>
        </p:nvSpPr>
        <p:spPr>
          <a:xfrm>
            <a:off x="333004" y="2286000"/>
            <a:ext cx="4267200" cy="4084320"/>
          </a:xfrm>
        </p:spPr>
        <p:txBody>
          <a:bodyPr>
            <a:normAutofit/>
          </a:bodyPr>
          <a:lstStyle/>
          <a:p>
            <a:r>
              <a:rPr lang="en-US" dirty="0" smtClean="0">
                <a:latin typeface="+mj-lt"/>
              </a:rPr>
              <a:t>It’s a tailored plan to address the needs of Bear Creek</a:t>
            </a:r>
          </a:p>
          <a:p>
            <a:r>
              <a:rPr lang="en-US" dirty="0" smtClean="0">
                <a:latin typeface="+mj-lt"/>
              </a:rPr>
              <a:t>Cross jurisdictional watershed planning</a:t>
            </a:r>
          </a:p>
          <a:p>
            <a:r>
              <a:rPr lang="en-US" dirty="0" smtClean="0">
                <a:latin typeface="+mj-lt"/>
              </a:rPr>
              <a:t>More explicitly ties stormwater management to land use that supports salmon recovery efforts</a:t>
            </a:r>
          </a:p>
          <a:p>
            <a:endParaRPr lang="en-US" dirty="0">
              <a:latin typeface="+mj-lt"/>
            </a:endParaRPr>
          </a:p>
        </p:txBody>
      </p:sp>
      <p:pic>
        <p:nvPicPr>
          <p:cNvPr id="1026" name="Picture 2" descr="Image result for record chinook salm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318" y="2745703"/>
            <a:ext cx="4191000" cy="2814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9106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981200"/>
            <a:ext cx="3630092" cy="4108965"/>
          </a:xfrm>
          <a:prstGeom prst="rect">
            <a:avLst/>
          </a:prstGeom>
        </p:spPr>
      </p:pic>
      <p:sp>
        <p:nvSpPr>
          <p:cNvPr id="2" name="Title 1"/>
          <p:cNvSpPr>
            <a:spLocks noGrp="1"/>
          </p:cNvSpPr>
          <p:nvPr>
            <p:ph type="title"/>
          </p:nvPr>
        </p:nvSpPr>
        <p:spPr/>
        <p:txBody>
          <a:bodyPr/>
          <a:lstStyle/>
          <a:p>
            <a:r>
              <a:rPr lang="en-US" dirty="0" smtClean="0"/>
              <a:t>Watershed Plan Elements</a:t>
            </a:r>
            <a:endParaRPr lang="en-US" dirty="0"/>
          </a:p>
        </p:txBody>
      </p:sp>
      <p:sp>
        <p:nvSpPr>
          <p:cNvPr id="3" name="Content Placeholder 2"/>
          <p:cNvSpPr>
            <a:spLocks noGrp="1"/>
          </p:cNvSpPr>
          <p:nvPr>
            <p:ph idx="1"/>
          </p:nvPr>
        </p:nvSpPr>
        <p:spPr>
          <a:xfrm>
            <a:off x="457200" y="1935480"/>
            <a:ext cx="4648200" cy="4389120"/>
          </a:xfrm>
        </p:spPr>
        <p:txBody>
          <a:bodyPr>
            <a:normAutofit fontScale="92500" lnSpcReduction="10000"/>
          </a:bodyPr>
          <a:lstStyle/>
          <a:p>
            <a:r>
              <a:rPr lang="en-US" dirty="0" smtClean="0">
                <a:latin typeface="+mj-lt"/>
              </a:rPr>
              <a:t>Assessment of Existing Conditions</a:t>
            </a:r>
          </a:p>
          <a:p>
            <a:pPr lvl="1"/>
            <a:r>
              <a:rPr lang="en-US" dirty="0" smtClean="0">
                <a:latin typeface="+mj-lt"/>
              </a:rPr>
              <a:t>Stormwater and </a:t>
            </a:r>
            <a:r>
              <a:rPr lang="en-US" i="1" dirty="0" smtClean="0">
                <a:latin typeface="+mj-lt"/>
              </a:rPr>
              <a:t>Habitat</a:t>
            </a:r>
          </a:p>
          <a:p>
            <a:r>
              <a:rPr lang="en-US" dirty="0" smtClean="0">
                <a:latin typeface="+mj-lt"/>
              </a:rPr>
              <a:t>Mapping</a:t>
            </a:r>
          </a:p>
          <a:p>
            <a:r>
              <a:rPr lang="en-US" dirty="0" smtClean="0">
                <a:latin typeface="+mj-lt"/>
              </a:rPr>
              <a:t>Model Development</a:t>
            </a:r>
          </a:p>
          <a:p>
            <a:r>
              <a:rPr lang="en-US" dirty="0" smtClean="0">
                <a:latin typeface="+mj-lt"/>
              </a:rPr>
              <a:t>Assessment of Historical and Future Conditions</a:t>
            </a:r>
          </a:p>
          <a:p>
            <a:r>
              <a:rPr lang="en-US" dirty="0" smtClean="0">
                <a:latin typeface="+mj-lt"/>
              </a:rPr>
              <a:t>Develop Stormwater and Habitat Strategies</a:t>
            </a:r>
          </a:p>
          <a:p>
            <a:r>
              <a:rPr lang="en-US" dirty="0" smtClean="0">
                <a:latin typeface="+mj-lt"/>
              </a:rPr>
              <a:t>Develop Implementation Plan and Schedule</a:t>
            </a:r>
          </a:p>
          <a:p>
            <a:r>
              <a:rPr lang="en-US" sz="3300" b="1" dirty="0" smtClean="0">
                <a:solidFill>
                  <a:srgbClr val="FF0000"/>
                </a:solidFill>
                <a:latin typeface="+mj-lt"/>
              </a:rPr>
              <a:t>A Watershed Plan!!</a:t>
            </a:r>
          </a:p>
          <a:p>
            <a:endParaRPr lang="en-US" dirty="0" smtClean="0">
              <a:latin typeface="+mj-lt"/>
            </a:endParaRPr>
          </a:p>
          <a:p>
            <a:endParaRPr lang="en-US" dirty="0" smtClean="0">
              <a:latin typeface="+mj-lt"/>
            </a:endParaRPr>
          </a:p>
          <a:p>
            <a:pPr lvl="1"/>
            <a:endParaRPr lang="en-US" dirty="0">
              <a:latin typeface="+mj-lt"/>
            </a:endParaRPr>
          </a:p>
          <a:p>
            <a:endParaRPr lang="en-US" dirty="0">
              <a:latin typeface="+mj-lt"/>
            </a:endParaRPr>
          </a:p>
        </p:txBody>
      </p:sp>
    </p:spTree>
    <p:extLst>
      <p:ext uri="{BB962C8B-B14F-4D97-AF65-F5344CB8AC3E}">
        <p14:creationId xmlns:p14="http://schemas.microsoft.com/office/powerpoint/2010/main" val="2331817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59337" y="0"/>
            <a:ext cx="5196044" cy="678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reeform 5"/>
          <p:cNvSpPr/>
          <p:nvPr/>
        </p:nvSpPr>
        <p:spPr>
          <a:xfrm>
            <a:off x="7467600" y="2023856"/>
            <a:ext cx="1431174" cy="947944"/>
          </a:xfrm>
          <a:custGeom>
            <a:avLst/>
            <a:gdLst>
              <a:gd name="connsiteX0" fmla="*/ 1340427 w 1932709"/>
              <a:gd name="connsiteY0" fmla="*/ 135081 h 1267690"/>
              <a:gd name="connsiteX1" fmla="*/ 1257300 w 1932709"/>
              <a:gd name="connsiteY1" fmla="*/ 93518 h 1267690"/>
              <a:gd name="connsiteX2" fmla="*/ 1122218 w 1932709"/>
              <a:gd name="connsiteY2" fmla="*/ 62345 h 1267690"/>
              <a:gd name="connsiteX3" fmla="*/ 831272 w 1932709"/>
              <a:gd name="connsiteY3" fmla="*/ 31172 h 1267690"/>
              <a:gd name="connsiteX4" fmla="*/ 467591 w 1932709"/>
              <a:gd name="connsiteY4" fmla="*/ 41563 h 1267690"/>
              <a:gd name="connsiteX5" fmla="*/ 301336 w 1932709"/>
              <a:gd name="connsiteY5" fmla="*/ 62345 h 1267690"/>
              <a:gd name="connsiteX6" fmla="*/ 238991 w 1932709"/>
              <a:gd name="connsiteY6" fmla="*/ 83127 h 1267690"/>
              <a:gd name="connsiteX7" fmla="*/ 197427 w 1932709"/>
              <a:gd name="connsiteY7" fmla="*/ 114300 h 1267690"/>
              <a:gd name="connsiteX8" fmla="*/ 166254 w 1932709"/>
              <a:gd name="connsiteY8" fmla="*/ 135081 h 1267690"/>
              <a:gd name="connsiteX9" fmla="*/ 155863 w 1932709"/>
              <a:gd name="connsiteY9" fmla="*/ 166254 h 1267690"/>
              <a:gd name="connsiteX10" fmla="*/ 124691 w 1932709"/>
              <a:gd name="connsiteY10" fmla="*/ 207818 h 1267690"/>
              <a:gd name="connsiteX11" fmla="*/ 62345 w 1932709"/>
              <a:gd name="connsiteY11" fmla="*/ 280554 h 1267690"/>
              <a:gd name="connsiteX12" fmla="*/ 10391 w 1932709"/>
              <a:gd name="connsiteY12" fmla="*/ 415636 h 1267690"/>
              <a:gd name="connsiteX13" fmla="*/ 0 w 1932709"/>
              <a:gd name="connsiteY13" fmla="*/ 457200 h 1267690"/>
              <a:gd name="connsiteX14" fmla="*/ 31172 w 1932709"/>
              <a:gd name="connsiteY14" fmla="*/ 685800 h 1267690"/>
              <a:gd name="connsiteX15" fmla="*/ 114300 w 1932709"/>
              <a:gd name="connsiteY15" fmla="*/ 831272 h 1267690"/>
              <a:gd name="connsiteX16" fmla="*/ 145472 w 1932709"/>
              <a:gd name="connsiteY16" fmla="*/ 862445 h 1267690"/>
              <a:gd name="connsiteX17" fmla="*/ 187036 w 1932709"/>
              <a:gd name="connsiteY17" fmla="*/ 893618 h 1267690"/>
              <a:gd name="connsiteX18" fmla="*/ 218209 w 1932709"/>
              <a:gd name="connsiteY18" fmla="*/ 935181 h 1267690"/>
              <a:gd name="connsiteX19" fmla="*/ 270163 w 1932709"/>
              <a:gd name="connsiteY19" fmla="*/ 966354 h 1267690"/>
              <a:gd name="connsiteX20" fmla="*/ 384463 w 1932709"/>
              <a:gd name="connsiteY20" fmla="*/ 1039090 h 1267690"/>
              <a:gd name="connsiteX21" fmla="*/ 446809 w 1932709"/>
              <a:gd name="connsiteY21" fmla="*/ 1080654 h 1267690"/>
              <a:gd name="connsiteX22" fmla="*/ 613063 w 1932709"/>
              <a:gd name="connsiteY22" fmla="*/ 1143000 h 1267690"/>
              <a:gd name="connsiteX23" fmla="*/ 779318 w 1932709"/>
              <a:gd name="connsiteY23" fmla="*/ 1184563 h 1267690"/>
              <a:gd name="connsiteX24" fmla="*/ 924791 w 1932709"/>
              <a:gd name="connsiteY24" fmla="*/ 1226127 h 1267690"/>
              <a:gd name="connsiteX25" fmla="*/ 987136 w 1932709"/>
              <a:gd name="connsiteY25" fmla="*/ 1236518 h 1267690"/>
              <a:gd name="connsiteX26" fmla="*/ 1122218 w 1932709"/>
              <a:gd name="connsiteY26" fmla="*/ 1257300 h 1267690"/>
              <a:gd name="connsiteX27" fmla="*/ 1174172 w 1932709"/>
              <a:gd name="connsiteY27" fmla="*/ 1267690 h 1267690"/>
              <a:gd name="connsiteX28" fmla="*/ 1548245 w 1932709"/>
              <a:gd name="connsiteY28" fmla="*/ 1246909 h 1267690"/>
              <a:gd name="connsiteX29" fmla="*/ 1600200 w 1932709"/>
              <a:gd name="connsiteY29" fmla="*/ 1226127 h 1267690"/>
              <a:gd name="connsiteX30" fmla="*/ 1693718 w 1932709"/>
              <a:gd name="connsiteY30" fmla="*/ 1184563 h 1267690"/>
              <a:gd name="connsiteX31" fmla="*/ 1724891 w 1932709"/>
              <a:gd name="connsiteY31" fmla="*/ 1163781 h 1267690"/>
              <a:gd name="connsiteX32" fmla="*/ 1756063 w 1932709"/>
              <a:gd name="connsiteY32" fmla="*/ 1153390 h 1267690"/>
              <a:gd name="connsiteX33" fmla="*/ 1839191 w 1932709"/>
              <a:gd name="connsiteY33" fmla="*/ 1080654 h 1267690"/>
              <a:gd name="connsiteX34" fmla="*/ 1859972 w 1932709"/>
              <a:gd name="connsiteY34" fmla="*/ 1039090 h 1267690"/>
              <a:gd name="connsiteX35" fmla="*/ 1891145 w 1932709"/>
              <a:gd name="connsiteY35" fmla="*/ 987136 h 1267690"/>
              <a:gd name="connsiteX36" fmla="*/ 1922318 w 1932709"/>
              <a:gd name="connsiteY36" fmla="*/ 893618 h 1267690"/>
              <a:gd name="connsiteX37" fmla="*/ 1932709 w 1932709"/>
              <a:gd name="connsiteY37" fmla="*/ 862445 h 1267690"/>
              <a:gd name="connsiteX38" fmla="*/ 1922318 w 1932709"/>
              <a:gd name="connsiteY38" fmla="*/ 498763 h 1267690"/>
              <a:gd name="connsiteX39" fmla="*/ 1911927 w 1932709"/>
              <a:gd name="connsiteY39" fmla="*/ 394854 h 1267690"/>
              <a:gd name="connsiteX40" fmla="*/ 1901536 w 1932709"/>
              <a:gd name="connsiteY40" fmla="*/ 363681 h 1267690"/>
              <a:gd name="connsiteX41" fmla="*/ 1870363 w 1932709"/>
              <a:gd name="connsiteY41" fmla="*/ 270163 h 1267690"/>
              <a:gd name="connsiteX42" fmla="*/ 1849582 w 1932709"/>
              <a:gd name="connsiteY42" fmla="*/ 228600 h 1267690"/>
              <a:gd name="connsiteX43" fmla="*/ 1776845 w 1932709"/>
              <a:gd name="connsiteY43" fmla="*/ 155863 h 1267690"/>
              <a:gd name="connsiteX44" fmla="*/ 1745672 w 1932709"/>
              <a:gd name="connsiteY44" fmla="*/ 114300 h 1267690"/>
              <a:gd name="connsiteX45" fmla="*/ 1527463 w 1932709"/>
              <a:gd name="connsiteY45" fmla="*/ 31172 h 1267690"/>
              <a:gd name="connsiteX46" fmla="*/ 1194954 w 1932709"/>
              <a:gd name="connsiteY46" fmla="*/ 0 h 1267690"/>
              <a:gd name="connsiteX47" fmla="*/ 914400 w 1932709"/>
              <a:gd name="connsiteY47" fmla="*/ 10390 h 1267690"/>
              <a:gd name="connsiteX48" fmla="*/ 852054 w 1932709"/>
              <a:gd name="connsiteY48" fmla="*/ 31172 h 1267690"/>
              <a:gd name="connsiteX49" fmla="*/ 820882 w 1932709"/>
              <a:gd name="connsiteY49" fmla="*/ 51954 h 1267690"/>
              <a:gd name="connsiteX50" fmla="*/ 779318 w 1932709"/>
              <a:gd name="connsiteY50" fmla="*/ 62345 h 126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932709" h="1267690">
                <a:moveTo>
                  <a:pt x="1340427" y="135081"/>
                </a:moveTo>
                <a:cubicBezTo>
                  <a:pt x="1312718" y="121227"/>
                  <a:pt x="1285503" y="106337"/>
                  <a:pt x="1257300" y="93518"/>
                </a:cubicBezTo>
                <a:cubicBezTo>
                  <a:pt x="1224289" y="78513"/>
                  <a:pt x="1134730" y="64132"/>
                  <a:pt x="1122218" y="62345"/>
                </a:cubicBezTo>
                <a:cubicBezTo>
                  <a:pt x="928619" y="34688"/>
                  <a:pt x="1025604" y="45053"/>
                  <a:pt x="831272" y="31172"/>
                </a:cubicBezTo>
                <a:lnTo>
                  <a:pt x="467591" y="41563"/>
                </a:lnTo>
                <a:cubicBezTo>
                  <a:pt x="397202" y="44558"/>
                  <a:pt x="359896" y="44777"/>
                  <a:pt x="301336" y="62345"/>
                </a:cubicBezTo>
                <a:cubicBezTo>
                  <a:pt x="280354" y="68640"/>
                  <a:pt x="238991" y="83127"/>
                  <a:pt x="238991" y="83127"/>
                </a:cubicBezTo>
                <a:cubicBezTo>
                  <a:pt x="225136" y="93518"/>
                  <a:pt x="211520" y="104234"/>
                  <a:pt x="197427" y="114300"/>
                </a:cubicBezTo>
                <a:cubicBezTo>
                  <a:pt x="187265" y="121559"/>
                  <a:pt x="174055" y="125329"/>
                  <a:pt x="166254" y="135081"/>
                </a:cubicBezTo>
                <a:cubicBezTo>
                  <a:pt x="159412" y="143634"/>
                  <a:pt x="161297" y="156744"/>
                  <a:pt x="155863" y="166254"/>
                </a:cubicBezTo>
                <a:cubicBezTo>
                  <a:pt x="147271" y="181290"/>
                  <a:pt x="134757" y="193726"/>
                  <a:pt x="124691" y="207818"/>
                </a:cubicBezTo>
                <a:cubicBezTo>
                  <a:pt x="85132" y="263201"/>
                  <a:pt x="125147" y="217752"/>
                  <a:pt x="62345" y="280554"/>
                </a:cubicBezTo>
                <a:cubicBezTo>
                  <a:pt x="54499" y="300168"/>
                  <a:pt x="21484" y="376809"/>
                  <a:pt x="10391" y="415636"/>
                </a:cubicBezTo>
                <a:cubicBezTo>
                  <a:pt x="6468" y="429368"/>
                  <a:pt x="3464" y="443345"/>
                  <a:pt x="0" y="457200"/>
                </a:cubicBezTo>
                <a:cubicBezTo>
                  <a:pt x="1189" y="468496"/>
                  <a:pt x="3291" y="624461"/>
                  <a:pt x="31172" y="685800"/>
                </a:cubicBezTo>
                <a:cubicBezTo>
                  <a:pt x="44756" y="715685"/>
                  <a:pt x="87115" y="804086"/>
                  <a:pt x="114300" y="831272"/>
                </a:cubicBezTo>
                <a:cubicBezTo>
                  <a:pt x="124691" y="841663"/>
                  <a:pt x="134315" y="852882"/>
                  <a:pt x="145472" y="862445"/>
                </a:cubicBezTo>
                <a:cubicBezTo>
                  <a:pt x="158621" y="873716"/>
                  <a:pt x="174790" y="881372"/>
                  <a:pt x="187036" y="893618"/>
                </a:cubicBezTo>
                <a:cubicBezTo>
                  <a:pt x="199282" y="905864"/>
                  <a:pt x="205176" y="923777"/>
                  <a:pt x="218209" y="935181"/>
                </a:cubicBezTo>
                <a:cubicBezTo>
                  <a:pt x="233408" y="948480"/>
                  <a:pt x="253618" y="954772"/>
                  <a:pt x="270163" y="966354"/>
                </a:cubicBezTo>
                <a:cubicBezTo>
                  <a:pt x="456367" y="1096698"/>
                  <a:pt x="180646" y="920197"/>
                  <a:pt x="384463" y="1039090"/>
                </a:cubicBezTo>
                <a:cubicBezTo>
                  <a:pt x="406038" y="1051675"/>
                  <a:pt x="424818" y="1068812"/>
                  <a:pt x="446809" y="1080654"/>
                </a:cubicBezTo>
                <a:cubicBezTo>
                  <a:pt x="504801" y="1111881"/>
                  <a:pt x="550509" y="1119542"/>
                  <a:pt x="613063" y="1143000"/>
                </a:cubicBezTo>
                <a:cubicBezTo>
                  <a:pt x="735244" y="1188817"/>
                  <a:pt x="635071" y="1168535"/>
                  <a:pt x="779318" y="1184563"/>
                </a:cubicBezTo>
                <a:cubicBezTo>
                  <a:pt x="827809" y="1198418"/>
                  <a:pt x="875046" y="1217836"/>
                  <a:pt x="924791" y="1226127"/>
                </a:cubicBezTo>
                <a:lnTo>
                  <a:pt x="987136" y="1236518"/>
                </a:lnTo>
                <a:cubicBezTo>
                  <a:pt x="1063050" y="1248197"/>
                  <a:pt x="1050922" y="1244338"/>
                  <a:pt x="1122218" y="1257300"/>
                </a:cubicBezTo>
                <a:cubicBezTo>
                  <a:pt x="1139594" y="1260459"/>
                  <a:pt x="1156854" y="1264227"/>
                  <a:pt x="1174172" y="1267690"/>
                </a:cubicBezTo>
                <a:cubicBezTo>
                  <a:pt x="1298863" y="1260763"/>
                  <a:pt x="1423952" y="1259035"/>
                  <a:pt x="1548245" y="1246909"/>
                </a:cubicBezTo>
                <a:cubicBezTo>
                  <a:pt x="1566809" y="1245098"/>
                  <a:pt x="1583219" y="1233845"/>
                  <a:pt x="1600200" y="1226127"/>
                </a:cubicBezTo>
                <a:cubicBezTo>
                  <a:pt x="1699396" y="1181037"/>
                  <a:pt x="1627749" y="1206553"/>
                  <a:pt x="1693718" y="1184563"/>
                </a:cubicBezTo>
                <a:cubicBezTo>
                  <a:pt x="1704109" y="1177636"/>
                  <a:pt x="1713721" y="1169366"/>
                  <a:pt x="1724891" y="1163781"/>
                </a:cubicBezTo>
                <a:cubicBezTo>
                  <a:pt x="1734687" y="1158883"/>
                  <a:pt x="1746553" y="1158824"/>
                  <a:pt x="1756063" y="1153390"/>
                </a:cubicBezTo>
                <a:cubicBezTo>
                  <a:pt x="1789455" y="1134309"/>
                  <a:pt x="1812361" y="1107484"/>
                  <a:pt x="1839191" y="1080654"/>
                </a:cubicBezTo>
                <a:cubicBezTo>
                  <a:pt x="1846118" y="1066799"/>
                  <a:pt x="1852450" y="1052631"/>
                  <a:pt x="1859972" y="1039090"/>
                </a:cubicBezTo>
                <a:cubicBezTo>
                  <a:pt x="1869780" y="1021435"/>
                  <a:pt x="1883189" y="1005699"/>
                  <a:pt x="1891145" y="987136"/>
                </a:cubicBezTo>
                <a:cubicBezTo>
                  <a:pt x="1904089" y="956934"/>
                  <a:pt x="1911927" y="924791"/>
                  <a:pt x="1922318" y="893618"/>
                </a:cubicBezTo>
                <a:lnTo>
                  <a:pt x="1932709" y="862445"/>
                </a:lnTo>
                <a:cubicBezTo>
                  <a:pt x="1929245" y="741218"/>
                  <a:pt x="1927703" y="619920"/>
                  <a:pt x="1922318" y="498763"/>
                </a:cubicBezTo>
                <a:cubicBezTo>
                  <a:pt x="1920772" y="463988"/>
                  <a:pt x="1917220" y="429258"/>
                  <a:pt x="1911927" y="394854"/>
                </a:cubicBezTo>
                <a:cubicBezTo>
                  <a:pt x="1910261" y="384028"/>
                  <a:pt x="1904545" y="374213"/>
                  <a:pt x="1901536" y="363681"/>
                </a:cubicBezTo>
                <a:cubicBezTo>
                  <a:pt x="1884649" y="304579"/>
                  <a:pt x="1899024" y="334651"/>
                  <a:pt x="1870363" y="270163"/>
                </a:cubicBezTo>
                <a:cubicBezTo>
                  <a:pt x="1864072" y="256008"/>
                  <a:pt x="1859391" y="240588"/>
                  <a:pt x="1849582" y="228600"/>
                </a:cubicBezTo>
                <a:cubicBezTo>
                  <a:pt x="1827869" y="202062"/>
                  <a:pt x="1801091" y="180109"/>
                  <a:pt x="1776845" y="155863"/>
                </a:cubicBezTo>
                <a:cubicBezTo>
                  <a:pt x="1764599" y="143617"/>
                  <a:pt x="1760599" y="123081"/>
                  <a:pt x="1745672" y="114300"/>
                </a:cubicBezTo>
                <a:cubicBezTo>
                  <a:pt x="1706566" y="91296"/>
                  <a:pt x="1589009" y="42895"/>
                  <a:pt x="1527463" y="31172"/>
                </a:cubicBezTo>
                <a:cubicBezTo>
                  <a:pt x="1393333" y="5623"/>
                  <a:pt x="1337642" y="7926"/>
                  <a:pt x="1194954" y="0"/>
                </a:cubicBezTo>
                <a:cubicBezTo>
                  <a:pt x="1101436" y="3463"/>
                  <a:pt x="1007598" y="1918"/>
                  <a:pt x="914400" y="10390"/>
                </a:cubicBezTo>
                <a:cubicBezTo>
                  <a:pt x="892584" y="12373"/>
                  <a:pt x="852054" y="31172"/>
                  <a:pt x="852054" y="31172"/>
                </a:cubicBezTo>
                <a:cubicBezTo>
                  <a:pt x="841663" y="38099"/>
                  <a:pt x="832360" y="47035"/>
                  <a:pt x="820882" y="51954"/>
                </a:cubicBezTo>
                <a:cubicBezTo>
                  <a:pt x="807756" y="57580"/>
                  <a:pt x="779318" y="62345"/>
                  <a:pt x="779318" y="62345"/>
                </a:cubicBezTo>
              </a:path>
            </a:pathLst>
          </a:custGeom>
          <a:noFill/>
          <a:ln w="6032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rot="485393">
            <a:off x="8230319" y="1180002"/>
            <a:ext cx="350855" cy="823263"/>
          </a:xfrm>
          <a:prstGeom prst="downArrow">
            <a:avLst>
              <a:gd name="adj1" fmla="val 51147"/>
              <a:gd name="adj2" fmla="val 896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745383" y="780011"/>
            <a:ext cx="1524000" cy="369332"/>
          </a:xfrm>
          <a:prstGeom prst="rect">
            <a:avLst/>
          </a:prstGeom>
          <a:noFill/>
        </p:spPr>
        <p:txBody>
          <a:bodyPr wrap="square" rtlCol="0">
            <a:spAutoFit/>
          </a:bodyPr>
          <a:lstStyle/>
          <a:p>
            <a:r>
              <a:rPr lang="en-US" dirty="0" smtClean="0"/>
              <a:t>We are here!</a:t>
            </a:r>
            <a:endParaRPr lang="en-US" dirty="0"/>
          </a:p>
        </p:txBody>
      </p:sp>
      <p:sp>
        <p:nvSpPr>
          <p:cNvPr id="11" name="Content Placeholder 2"/>
          <p:cNvSpPr txBox="1">
            <a:spLocks/>
          </p:cNvSpPr>
          <p:nvPr/>
        </p:nvSpPr>
        <p:spPr>
          <a:xfrm>
            <a:off x="304800" y="2667000"/>
            <a:ext cx="3581400" cy="396240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sz="1800" dirty="0" smtClean="0">
                <a:latin typeface="+mj-lt"/>
              </a:rPr>
              <a:t>Form </a:t>
            </a:r>
            <a:r>
              <a:rPr lang="en-US" sz="1800" dirty="0">
                <a:latin typeface="+mj-lt"/>
              </a:rPr>
              <a:t>Partnerships (Completed)</a:t>
            </a:r>
          </a:p>
          <a:p>
            <a:r>
              <a:rPr lang="en-US" sz="1800" dirty="0" smtClean="0">
                <a:latin typeface="+mj-lt"/>
              </a:rPr>
              <a:t>Storm </a:t>
            </a:r>
            <a:r>
              <a:rPr lang="en-US" sz="1800" dirty="0">
                <a:latin typeface="+mj-lt"/>
              </a:rPr>
              <a:t>Monitoring (January 2016)</a:t>
            </a:r>
          </a:p>
          <a:p>
            <a:r>
              <a:rPr lang="en-US" sz="1800" dirty="0" smtClean="0">
                <a:latin typeface="+mj-lt"/>
              </a:rPr>
              <a:t>Mapping </a:t>
            </a:r>
            <a:r>
              <a:rPr lang="en-US" sz="1800" dirty="0">
                <a:latin typeface="+mj-lt"/>
              </a:rPr>
              <a:t>(September 2016)</a:t>
            </a:r>
          </a:p>
          <a:p>
            <a:r>
              <a:rPr lang="en-US" sz="1800" dirty="0" smtClean="0">
                <a:latin typeface="+mj-lt"/>
              </a:rPr>
              <a:t>Model  </a:t>
            </a:r>
            <a:r>
              <a:rPr lang="en-US" sz="1800" dirty="0">
                <a:latin typeface="+mj-lt"/>
              </a:rPr>
              <a:t>Development </a:t>
            </a:r>
            <a:r>
              <a:rPr lang="en-US" sz="1800" dirty="0" smtClean="0">
                <a:latin typeface="+mj-lt"/>
              </a:rPr>
              <a:t/>
            </a:r>
            <a:br>
              <a:rPr lang="en-US" sz="1800" dirty="0" smtClean="0">
                <a:latin typeface="+mj-lt"/>
              </a:rPr>
            </a:br>
            <a:r>
              <a:rPr lang="en-US" sz="1800" dirty="0" smtClean="0">
                <a:latin typeface="+mj-lt"/>
              </a:rPr>
              <a:t>    (</a:t>
            </a:r>
            <a:r>
              <a:rPr lang="en-US" sz="1800" dirty="0">
                <a:latin typeface="+mj-lt"/>
              </a:rPr>
              <a:t>September 2016)</a:t>
            </a:r>
          </a:p>
          <a:p>
            <a:r>
              <a:rPr lang="en-US" sz="1800" dirty="0" smtClean="0">
                <a:latin typeface="+mj-lt"/>
              </a:rPr>
              <a:t>Existing </a:t>
            </a:r>
            <a:r>
              <a:rPr lang="en-US" sz="1800" dirty="0">
                <a:latin typeface="+mj-lt"/>
              </a:rPr>
              <a:t>Conditions Assessment </a:t>
            </a:r>
            <a:br>
              <a:rPr lang="en-US" sz="1800" dirty="0">
                <a:latin typeface="+mj-lt"/>
              </a:rPr>
            </a:br>
            <a:r>
              <a:rPr lang="en-US" sz="1800" dirty="0">
                <a:latin typeface="+mj-lt"/>
              </a:rPr>
              <a:t>    (December 2016)</a:t>
            </a:r>
          </a:p>
          <a:p>
            <a:r>
              <a:rPr lang="en-US" sz="1800" dirty="0" smtClean="0">
                <a:latin typeface="+mj-lt"/>
              </a:rPr>
              <a:t>Stormwater </a:t>
            </a:r>
            <a:r>
              <a:rPr lang="en-US" sz="1800" dirty="0">
                <a:latin typeface="+mj-lt"/>
              </a:rPr>
              <a:t>Management </a:t>
            </a:r>
            <a:r>
              <a:rPr lang="en-US" sz="1800" dirty="0" smtClean="0">
                <a:latin typeface="+mj-lt"/>
              </a:rPr>
              <a:t>Strategies and </a:t>
            </a:r>
            <a:r>
              <a:rPr lang="en-US" sz="1800" dirty="0">
                <a:latin typeface="+mj-lt"/>
              </a:rPr>
              <a:t>Draft </a:t>
            </a:r>
            <a:r>
              <a:rPr lang="en-US" sz="1800" dirty="0" smtClean="0">
                <a:latin typeface="+mj-lt"/>
              </a:rPr>
              <a:t>Implementation </a:t>
            </a:r>
            <a:r>
              <a:rPr lang="en-US" sz="1800" dirty="0">
                <a:latin typeface="+mj-lt"/>
              </a:rPr>
              <a:t>Plan </a:t>
            </a:r>
            <a:r>
              <a:rPr lang="en-US" sz="1800" dirty="0" smtClean="0">
                <a:latin typeface="+mj-lt"/>
              </a:rPr>
              <a:t/>
            </a:r>
            <a:br>
              <a:rPr lang="en-US" sz="1800" dirty="0" smtClean="0">
                <a:latin typeface="+mj-lt"/>
              </a:rPr>
            </a:br>
            <a:r>
              <a:rPr lang="en-US" sz="1800" dirty="0" smtClean="0">
                <a:latin typeface="+mj-lt"/>
              </a:rPr>
              <a:t>    (</a:t>
            </a:r>
            <a:r>
              <a:rPr lang="en-US" sz="1800" dirty="0">
                <a:latin typeface="+mj-lt"/>
              </a:rPr>
              <a:t>March 2017)</a:t>
            </a:r>
          </a:p>
          <a:p>
            <a:r>
              <a:rPr lang="en-US" sz="1800" dirty="0" smtClean="0">
                <a:latin typeface="+mj-lt"/>
              </a:rPr>
              <a:t>Final </a:t>
            </a:r>
            <a:r>
              <a:rPr lang="en-US" sz="1800" dirty="0">
                <a:latin typeface="+mj-lt"/>
              </a:rPr>
              <a:t>Watershed Plan (April 2018)</a:t>
            </a:r>
          </a:p>
        </p:txBody>
      </p:sp>
      <p:sp>
        <p:nvSpPr>
          <p:cNvPr id="2" name="Title 1"/>
          <p:cNvSpPr>
            <a:spLocks noGrp="1"/>
          </p:cNvSpPr>
          <p:nvPr>
            <p:ph type="title"/>
          </p:nvPr>
        </p:nvSpPr>
        <p:spPr>
          <a:xfrm>
            <a:off x="381000" y="457200"/>
            <a:ext cx="3176156" cy="1689583"/>
          </a:xfrm>
        </p:spPr>
        <p:txBody>
          <a:bodyPr>
            <a:normAutofit/>
          </a:bodyPr>
          <a:lstStyle/>
          <a:p>
            <a:r>
              <a:rPr lang="en-US" dirty="0" smtClean="0"/>
              <a:t>Project</a:t>
            </a:r>
            <a:br>
              <a:rPr lang="en-US" dirty="0" smtClean="0"/>
            </a:br>
            <a:r>
              <a:rPr lang="en-US" dirty="0" smtClean="0"/>
              <a:t>Milestones</a:t>
            </a:r>
            <a:endParaRPr lang="en-US" dirty="0"/>
          </a:p>
        </p:txBody>
      </p:sp>
    </p:spTree>
    <p:extLst>
      <p:ext uri="{BB962C8B-B14F-4D97-AF65-F5344CB8AC3E}">
        <p14:creationId xmlns:p14="http://schemas.microsoft.com/office/powerpoint/2010/main" val="337958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c.kingcounty.lcl\DNRP\WLRD\STS\BearCreekBP\Images\field pics\IMG_354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8" t="-198" r="-122" b="19175"/>
          <a:stretch/>
        </p:blipFill>
        <p:spPr bwMode="auto">
          <a:xfrm>
            <a:off x="5257800" y="1905000"/>
            <a:ext cx="4945829" cy="380557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dirty="0" smtClean="0">
                <a:solidFill>
                  <a:schemeClr val="tx1"/>
                </a:solidFill>
              </a:rPr>
              <a:t>Anticipated Plan Outcomes</a:t>
            </a:r>
            <a:endParaRPr lang="en-US" dirty="0">
              <a:solidFill>
                <a:schemeClr val="tx1"/>
              </a:solidFill>
            </a:endParaRPr>
          </a:p>
        </p:txBody>
      </p:sp>
      <p:sp>
        <p:nvSpPr>
          <p:cNvPr id="3" name="Content Placeholder 2"/>
          <p:cNvSpPr>
            <a:spLocks noGrp="1"/>
          </p:cNvSpPr>
          <p:nvPr>
            <p:ph idx="1"/>
          </p:nvPr>
        </p:nvSpPr>
        <p:spPr>
          <a:xfrm>
            <a:off x="457200" y="1935480"/>
            <a:ext cx="4800600" cy="4389120"/>
          </a:xfrm>
        </p:spPr>
        <p:txBody>
          <a:bodyPr>
            <a:normAutofit lnSpcReduction="10000"/>
          </a:bodyPr>
          <a:lstStyle/>
          <a:p>
            <a:r>
              <a:rPr lang="en-US" dirty="0" smtClean="0">
                <a:latin typeface="+mj-lt"/>
              </a:rPr>
              <a:t>Suggested Updates to King County Stormwater Design Manual</a:t>
            </a:r>
          </a:p>
          <a:p>
            <a:pPr lvl="1"/>
            <a:r>
              <a:rPr lang="en-US" dirty="0" smtClean="0">
                <a:latin typeface="+mj-lt"/>
              </a:rPr>
              <a:t>Thresholds</a:t>
            </a:r>
          </a:p>
          <a:p>
            <a:pPr lvl="1"/>
            <a:r>
              <a:rPr lang="en-US" dirty="0" smtClean="0">
                <a:latin typeface="+mj-lt"/>
              </a:rPr>
              <a:t>Standards</a:t>
            </a:r>
          </a:p>
          <a:p>
            <a:r>
              <a:rPr lang="en-US" dirty="0" smtClean="0">
                <a:latin typeface="+mj-lt"/>
              </a:rPr>
              <a:t>Identification of Capital </a:t>
            </a:r>
            <a:r>
              <a:rPr lang="en-US" dirty="0">
                <a:latin typeface="+mj-lt"/>
              </a:rPr>
              <a:t>Improvement </a:t>
            </a:r>
            <a:r>
              <a:rPr lang="en-US" dirty="0" smtClean="0">
                <a:latin typeface="+mj-lt"/>
              </a:rPr>
              <a:t>Projects</a:t>
            </a:r>
          </a:p>
          <a:p>
            <a:pPr lvl="1"/>
            <a:r>
              <a:rPr lang="en-US" dirty="0" smtClean="0">
                <a:latin typeface="+mj-lt"/>
              </a:rPr>
              <a:t>Stormwater (e.g., regional, distributed)</a:t>
            </a:r>
          </a:p>
          <a:p>
            <a:pPr lvl="1"/>
            <a:r>
              <a:rPr lang="en-US" dirty="0" smtClean="0">
                <a:latin typeface="+mj-lt"/>
              </a:rPr>
              <a:t>Habitat </a:t>
            </a:r>
            <a:endParaRPr lang="en-US" dirty="0">
              <a:latin typeface="+mj-lt"/>
            </a:endParaRPr>
          </a:p>
          <a:p>
            <a:r>
              <a:rPr lang="en-US" dirty="0">
                <a:latin typeface="+mj-lt"/>
              </a:rPr>
              <a:t>L</a:t>
            </a:r>
            <a:r>
              <a:rPr lang="en-US" dirty="0" smtClean="0">
                <a:latin typeface="+mj-lt"/>
              </a:rPr>
              <a:t>and use management activities</a:t>
            </a:r>
          </a:p>
        </p:txBody>
      </p:sp>
    </p:spTree>
    <p:extLst>
      <p:ext uri="{BB962C8B-B14F-4D97-AF65-F5344CB8AC3E}">
        <p14:creationId xmlns:p14="http://schemas.microsoft.com/office/powerpoint/2010/main" val="42748900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1917</TotalTime>
  <Words>1188</Words>
  <Application>Microsoft Office PowerPoint</Application>
  <PresentationFormat>On-screen Show (4:3)</PresentationFormat>
  <Paragraphs>167</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Flow</vt:lpstr>
      <vt:lpstr>Stakeholder Workshop #1 Bear Creek Watershed-Scale Stormwater Plan</vt:lpstr>
      <vt:lpstr>Stakeholder Workshop #1 Bear Creek Watershed-Scale Stormwater Plan</vt:lpstr>
      <vt:lpstr>Bear Creek Watershed*  and Partners</vt:lpstr>
      <vt:lpstr>Project Goals &amp; Objectives</vt:lpstr>
      <vt:lpstr>How are we doing this?</vt:lpstr>
      <vt:lpstr>How is this effort different?</vt:lpstr>
      <vt:lpstr>Watershed Plan Elements</vt:lpstr>
      <vt:lpstr>Project Milestones</vt:lpstr>
      <vt:lpstr>Anticipated Plan Outcomes</vt:lpstr>
      <vt:lpstr>Table Discussions Questions</vt:lpstr>
      <vt:lpstr>Climate Change</vt:lpstr>
      <vt:lpstr>Thank You All!</vt:lpstr>
    </vt:vector>
  </TitlesOfParts>
  <Company>King County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Stakeholder Workshop #1 Bear Creek Watershed-Scale Stormwater Plan</dc:title>
  <dc:creator>Jeff Burkey</dc:creator>
  <cp:lastModifiedBy>Jeff Burkey</cp:lastModifiedBy>
  <cp:revision>65</cp:revision>
  <cp:lastPrinted>2015-10-29T14:39:08Z</cp:lastPrinted>
  <dcterms:created xsi:type="dcterms:W3CDTF">2015-10-14T17:55:40Z</dcterms:created>
  <dcterms:modified xsi:type="dcterms:W3CDTF">2015-11-09T18:06:07Z</dcterms:modified>
</cp:coreProperties>
</file>