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sldIdLst>
    <p:sldId id="256" r:id="rId5"/>
    <p:sldId id="257" r:id="rId6"/>
    <p:sldId id="259" r:id="rId7"/>
    <p:sldId id="260" r:id="rId8"/>
    <p:sldId id="280" r:id="rId9"/>
    <p:sldId id="262" r:id="rId10"/>
    <p:sldId id="261" r:id="rId11"/>
    <p:sldId id="265" r:id="rId12"/>
    <p:sldId id="266"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404545-8EE7-49FA-82A5-567AB87DA643}" v="2" dt="2022-11-17T23:55:15.8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38" autoAdjust="0"/>
  </p:normalViewPr>
  <p:slideViewPr>
    <p:cSldViewPr snapToGrid="0" snapToObjects="1">
      <p:cViewPr varScale="1">
        <p:scale>
          <a:sx n="83" d="100"/>
          <a:sy n="83" d="100"/>
        </p:scale>
        <p:origin x="10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2028DE-2223-4FF7-9891-BAFE6E5641AF}" type="datetimeFigureOut">
              <a:rPr lang="en-US" smtClean="0"/>
              <a:t>11/17/2022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8856B0-065D-4695-AD04-4D0E89AFDC47}" type="slidenum">
              <a:rPr lang="en-US" smtClean="0"/>
              <a:t>‹#›</a:t>
            </a:fld>
            <a:endParaRPr lang="en-US"/>
          </a:p>
        </p:txBody>
      </p:sp>
    </p:spTree>
    <p:extLst>
      <p:ext uri="{BB962C8B-B14F-4D97-AF65-F5344CB8AC3E}">
        <p14:creationId xmlns:p14="http://schemas.microsoft.com/office/powerpoint/2010/main" val="2704647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I’ll be talking about today is a study I recently conducted looking at how forest conditions interact with stream health in forested basins, specifically how timber harvests can influence those interactions.</a:t>
            </a:r>
          </a:p>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1</a:t>
            </a:fld>
            <a:endParaRPr lang="en-US"/>
          </a:p>
        </p:txBody>
      </p:sp>
    </p:spTree>
    <p:extLst>
      <p:ext uri="{BB962C8B-B14F-4D97-AF65-F5344CB8AC3E}">
        <p14:creationId xmlns:p14="http://schemas.microsoft.com/office/powerpoint/2010/main" val="3776555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so just to quickly re-cap our study questions, first, do forest conditions influence biotic integrity?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we found is yes, but as measured in this study, the effect size appears to be very small.</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Next, what are the mechanisms and spatial scales of that influence? The mechanism appears to be primarily through forest conditions influencing sediment and leaf cover, which, both of those in turn affect the community structure.</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terms of spatial scale, we found that the riparian conditions closest to the stream have the largest effect. And we also found that total and stream reach riparian conditions also affect B-IBI scores. </a:t>
            </a:r>
          </a:p>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10</a:t>
            </a:fld>
            <a:endParaRPr lang="en-US"/>
          </a:p>
        </p:txBody>
      </p:sp>
    </p:spTree>
    <p:extLst>
      <p:ext uri="{BB962C8B-B14F-4D97-AF65-F5344CB8AC3E}">
        <p14:creationId xmlns:p14="http://schemas.microsoft.com/office/powerpoint/2010/main" val="2471908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11</a:t>
            </a:fld>
            <a:endParaRPr lang="en-US"/>
          </a:p>
        </p:txBody>
      </p:sp>
    </p:spTree>
    <p:extLst>
      <p:ext uri="{BB962C8B-B14F-4D97-AF65-F5344CB8AC3E}">
        <p14:creationId xmlns:p14="http://schemas.microsoft.com/office/powerpoint/2010/main" val="2744328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study sought to get better understanding of the relationships between forest management practices in the Puget Sound area and stream biotic integrity as measured by the benthic index of biotic integrity, also known just as the B-IBI.</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B-IBI is based on the stream macroinvertebrate community. It’s a single score that integrates the diversity and relative abundance of taxa that are sensitive to degraded conditions.</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primary study questions were first: Do forest conditions influence biotic integrity, and then, if so, what are the main mechanisms and spatial scales of that effect?</a:t>
            </a:r>
          </a:p>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2</a:t>
            </a:fld>
            <a:endParaRPr lang="en-US"/>
          </a:p>
        </p:txBody>
      </p:sp>
    </p:spTree>
    <p:extLst>
      <p:ext uri="{BB962C8B-B14F-4D97-AF65-F5344CB8AC3E}">
        <p14:creationId xmlns:p14="http://schemas.microsoft.com/office/powerpoint/2010/main" val="2886973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Just to give some background rationale for why we did this study. There is a well-established relationship between biotic integrity as measured by the B-IBI (here on the Y-axis) and the proportion of a basin that has been developed (here on the x-axis).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blue line in this figure is the 90</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percentile of this relationship, and it represents the best case score we would expect at a given level of development, we’ll refer to that here as the biological potential.</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tend to see better scores, and better biological potential, in basins that are less developed (here on the left hand side of the figure).</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even under very low levels of development, variability in scores is quite large, and we see a lot of sites that are underperforming relative to their potential.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this has regulatory consequences. In the Puget Lowland ecoregion, one of the criteria for 303(d) impairment listing is an average B-IBI score of 65 or less in the two most recent years of sampling.</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Furthermore, in a 2019 study that we conducted, we characterized basins with excellent biotic integrity, and found that these basins typically had at least 72% forest cover in their contributing basins.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raises the question of whether forest harvests and tree removal can create conditions that impair streams in undeveloped basins. This question has been raised in many previous studies, with conflicting results. And the array of studies and conflicting results indicates that there is a complex and mixed response that may involve other factors.</a:t>
            </a:r>
          </a:p>
        </p:txBody>
      </p:sp>
      <p:sp>
        <p:nvSpPr>
          <p:cNvPr id="4" name="Slide Number Placeholder 3"/>
          <p:cNvSpPr>
            <a:spLocks noGrp="1"/>
          </p:cNvSpPr>
          <p:nvPr>
            <p:ph type="sldNum" sz="quarter" idx="5"/>
          </p:nvPr>
        </p:nvSpPr>
        <p:spPr/>
        <p:txBody>
          <a:bodyPr/>
          <a:lstStyle/>
          <a:p>
            <a:fld id="{858856B0-065D-4695-AD04-4D0E89AFDC47}" type="slidenum">
              <a:rPr lang="en-US" smtClean="0"/>
              <a:t>3</a:t>
            </a:fld>
            <a:endParaRPr lang="en-US"/>
          </a:p>
        </p:txBody>
      </p:sp>
    </p:spTree>
    <p:extLst>
      <p:ext uri="{BB962C8B-B14F-4D97-AF65-F5344CB8AC3E}">
        <p14:creationId xmlns:p14="http://schemas.microsoft.com/office/powerpoint/2010/main" val="3094963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And so for this study, to try to do things a little bit differently and to try to incorporate those potential other factors, we took an approach that used structural equation modelling.</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Structural equation modelling is many things, but in the context of this study we can think of it as both a statistical tool and an analytical framework for investigating systems.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we hoped that by using it in this study, we could get a more holistic look at streams as a system, a system composed of the forests surrounding the streams, the in-stream processes, as well as the physical conditions of the contributing basin.</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focused our efforts on forested stream basins in the Puget Sound basin. These were basins that had &gt; 70% vegetated cover, &lt;10% urban development, and they also passed visual checks of other non-forestry related land uses that thought might impact scores (for example, mines in the basin, or major roads very close to the sampling point).</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also decided to leverage existing B-IBI and spatial datasets for a retrospective analysis, with the hope that we would have a larger dataset and hopefully a more powerful analysis.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obtained B-IBI data from multiple agencies across the Puget Sound Basin from the Puget Sound Stream Benthos website.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also relied heavy on modelled spatial datasets for our explanatory variables. These datasets were both spatially explicit to our sampling points and temporally explicit to each of our samples.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for example, we could get annual landcover change, forest conditions, soil characteristics, stream temperature and flow for a specific site and for a specific point in time.</a:t>
            </a:r>
          </a:p>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4</a:t>
            </a:fld>
            <a:endParaRPr lang="en-US"/>
          </a:p>
        </p:txBody>
      </p:sp>
    </p:spTree>
    <p:extLst>
      <p:ext uri="{BB962C8B-B14F-4D97-AF65-F5344CB8AC3E}">
        <p14:creationId xmlns:p14="http://schemas.microsoft.com/office/powerpoint/2010/main" val="2746219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also had to use estimated fine sediment values in this study, because we weren’t able to obtain empirical data for all of our B-IBI samples. And so we used three different methods: the BSTI, the FSBI, and another method called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bio.infer</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three methods infer fine sediment impacts from the macroinvertebrate community present in our sample.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Obviously empirical data would be much better, but in the absence of that, we can think of this as fine sediment impact from the bug’s point of view.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used all three methods to incorporate some uncertainty that might come with using each method individually.</a:t>
            </a:r>
          </a:p>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5</a:t>
            </a:fld>
            <a:endParaRPr lang="en-US"/>
          </a:p>
        </p:txBody>
      </p:sp>
    </p:spTree>
    <p:extLst>
      <p:ext uri="{BB962C8B-B14F-4D97-AF65-F5344CB8AC3E}">
        <p14:creationId xmlns:p14="http://schemas.microsoft.com/office/powerpoint/2010/main" val="4033204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Continuing on with our approach, we wanted to explore how distance from the stream might mediate the influence that forest conditions have on stream conditions.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ran our analyses using three different riparian buffer widths extending from either side of the stream. These widths were picked based on either current or proposed regulatory considerations.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50’ and 100’ buffers were fixed width. The third buffer was a variable width, and it was based on site potential tree heights. This buffer varied between 100 and 260 feet wide, with a median value of 200’ wide.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we also wanted to explore the relative impacts resulting from forest conditions in the immediate sample reach, vs impacts resulting from forest conditions in the total riparian area upstream.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Looking at this figure we can see our sample point represented by the red star.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whole stream network in the basin has the three buffers applied: 50’, 100’ and site potential tree height buffers. Those were used to obtain spatial data for the whole upstream extent of the riparian area.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then in just the 100 meters upstream of our sampling point is the sampling reach zone, with each of the three buffers applied: 50’, 100’ and site potential tree height buffers.</a:t>
            </a:r>
          </a:p>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6</a:t>
            </a:fld>
            <a:endParaRPr lang="en-US"/>
          </a:p>
        </p:txBody>
      </p:sp>
    </p:spTree>
    <p:extLst>
      <p:ext uri="{BB962C8B-B14F-4D97-AF65-F5344CB8AC3E}">
        <p14:creationId xmlns:p14="http://schemas.microsoft.com/office/powerpoint/2010/main" val="1317048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hypothesis ,in a very simplified schematic, was that forest harvests create forest conditions that affect in-stream stressors that, in turn, affect B-IBI.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getting details of actual forest harvests going back multiple decades is extremely difficult, we focused on forest conditions that can be directly altered by forest harvest, or that may influence recommendations for management practices.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of the roughly three dozen conditions we looked at include canopy cover, basal area, slope, etc.</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Before I move on, I want to point out that one of the features of structural equation modelling is that it allows us to use variables that are potentially correlated as long as there’s a reasonable assumption of some causal pathway. </a:t>
            </a:r>
            <a:r>
              <a:rPr lang="en-US" sz="1800">
                <a:effectLst/>
                <a:latin typeface="Calibri" panose="020F0502020204030204" pitchFamily="34" charset="0"/>
                <a:ea typeface="Calibri" panose="020F0502020204030204" pitchFamily="34" charset="0"/>
                <a:cs typeface="Times New Roman" panose="02020603050405020304" pitchFamily="18" charset="0"/>
              </a:rPr>
              <a:t>As an example, canopy cover, basal area, stand height and stand age could all share a common cause of forest stability.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theorized that these forest conditions altered various natural processes, such as shading or debris inputs, that in turn impacted in-stream conditions or stressors, such as stream temperature, trophic structure, etc.</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in-stream stressors were six different pathways that we hypothesized were likely to directly influence B-IBI scores.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You’ll see that chemical applications (such as the use of fertilizers or pesticides) is crossed out, and that is because we not able to locate reliable data on location, type and timing of chemical applications in these basins. And so we kept this node in our conceptual framework because we felt that it was very important, but we were not able to actually include it in our analysis.</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858856B0-065D-4695-AD04-4D0E89AFDC47}" type="slidenum">
              <a:rPr lang="en-US" smtClean="0"/>
              <a:t>7</a:t>
            </a:fld>
            <a:endParaRPr lang="en-US"/>
          </a:p>
        </p:txBody>
      </p:sp>
    </p:spTree>
    <p:extLst>
      <p:ext uri="{BB962C8B-B14F-4D97-AF65-F5344CB8AC3E}">
        <p14:creationId xmlns:p14="http://schemas.microsoft.com/office/powerpoint/2010/main" val="2392610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With our results, there was a lot to unpack, and really too much to unpack here, so I’m going to skip ahead to the main findings.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before that I want to preface that our model could not be validated because we did not have an additional validation dataset. As a result, these are exploratory results, we need to take them with a little grain of salt, but even so, the implications of the results are worthy of consideration and discussion.</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With that being said, the first and biggest main finding is that riparian forest conditions had very little total effect on B-IBI scores. It was statistically significant, but ecologically very small. We’re talking about the difference of 1-2 B-IBI points between basins with good, mature riparian forest cover and basins with sparse, young riparian forest cover.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next big take-home was that effect size decreased as distance from the stream increased. We saw the biggest effect size using our 50’ stream buffer, and then moving out to our 100’ buffers, the effect size was about half of what we saw using our 50’ buffers. Then using the site potential tree height buffers, which were the widest set, with that dataset we could no longer achieve good model fit because the data were just too noisy. I felt that was a pretty surprising finding.</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Next we found that, in the effects that we did see, occurred at both the stream reach and total riparian scale, although we did see slightly stronger effects of total riparian conditions vs stream reach on B-IBI.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 additional finding that I think is really interesting and important is that fine sediment from any source had a much larger effect on B-IBI than riparian conditions. In essence, we see a strong relationship between fine sediment impacts and B-IBI scores, but forest conditions don’t explain most of the variability that we see in our fine sediment data. This suggests that there are other mechanisms or sources of fine sediment that were not captured in the model. Furthermore, this sensitivity to sediment suggests that forested basins aren’t so different from urban streams in terms of the stressors they face.</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a logarithmic effect, so for every 171% increase in estimated fine sediments, we saw an 8-11 point decrease in B-IBI scores, and so that’s a pretty substantial effect.</a:t>
            </a:r>
          </a:p>
          <a:p>
            <a:endParaRPr lang="en-US" dirty="0"/>
          </a:p>
        </p:txBody>
      </p:sp>
      <p:sp>
        <p:nvSpPr>
          <p:cNvPr id="4" name="Slide Number Placeholder 3"/>
          <p:cNvSpPr>
            <a:spLocks noGrp="1"/>
          </p:cNvSpPr>
          <p:nvPr>
            <p:ph type="sldNum" sz="quarter" idx="5"/>
          </p:nvPr>
        </p:nvSpPr>
        <p:spPr/>
        <p:txBody>
          <a:bodyPr/>
          <a:lstStyle/>
          <a:p>
            <a:fld id="{858856B0-065D-4695-AD04-4D0E89AFDC47}" type="slidenum">
              <a:rPr lang="en-US" smtClean="0"/>
              <a:t>8</a:t>
            </a:fld>
            <a:endParaRPr lang="en-US"/>
          </a:p>
        </p:txBody>
      </p:sp>
    </p:spTree>
    <p:extLst>
      <p:ext uri="{BB962C8B-B14F-4D97-AF65-F5344CB8AC3E}">
        <p14:creationId xmlns:p14="http://schemas.microsoft.com/office/powerpoint/2010/main" val="3397917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what does this mean. The big take-home message is that the large variation in B-IBI scores that we see in undeveloped basins, can’t be explained by forest conditions alone in these basins. </a:t>
            </a:r>
          </a:p>
        </p:txBody>
      </p:sp>
      <p:sp>
        <p:nvSpPr>
          <p:cNvPr id="4" name="Slide Number Placeholder 3"/>
          <p:cNvSpPr>
            <a:spLocks noGrp="1"/>
          </p:cNvSpPr>
          <p:nvPr>
            <p:ph type="sldNum" sz="quarter" idx="5"/>
          </p:nvPr>
        </p:nvSpPr>
        <p:spPr/>
        <p:txBody>
          <a:bodyPr/>
          <a:lstStyle/>
          <a:p>
            <a:fld id="{858856B0-065D-4695-AD04-4D0E89AFDC47}" type="slidenum">
              <a:rPr lang="en-US" smtClean="0"/>
              <a:t>9</a:t>
            </a:fld>
            <a:endParaRPr lang="en-US"/>
          </a:p>
        </p:txBody>
      </p:sp>
    </p:spTree>
    <p:extLst>
      <p:ext uri="{BB962C8B-B14F-4D97-AF65-F5344CB8AC3E}">
        <p14:creationId xmlns:p14="http://schemas.microsoft.com/office/powerpoint/2010/main" val="511064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793" y="777725"/>
            <a:ext cx="7600719" cy="1319176"/>
          </a:xfrm>
        </p:spPr>
        <p:txBody>
          <a:bodyPr/>
          <a:lstStyle>
            <a:lvl1pPr algn="ctr">
              <a:defRPr sz="4800">
                <a:solidFill>
                  <a:schemeClr val="accent3">
                    <a:lumMod val="75000"/>
                  </a:schemeClr>
                </a:solidFill>
              </a:defRPr>
            </a:lvl1pPr>
          </a:lstStyle>
          <a:p>
            <a:r>
              <a:rPr lang="en-US" dirty="0"/>
              <a:t>Click to edit Master title style</a:t>
            </a:r>
            <a:endParaRPr dirty="0"/>
          </a:p>
        </p:txBody>
      </p:sp>
      <p:sp>
        <p:nvSpPr>
          <p:cNvPr id="3" name="Subtitle 2"/>
          <p:cNvSpPr>
            <a:spLocks noGrp="1"/>
          </p:cNvSpPr>
          <p:nvPr>
            <p:ph type="subTitle" idx="1"/>
          </p:nvPr>
        </p:nvSpPr>
        <p:spPr>
          <a:xfrm>
            <a:off x="1351597" y="2665427"/>
            <a:ext cx="6147954" cy="1752600"/>
          </a:xfrm>
        </p:spPr>
        <p:txBody>
          <a:bodyPr>
            <a:normAutofit/>
          </a:bodyPr>
          <a:lstStyle>
            <a:lvl1pPr marL="0" indent="0" algn="ctr">
              <a:spcBef>
                <a:spcPts val="600"/>
              </a:spcBef>
              <a:buNone/>
              <a:defRPr sz="40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3" y="247089"/>
            <a:ext cx="7583487" cy="855507"/>
          </a:xfrm>
        </p:spPr>
        <p:txBody>
          <a:bodyPr/>
          <a:lstStyle>
            <a:lvl1pPr algn="ctr">
              <a:defRPr>
                <a:solidFill>
                  <a:srgbClr val="3C6507"/>
                </a:solidFill>
              </a:defRPr>
            </a:lvl1pPr>
          </a:lstStyle>
          <a:p>
            <a:r>
              <a:rPr lang="en-US" dirty="0"/>
              <a:t>Click to edit Master title style</a:t>
            </a:r>
            <a:endParaRPr dirty="0"/>
          </a:p>
        </p:txBody>
      </p:sp>
      <p:sp>
        <p:nvSpPr>
          <p:cNvPr id="3" name="Content Placeholder 2"/>
          <p:cNvSpPr>
            <a:spLocks noGrp="1"/>
          </p:cNvSpPr>
          <p:nvPr>
            <p:ph idx="1"/>
          </p:nvPr>
        </p:nvSpPr>
        <p:spPr>
          <a:xfrm>
            <a:off x="779463" y="1533450"/>
            <a:ext cx="6429591" cy="4129596"/>
          </a:xfrm>
        </p:spPr>
        <p:txBody>
          <a:bodyPr>
            <a:normAutofit/>
          </a:bodyPr>
          <a:lstStyle>
            <a:lvl1pPr>
              <a:defRPr sz="2400">
                <a:solidFill>
                  <a:srgbClr val="000000"/>
                </a:solidFill>
              </a:defRPr>
            </a:lvl1pPr>
            <a:lvl2pPr>
              <a:defRPr sz="2400">
                <a:solidFill>
                  <a:srgbClr val="000000"/>
                </a:solidFill>
              </a:defRPr>
            </a:lvl2pPr>
            <a:lvl3pPr>
              <a:defRPr sz="2400">
                <a:solidFill>
                  <a:srgbClr val="000000"/>
                </a:solidFill>
              </a:defRPr>
            </a:lvl3pPr>
            <a:lvl4pPr>
              <a:defRPr sz="2400">
                <a:solidFill>
                  <a:srgbClr val="000000"/>
                </a:solidFill>
              </a:defRPr>
            </a:lvl4pPr>
            <a:lvl5pPr>
              <a:defRPr sz="24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770819"/>
          </a:xfrm>
        </p:spPr>
        <p:txBody>
          <a:bodyPr/>
          <a:lstStyle>
            <a:lvl1pPr algn="ctr">
              <a:defRPr>
                <a:solidFill>
                  <a:srgbClr val="3C6507"/>
                </a:solidFill>
              </a:defRPr>
            </a:lvl1pPr>
          </a:lstStyle>
          <a:p>
            <a:r>
              <a:rPr lang="en-US" dirty="0"/>
              <a:t>Click to edit Master title style</a:t>
            </a:r>
            <a:endParaRPr dirty="0"/>
          </a:p>
        </p:txBody>
      </p:sp>
      <p:sp>
        <p:nvSpPr>
          <p:cNvPr id="3" name="Content Placeholder 2"/>
          <p:cNvSpPr>
            <a:spLocks noGrp="1"/>
          </p:cNvSpPr>
          <p:nvPr>
            <p:ph sz="half" idx="1"/>
          </p:nvPr>
        </p:nvSpPr>
        <p:spPr>
          <a:xfrm>
            <a:off x="779462" y="1622055"/>
            <a:ext cx="3657600" cy="4219575"/>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Content Placeholder 3"/>
          <p:cNvSpPr>
            <a:spLocks noGrp="1"/>
          </p:cNvSpPr>
          <p:nvPr>
            <p:ph sz="half" idx="2"/>
          </p:nvPr>
        </p:nvSpPr>
        <p:spPr>
          <a:xfrm>
            <a:off x="4688541" y="1622055"/>
            <a:ext cx="3657600" cy="4219575"/>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7795" y="381000"/>
            <a:ext cx="7585156" cy="731441"/>
          </a:xfrm>
        </p:spPr>
        <p:txBody>
          <a:bodyPr/>
          <a:lstStyle>
            <a:lvl1pPr algn="ctr">
              <a:defRPr>
                <a:solidFill>
                  <a:srgbClr val="3C6507"/>
                </a:solidFill>
              </a:defRPr>
            </a:lvl1pPr>
          </a:lstStyle>
          <a:p>
            <a:r>
              <a:rPr lang="en-US" dirty="0"/>
              <a:t>Click to edit Master title style</a:t>
            </a:r>
            <a:endParaRPr dirty="0"/>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solidFill>
                  <a:srgbClr val="0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779463" y="2490184"/>
            <a:ext cx="3657600" cy="3686175"/>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solidFill>
                  <a:srgbClr val="0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05350" y="2490184"/>
            <a:ext cx="3657600" cy="3686175"/>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a:xfrm>
            <a:off x="817176" y="381000"/>
            <a:ext cx="7545774" cy="829887"/>
          </a:xfrm>
        </p:spPr>
        <p:txBody>
          <a:bodyPr/>
          <a:lstStyle>
            <a:lvl1pPr algn="l">
              <a:defRPr>
                <a:solidFill>
                  <a:schemeClr val="accent3">
                    <a:lumMod val="75000"/>
                  </a:schemeClr>
                </a:solidFill>
              </a:defRPr>
            </a:lvl1pPr>
          </a:lstStyle>
          <a:p>
            <a:r>
              <a:rPr lang="en-US" dirty="0"/>
              <a:t>Click to edit Master title style</a:t>
            </a:r>
            <a:endParaRPr dirty="0"/>
          </a:p>
        </p:txBody>
      </p:sp>
      <p:sp>
        <p:nvSpPr>
          <p:cNvPr id="3" name="Content Placeholder 2"/>
          <p:cNvSpPr>
            <a:spLocks noGrp="1"/>
          </p:cNvSpPr>
          <p:nvPr>
            <p:ph sz="half" idx="1"/>
          </p:nvPr>
        </p:nvSpPr>
        <p:spPr>
          <a:xfrm>
            <a:off x="779462" y="1494071"/>
            <a:ext cx="7585076" cy="2057400"/>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657086"/>
            <a:ext cx="7585076" cy="2057400"/>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8" cy="741285"/>
          </a:xfrm>
        </p:spPr>
        <p:txBody>
          <a:bodyPr/>
          <a:lstStyle>
            <a:lvl1pPr>
              <a:defRPr>
                <a:solidFill>
                  <a:srgbClr val="3C6507"/>
                </a:solidFill>
              </a:defRPr>
            </a:lvl1pPr>
          </a:lstStyle>
          <a:p>
            <a:r>
              <a:rPr lang="en-US" dirty="0"/>
              <a:t>Click to edit Master title style</a:t>
            </a:r>
            <a:endParaRPr dirty="0"/>
          </a:p>
        </p:txBody>
      </p:sp>
      <p:sp>
        <p:nvSpPr>
          <p:cNvPr id="3" name="Content Placeholder 2"/>
          <p:cNvSpPr>
            <a:spLocks noGrp="1"/>
          </p:cNvSpPr>
          <p:nvPr>
            <p:ph sz="half" idx="1"/>
          </p:nvPr>
        </p:nvSpPr>
        <p:spPr>
          <a:xfrm>
            <a:off x="4710953" y="1553141"/>
            <a:ext cx="3657600" cy="2057400"/>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1" name="Content Placeholder 2"/>
          <p:cNvSpPr>
            <a:spLocks noGrp="1"/>
          </p:cNvSpPr>
          <p:nvPr>
            <p:ph sz="half" idx="14"/>
          </p:nvPr>
        </p:nvSpPr>
        <p:spPr>
          <a:xfrm>
            <a:off x="779462" y="1553140"/>
            <a:ext cx="3657600" cy="4219575"/>
          </a:xfrm>
        </p:spPr>
        <p:txBody>
          <a:bodyPr>
            <a:normAutofit/>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1"/>
            <a:ext cx="7583487" cy="652684"/>
          </a:xfrm>
        </p:spPr>
        <p:txBody>
          <a:bodyPr/>
          <a:lstStyle>
            <a:lvl1pPr>
              <a:defRPr>
                <a:solidFill>
                  <a:schemeClr val="accent3">
                    <a:lumMod val="75000"/>
                  </a:schemeClr>
                </a:solidFill>
              </a:defRPr>
            </a:lvl1pPr>
          </a:lstStyle>
          <a:p>
            <a:r>
              <a:rPr lang="en-US" dirty="0"/>
              <a:t>Click to edit Master title style</a:t>
            </a:r>
            <a:endParaRPr dirty="0"/>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297171"/>
            <a:ext cx="3657600" cy="2057400"/>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13" name="Content Placeholder 2"/>
          <p:cNvSpPr>
            <a:spLocks noGrp="1"/>
          </p:cNvSpPr>
          <p:nvPr>
            <p:ph sz="half" idx="15"/>
          </p:nvPr>
        </p:nvSpPr>
        <p:spPr>
          <a:xfrm>
            <a:off x="779463" y="3460186"/>
            <a:ext cx="3657600" cy="2057400"/>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14" name="Content Placeholder 2"/>
          <p:cNvSpPr>
            <a:spLocks noGrp="1"/>
          </p:cNvSpPr>
          <p:nvPr>
            <p:ph sz="half" idx="1"/>
          </p:nvPr>
        </p:nvSpPr>
        <p:spPr>
          <a:xfrm>
            <a:off x="4710953" y="1297171"/>
            <a:ext cx="3657600" cy="2057400"/>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15" name="Content Placeholder 2"/>
          <p:cNvSpPr>
            <a:spLocks noGrp="1"/>
          </p:cNvSpPr>
          <p:nvPr>
            <p:ph sz="half" idx="13"/>
          </p:nvPr>
        </p:nvSpPr>
        <p:spPr>
          <a:xfrm>
            <a:off x="4710953" y="3460186"/>
            <a:ext cx="3657600" cy="2057400"/>
          </a:xfrm>
        </p:spPr>
        <p:txBody>
          <a:bodyPr>
            <a:normAutofit/>
          </a:bodyPr>
          <a:lstStyle>
            <a:lvl1pPr>
              <a:defRPr sz="20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0" y="533400"/>
            <a:ext cx="4476750" cy="1252538"/>
          </a:xfrm>
        </p:spPr>
        <p:txBody>
          <a:bodyPr anchor="b"/>
          <a:lstStyle>
            <a:lvl1pPr algn="l">
              <a:defRPr sz="3600" b="0">
                <a:solidFill>
                  <a:srgbClr val="3C6507"/>
                </a:solidFill>
              </a:defRPr>
            </a:lvl1pPr>
          </a:lstStyle>
          <a:p>
            <a:r>
              <a:rPr lang="en-US" dirty="0"/>
              <a:t>Click to edit Master title style</a:t>
            </a:r>
            <a:endParaRPr dirty="0"/>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2" y="179292"/>
            <a:ext cx="3281087" cy="5046152"/>
          </a:xfrm>
          <a:prstGeom prst="round1Rect">
            <a:avLst>
              <a:gd name="adj" fmla="val 17325"/>
            </a:avLst>
          </a:prstGeom>
          <a:blipFill dpi="0" rotWithShape="0">
            <a:blip r:embed="rId2"/>
            <a:srcRect/>
            <a:stretch>
              <a:fillRect/>
            </a:stretch>
          </a:blipFill>
          <a:ln w="28575">
            <a:solidFill>
              <a:schemeClr val="bg1"/>
            </a:solidFill>
          </a:ln>
        </p:spPr>
        <p:txBody>
          <a:bodyPr/>
          <a:lstStyle>
            <a:lvl1pPr marL="0" indent="0">
              <a:buNone/>
              <a:defRPr sz="3200">
                <a:solidFill>
                  <a:srgbClr val="3C6507"/>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flipH="1">
            <a:off x="871584" y="622981"/>
            <a:ext cx="7427726" cy="4665648"/>
          </a:xfrm>
          <a:prstGeom prst="roundRect">
            <a:avLst>
              <a:gd name="adj" fmla="val 7476"/>
            </a:avLst>
          </a:prstGeom>
          <a:blipFill dpi="0" rotWithShape="0">
            <a:blip r:embed="rId2"/>
            <a:srcRect/>
            <a:stretch>
              <a:fillRect/>
            </a:stretch>
          </a:blipFill>
          <a:ln w="28575">
            <a:solidFill>
              <a:schemeClr val="bg1"/>
            </a:solidFill>
          </a:ln>
        </p:spPr>
        <p:txBody>
          <a:bodyPr/>
          <a:lstStyle>
            <a:lvl1pPr marL="0" indent="0">
              <a:buNone/>
              <a:defRPr sz="3200">
                <a:solidFill>
                  <a:srgbClr val="00000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endParaRPr dirty="0"/>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dirty="0"/>
              <a:t>Click to edit Master title style</a:t>
            </a:r>
            <a:endParaRPr dirty="0"/>
          </a:p>
        </p:txBody>
      </p:sp>
      <p:sp>
        <p:nvSpPr>
          <p:cNvPr id="3" name="Text Placeholder 2"/>
          <p:cNvSpPr>
            <a:spLocks noGrp="1"/>
          </p:cNvSpPr>
          <p:nvPr>
            <p:ph type="body" idx="1"/>
          </p:nvPr>
        </p:nvSpPr>
        <p:spPr>
          <a:xfrm>
            <a:off x="779463" y="1828800"/>
            <a:ext cx="6429591" cy="412959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pic>
        <p:nvPicPr>
          <p:cNvPr id="5" name="Picture 4" descr="1610_6961m_WLR_PP-template-forest.jpg"/>
          <p:cNvPicPr>
            <a:picLocks noChangeAspect="1"/>
          </p:cNvPicPr>
          <p:nvPr userDrawn="1"/>
        </p:nvPicPr>
        <p:blipFill>
          <a:blip r:embed="rId11" cstate="email">
            <a:extLst>
              <a:ext uri="{28A0092B-C50C-407E-A947-70E740481C1C}">
                <a14:useLocalDpi xmlns:a14="http://schemas.microsoft.com/office/drawing/2010/main" val="0"/>
              </a:ext>
            </a:extLst>
          </a:blip>
          <a:stretch>
            <a:fillRect/>
          </a:stretch>
        </p:blipFill>
        <p:spPr>
          <a:xfrm>
            <a:off x="9845" y="9845"/>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72" r:id="rId8"/>
    <p:sldLayoutId id="2147483674" r:id="rId9"/>
  </p:sldLayoutIdLst>
  <p:txStyles>
    <p:titleStyle>
      <a:lvl1pPr algn="l" defTabSz="914400" rtl="0" eaLnBrk="1" latinLnBrk="0" hangingPunct="1">
        <a:spcBef>
          <a:spcPct val="0"/>
        </a:spcBef>
        <a:buNone/>
        <a:defRPr sz="3800" b="1" i="0" kern="1200">
          <a:solidFill>
            <a:schemeClr val="bg1"/>
          </a:solidFill>
          <a:latin typeface="Arial"/>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Arial"/>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Arial"/>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Arial"/>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Arial"/>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Arial"/>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7793" y="777724"/>
            <a:ext cx="7600719" cy="2240683"/>
          </a:xfrm>
        </p:spPr>
        <p:txBody>
          <a:bodyPr/>
          <a:lstStyle/>
          <a:p>
            <a:r>
              <a:rPr lang="en-US" dirty="0"/>
              <a:t>Beyond urban streams: impacts to stream health in forested basins.</a:t>
            </a:r>
          </a:p>
        </p:txBody>
      </p:sp>
      <p:sp>
        <p:nvSpPr>
          <p:cNvPr id="3" name="Subtitle 2"/>
          <p:cNvSpPr>
            <a:spLocks noGrp="1"/>
          </p:cNvSpPr>
          <p:nvPr>
            <p:ph type="subTitle" idx="1"/>
          </p:nvPr>
        </p:nvSpPr>
        <p:spPr>
          <a:xfrm>
            <a:off x="1289453" y="3406065"/>
            <a:ext cx="6147954" cy="1752600"/>
          </a:xfrm>
        </p:spPr>
        <p:txBody>
          <a:bodyPr>
            <a:normAutofit/>
          </a:bodyPr>
          <a:lstStyle/>
          <a:p>
            <a:r>
              <a:rPr lang="en-US" dirty="0"/>
              <a:t>Beth Sosik, King County</a:t>
            </a:r>
          </a:p>
          <a:p>
            <a:r>
              <a:rPr lang="en-US" dirty="0"/>
              <a:t>October 2022</a:t>
            </a:r>
          </a:p>
        </p:txBody>
      </p:sp>
    </p:spTree>
    <p:extLst>
      <p:ext uri="{BB962C8B-B14F-4D97-AF65-F5344CB8AC3E}">
        <p14:creationId xmlns:p14="http://schemas.microsoft.com/office/powerpoint/2010/main" val="351469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B3ABA73-6A83-4490-BDBC-4A08489BAA91}"/>
              </a:ext>
            </a:extLst>
          </p:cNvPr>
          <p:cNvSpPr txBox="1"/>
          <p:nvPr/>
        </p:nvSpPr>
        <p:spPr>
          <a:xfrm>
            <a:off x="0" y="1897404"/>
            <a:ext cx="9144000" cy="3539430"/>
          </a:xfrm>
          <a:prstGeom prst="rect">
            <a:avLst/>
          </a:prstGeom>
          <a:noFill/>
        </p:spPr>
        <p:txBody>
          <a:bodyPr wrap="square" rtlCol="0">
            <a:spAutoFit/>
          </a:bodyPr>
          <a:lstStyle/>
          <a:p>
            <a:pPr marL="285750" indent="-285750">
              <a:buFont typeface="Arial" panose="020B0604020202020204" pitchFamily="34" charset="0"/>
              <a:buChar char="•"/>
            </a:pPr>
            <a:r>
              <a:rPr lang="en-US" sz="2800" b="1" dirty="0">
                <a:effectLst/>
                <a:latin typeface="Cambria" panose="02040503050406030204" pitchFamily="18" charset="0"/>
                <a:ea typeface="Times New Roman" panose="02020603050405020304" pitchFamily="18" charset="0"/>
                <a:cs typeface="Times New Roman" panose="02020603050405020304" pitchFamily="18" charset="0"/>
              </a:rPr>
              <a:t>Do forest conditions influence biotic integrity?</a:t>
            </a:r>
          </a:p>
          <a:p>
            <a:pPr marL="742950" lvl="1" indent="-285750">
              <a:buFont typeface="Arial" panose="020B0604020202020204" pitchFamily="34" charset="0"/>
              <a:buChar char="•"/>
            </a:pPr>
            <a:r>
              <a:rPr lang="en-US" sz="2800" b="1" dirty="0">
                <a:solidFill>
                  <a:schemeClr val="accent3">
                    <a:lumMod val="75000"/>
                  </a:schemeClr>
                </a:solidFill>
                <a:latin typeface="Cambria" panose="02040503050406030204" pitchFamily="18" charset="0"/>
                <a:ea typeface="Times New Roman" panose="02020603050405020304" pitchFamily="18" charset="0"/>
                <a:cs typeface="Times New Roman" panose="02020603050405020304" pitchFamily="18" charset="0"/>
              </a:rPr>
              <a:t>Yes, but effect size appears to be very small</a:t>
            </a:r>
            <a:endParaRPr lang="en-US" sz="2800" b="1" dirty="0">
              <a:solidFill>
                <a:schemeClr val="accent3">
                  <a:lumMod val="75000"/>
                </a:schemeClr>
              </a:solidFill>
              <a:effectLst/>
              <a:latin typeface="Cambria" panose="02040503050406030204" pitchFamily="18"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800" b="1" dirty="0">
                <a:effectLst/>
                <a:latin typeface="Cambria" panose="02040503050406030204" pitchFamily="18" charset="0"/>
                <a:ea typeface="Times New Roman" panose="02020603050405020304" pitchFamily="18" charset="0"/>
                <a:cs typeface="Times New Roman" panose="02020603050405020304" pitchFamily="18" charset="0"/>
              </a:rPr>
              <a:t>What mechanisms and spatial scales?</a:t>
            </a:r>
          </a:p>
          <a:p>
            <a:pPr marL="742950" lvl="1" indent="-285750">
              <a:buFont typeface="Arial" panose="020B0604020202020204" pitchFamily="34" charset="0"/>
              <a:buChar char="•"/>
            </a:pPr>
            <a:r>
              <a:rPr lang="en-US" sz="2800" b="1" dirty="0">
                <a:solidFill>
                  <a:schemeClr val="accent3">
                    <a:lumMod val="75000"/>
                  </a:schemeClr>
                </a:solidFill>
                <a:latin typeface="Cambria" panose="02040503050406030204" pitchFamily="18" charset="0"/>
                <a:cs typeface="Times New Roman" panose="02020603050405020304" pitchFamily="18" charset="0"/>
              </a:rPr>
              <a:t>Sediment &amp; leaf cover affect community structure</a:t>
            </a:r>
          </a:p>
          <a:p>
            <a:pPr lvl="1"/>
            <a:endParaRPr lang="en-US" sz="2800" b="1" dirty="0">
              <a:solidFill>
                <a:schemeClr val="accent3">
                  <a:lumMod val="75000"/>
                </a:schemeClr>
              </a:solidFill>
              <a:latin typeface="Cambria" panose="02040503050406030204" pitchFamily="18" charset="0"/>
              <a:cs typeface="Times New Roman" panose="02020603050405020304" pitchFamily="18" charset="0"/>
            </a:endParaRPr>
          </a:p>
          <a:p>
            <a:pPr marL="742950" lvl="1" indent="-285750">
              <a:buFont typeface="Arial" panose="020B0604020202020204" pitchFamily="34" charset="0"/>
              <a:buChar char="•"/>
            </a:pPr>
            <a:r>
              <a:rPr lang="en-US" sz="2800" b="1" dirty="0">
                <a:solidFill>
                  <a:schemeClr val="accent3">
                    <a:lumMod val="75000"/>
                  </a:schemeClr>
                </a:solidFill>
                <a:latin typeface="Cambria" panose="02040503050406030204" pitchFamily="18" charset="0"/>
                <a:cs typeface="Times New Roman" panose="02020603050405020304" pitchFamily="18" charset="0"/>
              </a:rPr>
              <a:t>Conditions nearest the stream have largest effect</a:t>
            </a:r>
          </a:p>
          <a:p>
            <a:pPr lvl="1"/>
            <a:endParaRPr lang="en-US" sz="2800" b="1" dirty="0">
              <a:solidFill>
                <a:schemeClr val="accent3">
                  <a:lumMod val="75000"/>
                </a:schemeClr>
              </a:solidFill>
              <a:latin typeface="Cambria" panose="02040503050406030204" pitchFamily="18" charset="0"/>
              <a:cs typeface="Times New Roman" panose="02020603050405020304" pitchFamily="18" charset="0"/>
            </a:endParaRPr>
          </a:p>
          <a:p>
            <a:pPr marL="742950" lvl="1" indent="-285750">
              <a:buFont typeface="Arial" panose="020B0604020202020204" pitchFamily="34" charset="0"/>
              <a:buChar char="•"/>
            </a:pPr>
            <a:r>
              <a:rPr lang="en-US" sz="2800" b="1" dirty="0">
                <a:solidFill>
                  <a:schemeClr val="accent3">
                    <a:lumMod val="75000"/>
                  </a:schemeClr>
                </a:solidFill>
                <a:latin typeface="Cambria" panose="02040503050406030204" pitchFamily="18" charset="0"/>
                <a:cs typeface="Times New Roman" panose="02020603050405020304" pitchFamily="18" charset="0"/>
              </a:rPr>
              <a:t>Total &amp; stream reach conditions affect B-IBI scores</a:t>
            </a:r>
            <a:endParaRPr lang="en-US" sz="2800" dirty="0">
              <a:solidFill>
                <a:schemeClr val="accent3">
                  <a:lumMod val="75000"/>
                </a:schemeClr>
              </a:solidFill>
            </a:endParaRPr>
          </a:p>
        </p:txBody>
      </p:sp>
      <p:sp>
        <p:nvSpPr>
          <p:cNvPr id="6" name="Title 5">
            <a:extLst>
              <a:ext uri="{FF2B5EF4-FFF2-40B4-BE49-F238E27FC236}">
                <a16:creationId xmlns:a16="http://schemas.microsoft.com/office/drawing/2014/main" id="{2C8A8381-7FB7-4D9B-A75C-225E4D41F14C}"/>
              </a:ext>
            </a:extLst>
          </p:cNvPr>
          <p:cNvSpPr>
            <a:spLocks noGrp="1"/>
          </p:cNvSpPr>
          <p:nvPr>
            <p:ph type="title"/>
          </p:nvPr>
        </p:nvSpPr>
        <p:spPr/>
        <p:txBody>
          <a:bodyPr/>
          <a:lstStyle/>
          <a:p>
            <a:r>
              <a:rPr lang="en-US" dirty="0"/>
              <a:t>Study Questions</a:t>
            </a:r>
          </a:p>
        </p:txBody>
      </p:sp>
    </p:spTree>
    <p:custDataLst>
      <p:tags r:id="rId1"/>
    </p:custDataLst>
    <p:extLst>
      <p:ext uri="{BB962C8B-B14F-4D97-AF65-F5344CB8AC3E}">
        <p14:creationId xmlns:p14="http://schemas.microsoft.com/office/powerpoint/2010/main" val="753867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E20F8-784D-47C9-9DA3-3FD1F6D668E2}"/>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4AE86927-4B87-4E88-ACFE-38E3FE078D7D}"/>
              </a:ext>
            </a:extLst>
          </p:cNvPr>
          <p:cNvSpPr>
            <a:spLocks noGrp="1"/>
          </p:cNvSpPr>
          <p:nvPr>
            <p:ph idx="1"/>
          </p:nvPr>
        </p:nvSpPr>
        <p:spPr>
          <a:xfrm>
            <a:off x="2" y="1533450"/>
            <a:ext cx="4212770" cy="4129596"/>
          </a:xfrm>
        </p:spPr>
        <p:txBody>
          <a:bodyPr>
            <a:normAutofit fontScale="55000" lnSpcReduction="20000"/>
          </a:bodyPr>
          <a:lstStyle/>
          <a:p>
            <a:r>
              <a:rPr lang="en-US" dirty="0"/>
              <a:t>Sampling Agencies:</a:t>
            </a:r>
          </a:p>
          <a:p>
            <a:pPr lvl="1"/>
            <a:r>
              <a:rPr lang="en-US" dirty="0"/>
              <a:t>King County DNRP/Roads</a:t>
            </a:r>
          </a:p>
          <a:p>
            <a:pPr lvl="1"/>
            <a:r>
              <a:rPr lang="en-US" dirty="0"/>
              <a:t>Snohomish County</a:t>
            </a:r>
          </a:p>
          <a:p>
            <a:pPr lvl="1"/>
            <a:r>
              <a:rPr lang="en-US" dirty="0"/>
              <a:t>Clallam County</a:t>
            </a:r>
          </a:p>
          <a:p>
            <a:pPr lvl="1"/>
            <a:r>
              <a:rPr lang="en-US" dirty="0"/>
              <a:t>Kitsap County</a:t>
            </a:r>
          </a:p>
          <a:p>
            <a:pPr lvl="1"/>
            <a:r>
              <a:rPr lang="en-US" dirty="0"/>
              <a:t>Stillaguamish Tribal Nation</a:t>
            </a:r>
          </a:p>
          <a:p>
            <a:pPr lvl="1"/>
            <a:r>
              <a:rPr lang="en-US" dirty="0"/>
              <a:t>Skokomish Tribal Nation</a:t>
            </a:r>
          </a:p>
          <a:p>
            <a:pPr lvl="1"/>
            <a:r>
              <a:rPr lang="en-US" dirty="0"/>
              <a:t>Washington Department of Ecology</a:t>
            </a:r>
          </a:p>
          <a:p>
            <a:r>
              <a:rPr lang="en-US" dirty="0"/>
              <a:t>King County staff: Aaron David, Daniel Nidzgorski, Kate Macneale, Morgan Smith</a:t>
            </a:r>
          </a:p>
          <a:p>
            <a:r>
              <a:rPr lang="en-US" dirty="0"/>
              <a:t>Washington Department of Ecology</a:t>
            </a:r>
          </a:p>
          <a:p>
            <a:r>
              <a:rPr lang="en-US" dirty="0"/>
              <a:t>Puget Sound Partnership</a:t>
            </a:r>
          </a:p>
          <a:p>
            <a:r>
              <a:rPr lang="en-US" dirty="0"/>
              <a:t>Grant funded by US Environmental Protection Agency’s National Estuary Program </a:t>
            </a:r>
          </a:p>
          <a:p>
            <a:endParaRPr lang="en-US" dirty="0"/>
          </a:p>
          <a:p>
            <a:endParaRPr lang="en-US" dirty="0"/>
          </a:p>
        </p:txBody>
      </p:sp>
      <p:pic>
        <p:nvPicPr>
          <p:cNvPr id="5" name="Content Placeholder 4">
            <a:extLst>
              <a:ext uri="{FF2B5EF4-FFF2-40B4-BE49-F238E27FC236}">
                <a16:creationId xmlns:a16="http://schemas.microsoft.com/office/drawing/2014/main" id="{715B7FB3-9FFE-44E5-99BC-3AE203FFBA5E}"/>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rot="10800000">
            <a:off x="4133272" y="1566504"/>
            <a:ext cx="5010728" cy="3758046"/>
          </a:xfrm>
          <a:prstGeom prst="rect">
            <a:avLst/>
          </a:prstGeom>
        </p:spPr>
      </p:pic>
    </p:spTree>
    <p:extLst>
      <p:ext uri="{BB962C8B-B14F-4D97-AF65-F5344CB8AC3E}">
        <p14:creationId xmlns:p14="http://schemas.microsoft.com/office/powerpoint/2010/main" val="4008227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Study Objectives</a:t>
            </a:r>
          </a:p>
        </p:txBody>
      </p:sp>
      <p:pic>
        <p:nvPicPr>
          <p:cNvPr id="5" name="Content Placeholder 4" descr="A picture containing tree, outdoor, grass, plant&#10;&#10;Description automatically generated">
            <a:extLst>
              <a:ext uri="{FF2B5EF4-FFF2-40B4-BE49-F238E27FC236}">
                <a16:creationId xmlns:a16="http://schemas.microsoft.com/office/drawing/2014/main" id="{50FF2D0A-C6AC-4E96-9A43-554B0E54AB5C}"/>
              </a:ext>
            </a:extLst>
          </p:cNvPr>
          <p:cNvPicPr>
            <a:picLocks noGrp="1" noChangeAspect="1"/>
          </p:cNvPicPr>
          <p:nvPr>
            <p:ph idx="1"/>
          </p:nvPr>
        </p:nvPicPr>
        <p:blipFill>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tretch>
            <a:fillRect/>
          </a:stretch>
        </p:blipFill>
        <p:spPr>
          <a:xfrm rot="5400000">
            <a:off x="-474063" y="1692742"/>
            <a:ext cx="4721157" cy="3540867"/>
          </a:xfrm>
        </p:spPr>
      </p:pic>
      <p:sp>
        <p:nvSpPr>
          <p:cNvPr id="6" name="TextBox 5">
            <a:extLst>
              <a:ext uri="{FF2B5EF4-FFF2-40B4-BE49-F238E27FC236}">
                <a16:creationId xmlns:a16="http://schemas.microsoft.com/office/drawing/2014/main" id="{2FE25A62-68B3-468B-9406-3F86CD9614D5}"/>
              </a:ext>
            </a:extLst>
          </p:cNvPr>
          <p:cNvSpPr txBox="1"/>
          <p:nvPr/>
        </p:nvSpPr>
        <p:spPr>
          <a:xfrm>
            <a:off x="3764132" y="1102597"/>
            <a:ext cx="5379868" cy="4616648"/>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Cambria" panose="02040503050406030204" pitchFamily="18" charset="0"/>
                <a:ea typeface="Times New Roman" panose="02020603050405020304" pitchFamily="18" charset="0"/>
                <a:cs typeface="Times New Roman" panose="02020603050405020304" pitchFamily="18" charset="0"/>
              </a:rPr>
              <a:t>Puget Sound Partnership’s Freshwater Strategic Initiative</a:t>
            </a:r>
          </a:p>
          <a:p>
            <a:pPr marL="742950" lvl="1" indent="-285750">
              <a:buFont typeface="Arial" panose="020B0604020202020204" pitchFamily="34" charset="0"/>
              <a:buChar char="•"/>
            </a:pPr>
            <a:r>
              <a:rPr lang="en-US" dirty="0">
                <a:effectLst/>
                <a:latin typeface="Cambria" panose="02040503050406030204" pitchFamily="18" charset="0"/>
                <a:ea typeface="Times New Roman" panose="02020603050405020304" pitchFamily="18" charset="0"/>
                <a:cs typeface="Times New Roman" panose="02020603050405020304" pitchFamily="18" charset="0"/>
              </a:rPr>
              <a:t>Draft Working Lands Strategy</a:t>
            </a:r>
          </a:p>
          <a:p>
            <a:pPr lvl="1"/>
            <a:endParaRPr lang="en-US" dirty="0">
              <a:latin typeface="Cambria" panose="020405030504060302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Cambria" panose="02040503050406030204" pitchFamily="18" charset="0"/>
                <a:cs typeface="Times New Roman" panose="02020603050405020304" pitchFamily="18" charset="0"/>
              </a:rPr>
              <a:t>Biotic Integrity </a:t>
            </a:r>
            <a:r>
              <a:rPr lang="en-US" dirty="0">
                <a:latin typeface="Cambria" panose="02040503050406030204" pitchFamily="18" charset="0"/>
                <a:cs typeface="Times New Roman" panose="02020603050405020304" pitchFamily="18" charset="0"/>
                <a:sym typeface="Wingdings" panose="05000000000000000000" pitchFamily="2" charset="2"/>
              </a:rPr>
              <a:t> </a:t>
            </a:r>
            <a:r>
              <a:rPr lang="en-US" dirty="0">
                <a:latin typeface="Cambria" panose="02040503050406030204" pitchFamily="18" charset="0"/>
                <a:cs typeface="Times New Roman" panose="02020603050405020304" pitchFamily="18" charset="0"/>
              </a:rPr>
              <a:t>Benthic Index of Biotic Integrity (B-IBI)</a:t>
            </a:r>
          </a:p>
          <a:p>
            <a:pPr marL="285750" indent="-285750">
              <a:buFont typeface="Arial" panose="020B0604020202020204" pitchFamily="34" charset="0"/>
              <a:buChar char="•"/>
            </a:pPr>
            <a:endParaRPr lang="en-US" dirty="0">
              <a:latin typeface="Cambria" panose="02040503050406030204" pitchFamily="18" charset="0"/>
              <a:cs typeface="Times New Roman" panose="02020603050405020304" pitchFamily="18" charset="0"/>
            </a:endParaRPr>
          </a:p>
          <a:p>
            <a:pPr marL="285750" indent="-285750">
              <a:buFont typeface="Arial" panose="020B0604020202020204" pitchFamily="34" charset="0"/>
              <a:buChar char="•"/>
            </a:pPr>
            <a:endParaRPr lang="en-US" dirty="0">
              <a:latin typeface="Cambria" panose="02040503050406030204" pitchFamily="18" charset="0"/>
              <a:cs typeface="Times New Roman" panose="02020603050405020304" pitchFamily="18" charset="0"/>
            </a:endParaRPr>
          </a:p>
          <a:p>
            <a:pPr marL="285750" indent="-285750">
              <a:buFont typeface="Arial" panose="020B0604020202020204" pitchFamily="34" charset="0"/>
              <a:buChar char="•"/>
            </a:pPr>
            <a:endParaRPr lang="en-US" dirty="0">
              <a:latin typeface="Cambria" panose="02040503050406030204" pitchFamily="18" charset="0"/>
              <a:cs typeface="Times New Roman" panose="02020603050405020304" pitchFamily="18" charset="0"/>
            </a:endParaRPr>
          </a:p>
          <a:p>
            <a:pPr marL="285750" indent="-285750">
              <a:buFont typeface="Arial" panose="020B0604020202020204" pitchFamily="34" charset="0"/>
              <a:buChar char="•"/>
            </a:pPr>
            <a:endParaRPr lang="en-US" dirty="0">
              <a:latin typeface="Cambria" panose="02040503050406030204" pitchFamily="18" charset="0"/>
              <a:cs typeface="Times New Roman" panose="02020603050405020304" pitchFamily="18" charset="0"/>
            </a:endParaRPr>
          </a:p>
          <a:p>
            <a:endParaRPr lang="en-US" dirty="0">
              <a:latin typeface="Cambria" panose="02040503050406030204" pitchFamily="18" charset="0"/>
              <a:cs typeface="Times New Roman" panose="02020603050405020304" pitchFamily="18" charset="0"/>
            </a:endParaRPr>
          </a:p>
          <a:p>
            <a:endParaRPr lang="en-US" dirty="0">
              <a:latin typeface="Cambria" panose="02040503050406030204" pitchFamily="18" charset="0"/>
              <a:cs typeface="Times New Roman" panose="02020603050405020304" pitchFamily="18" charset="0"/>
            </a:endParaRPr>
          </a:p>
          <a:p>
            <a:endParaRPr lang="en-US" dirty="0">
              <a:latin typeface="Cambria" panose="02040503050406030204" pitchFamily="18" charset="0"/>
              <a:cs typeface="Times New Roman" panose="02020603050405020304" pitchFamily="18" charset="0"/>
            </a:endParaRPr>
          </a:p>
          <a:p>
            <a:pPr algn="ctr"/>
            <a:r>
              <a:rPr lang="en-US" sz="2400" b="1" dirty="0">
                <a:effectLst/>
                <a:latin typeface="Cambria" panose="02040503050406030204" pitchFamily="18" charset="0"/>
                <a:ea typeface="Times New Roman" panose="02020603050405020304" pitchFamily="18" charset="0"/>
                <a:cs typeface="Times New Roman" panose="02020603050405020304" pitchFamily="18" charset="0"/>
              </a:rPr>
              <a:t>Study Questions: </a:t>
            </a:r>
            <a:endParaRPr lang="en-US" sz="1800" b="1" dirty="0">
              <a:effectLst/>
              <a:latin typeface="Cambria" panose="02040503050406030204" pitchFamily="18"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effectLst/>
                <a:latin typeface="Cambria" panose="02040503050406030204" pitchFamily="18" charset="0"/>
                <a:ea typeface="Times New Roman" panose="02020603050405020304" pitchFamily="18" charset="0"/>
                <a:cs typeface="Times New Roman" panose="02020603050405020304" pitchFamily="18" charset="0"/>
              </a:rPr>
              <a:t>Do forest conditions influence biotic integrity? </a:t>
            </a:r>
          </a:p>
          <a:p>
            <a:pPr marL="285750" indent="-285750">
              <a:buFont typeface="Arial" panose="020B0604020202020204" pitchFamily="34" charset="0"/>
              <a:buChar char="•"/>
            </a:pPr>
            <a:r>
              <a:rPr lang="en-US" b="1" dirty="0">
                <a:effectLst/>
                <a:latin typeface="Cambria" panose="02040503050406030204" pitchFamily="18" charset="0"/>
                <a:ea typeface="Times New Roman" panose="02020603050405020304" pitchFamily="18" charset="0"/>
                <a:cs typeface="Times New Roman" panose="02020603050405020304" pitchFamily="18" charset="0"/>
              </a:rPr>
              <a:t>What mechanisms and spatial scales?</a:t>
            </a:r>
            <a:endParaRPr lang="en-US" dirty="0"/>
          </a:p>
        </p:txBody>
      </p:sp>
      <p:pic>
        <p:nvPicPr>
          <p:cNvPr id="8" name="Picture 7" descr="A close up of a bee&#10;&#10;Description automatically generated with low confidence">
            <a:extLst>
              <a:ext uri="{FF2B5EF4-FFF2-40B4-BE49-F238E27FC236}">
                <a16:creationId xmlns:a16="http://schemas.microsoft.com/office/drawing/2014/main" id="{4A27FA92-A63D-41DB-AD54-3C3DAF5A53F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17381" t="17047" r="19643" b="10814"/>
          <a:stretch/>
        </p:blipFill>
        <p:spPr>
          <a:xfrm>
            <a:off x="4049485" y="2940714"/>
            <a:ext cx="2018957" cy="1545668"/>
          </a:xfrm>
          <a:prstGeom prst="rect">
            <a:avLst/>
          </a:prstGeom>
        </p:spPr>
      </p:pic>
      <p:pic>
        <p:nvPicPr>
          <p:cNvPr id="10" name="Picture 9" descr="A picture containing water, outdoor, river&#10;&#10;Description automatically generated">
            <a:extLst>
              <a:ext uri="{FF2B5EF4-FFF2-40B4-BE49-F238E27FC236}">
                <a16:creationId xmlns:a16="http://schemas.microsoft.com/office/drawing/2014/main" id="{5831693C-6D98-42CD-88AF-B31BEA6270D1}"/>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t="28246" b="6919"/>
          <a:stretch/>
        </p:blipFill>
        <p:spPr>
          <a:xfrm>
            <a:off x="6574971" y="2940714"/>
            <a:ext cx="1787979" cy="1545668"/>
          </a:xfrm>
          <a:prstGeom prst="rect">
            <a:avLst/>
          </a:prstGeom>
        </p:spPr>
      </p:pic>
    </p:spTree>
    <p:extLst>
      <p:ext uri="{BB962C8B-B14F-4D97-AF65-F5344CB8AC3E}">
        <p14:creationId xmlns:p14="http://schemas.microsoft.com/office/powerpoint/2010/main" val="3530196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5B34D-922F-4966-9A44-1A7D17406EC3}"/>
              </a:ext>
            </a:extLst>
          </p:cNvPr>
          <p:cNvSpPr>
            <a:spLocks noGrp="1"/>
          </p:cNvSpPr>
          <p:nvPr>
            <p:ph type="title"/>
          </p:nvPr>
        </p:nvSpPr>
        <p:spPr>
          <a:xfrm>
            <a:off x="779463" y="59678"/>
            <a:ext cx="7583487" cy="855507"/>
          </a:xfrm>
        </p:spPr>
        <p:txBody>
          <a:bodyPr/>
          <a:lstStyle/>
          <a:p>
            <a:r>
              <a:rPr lang="en-US" dirty="0"/>
              <a:t>Rationale</a:t>
            </a:r>
          </a:p>
        </p:txBody>
      </p:sp>
      <p:pic>
        <p:nvPicPr>
          <p:cNvPr id="5" name="Content Placeholder 4" descr="Chart, scatter chart&#10;&#10;Description automatically generated">
            <a:extLst>
              <a:ext uri="{FF2B5EF4-FFF2-40B4-BE49-F238E27FC236}">
                <a16:creationId xmlns:a16="http://schemas.microsoft.com/office/drawing/2014/main" id="{094BDAFE-B03F-45E2-93BD-9D4D88C168E8}"/>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642300" y="1786341"/>
            <a:ext cx="8098971" cy="4049486"/>
          </a:xfrm>
        </p:spPr>
      </p:pic>
      <p:cxnSp>
        <p:nvCxnSpPr>
          <p:cNvPr id="7" name="Straight Connector 6">
            <a:extLst>
              <a:ext uri="{FF2B5EF4-FFF2-40B4-BE49-F238E27FC236}">
                <a16:creationId xmlns:a16="http://schemas.microsoft.com/office/drawing/2014/main" id="{3E1CC742-E184-485E-AD3B-B39A22EB0797}"/>
              </a:ext>
            </a:extLst>
          </p:cNvPr>
          <p:cNvCxnSpPr/>
          <p:nvPr/>
        </p:nvCxnSpPr>
        <p:spPr>
          <a:xfrm>
            <a:off x="1503066" y="3045945"/>
            <a:ext cx="7075714" cy="0"/>
          </a:xfrm>
          <a:prstGeom prst="line">
            <a:avLst/>
          </a:prstGeom>
        </p:spPr>
        <p:style>
          <a:lnRef idx="2">
            <a:schemeClr val="accent5"/>
          </a:lnRef>
          <a:fillRef idx="0">
            <a:schemeClr val="accent5"/>
          </a:fillRef>
          <a:effectRef idx="1">
            <a:schemeClr val="accent5"/>
          </a:effectRef>
          <a:fontRef idx="minor">
            <a:schemeClr val="tx1"/>
          </a:fontRef>
        </p:style>
      </p:cxnSp>
      <p:sp>
        <p:nvSpPr>
          <p:cNvPr id="9" name="Rectangle 8">
            <a:extLst>
              <a:ext uri="{FF2B5EF4-FFF2-40B4-BE49-F238E27FC236}">
                <a16:creationId xmlns:a16="http://schemas.microsoft.com/office/drawing/2014/main" id="{8A96CC5E-432F-461C-B74B-791A37F89363}"/>
              </a:ext>
            </a:extLst>
          </p:cNvPr>
          <p:cNvSpPr/>
          <p:nvPr/>
        </p:nvSpPr>
        <p:spPr>
          <a:xfrm>
            <a:off x="1775209" y="1979145"/>
            <a:ext cx="555171" cy="3113308"/>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D5018FA-E14C-488F-8B95-2B8E336BAEBE}"/>
              </a:ext>
            </a:extLst>
          </p:cNvPr>
          <p:cNvSpPr txBox="1"/>
          <p:nvPr/>
        </p:nvSpPr>
        <p:spPr>
          <a:xfrm>
            <a:off x="1503066" y="887678"/>
            <a:ext cx="7841228" cy="923330"/>
          </a:xfrm>
          <a:prstGeom prst="rect">
            <a:avLst/>
          </a:prstGeom>
          <a:noFill/>
        </p:spPr>
        <p:txBody>
          <a:bodyPr wrap="square" rtlCol="0">
            <a:spAutoFit/>
          </a:bodyPr>
          <a:lstStyle/>
          <a:p>
            <a:pPr marL="285750" indent="-285750">
              <a:buFont typeface="Arial" panose="020B0604020202020204" pitchFamily="34" charset="0"/>
              <a:buChar char="•"/>
            </a:pPr>
            <a:r>
              <a:rPr lang="en-US" dirty="0"/>
              <a:t>Undeveloped basins have best </a:t>
            </a:r>
            <a:r>
              <a:rPr lang="en-US" i="1" dirty="0"/>
              <a:t>potential</a:t>
            </a:r>
            <a:r>
              <a:rPr lang="en-US" dirty="0"/>
              <a:t> B-IBI scores</a:t>
            </a:r>
          </a:p>
          <a:p>
            <a:pPr marL="285750" indent="-285750">
              <a:buFont typeface="Arial" panose="020B0604020202020204" pitchFamily="34" charset="0"/>
              <a:buChar char="•"/>
            </a:pPr>
            <a:r>
              <a:rPr lang="en-US" dirty="0"/>
              <a:t>But lots of underperforming scores!</a:t>
            </a:r>
          </a:p>
          <a:p>
            <a:pPr marL="285750" indent="-285750">
              <a:buFont typeface="Arial" panose="020B0604020202020204" pitchFamily="34" charset="0"/>
              <a:buChar char="•"/>
            </a:pPr>
            <a:r>
              <a:rPr lang="en-US" dirty="0"/>
              <a:t>303(d) Impairment listing at 65 in Puget Lowlands</a:t>
            </a:r>
          </a:p>
        </p:txBody>
      </p:sp>
      <p:sp>
        <p:nvSpPr>
          <p:cNvPr id="11" name="TextBox 10">
            <a:extLst>
              <a:ext uri="{FF2B5EF4-FFF2-40B4-BE49-F238E27FC236}">
                <a16:creationId xmlns:a16="http://schemas.microsoft.com/office/drawing/2014/main" id="{DA685BCC-C7C5-4134-8D04-60467A042A06}"/>
              </a:ext>
            </a:extLst>
          </p:cNvPr>
          <p:cNvSpPr txBox="1"/>
          <p:nvPr/>
        </p:nvSpPr>
        <p:spPr>
          <a:xfrm>
            <a:off x="129834" y="4289453"/>
            <a:ext cx="2602523" cy="369332"/>
          </a:xfrm>
          <a:prstGeom prst="rect">
            <a:avLst/>
          </a:prstGeom>
          <a:noFill/>
        </p:spPr>
        <p:txBody>
          <a:bodyPr wrap="square" rtlCol="0">
            <a:spAutoFit/>
          </a:bodyPr>
          <a:lstStyle/>
          <a:p>
            <a:r>
              <a:rPr lang="en-US" dirty="0">
                <a:highlight>
                  <a:srgbClr val="FFFF00"/>
                </a:highlight>
              </a:rPr>
              <a:t>Forest Harvest?</a:t>
            </a:r>
          </a:p>
        </p:txBody>
      </p:sp>
      <p:sp>
        <p:nvSpPr>
          <p:cNvPr id="12" name="TextBox 11">
            <a:extLst>
              <a:ext uri="{FF2B5EF4-FFF2-40B4-BE49-F238E27FC236}">
                <a16:creationId xmlns:a16="http://schemas.microsoft.com/office/drawing/2014/main" id="{3E0532CB-8C4F-4A0C-80E7-2E9AA689E348}"/>
              </a:ext>
            </a:extLst>
          </p:cNvPr>
          <p:cNvSpPr txBox="1"/>
          <p:nvPr/>
        </p:nvSpPr>
        <p:spPr>
          <a:xfrm>
            <a:off x="6913266" y="2709671"/>
            <a:ext cx="1588434" cy="646331"/>
          </a:xfrm>
          <a:prstGeom prst="rect">
            <a:avLst/>
          </a:prstGeom>
          <a:noFill/>
        </p:spPr>
        <p:txBody>
          <a:bodyPr wrap="square" rtlCol="0">
            <a:spAutoFit/>
          </a:bodyPr>
          <a:lstStyle/>
          <a:p>
            <a:r>
              <a:rPr lang="en-US" dirty="0"/>
              <a:t>Impairment criterion</a:t>
            </a:r>
          </a:p>
        </p:txBody>
      </p:sp>
    </p:spTree>
    <p:custDataLst>
      <p:tags r:id="rId1"/>
    </p:custDataLst>
    <p:extLst>
      <p:ext uri="{BB962C8B-B14F-4D97-AF65-F5344CB8AC3E}">
        <p14:creationId xmlns:p14="http://schemas.microsoft.com/office/powerpoint/2010/main" val="227205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5A631-E9B9-4E40-911D-9F651F77D245}"/>
              </a:ext>
            </a:extLst>
          </p:cNvPr>
          <p:cNvSpPr>
            <a:spLocks noGrp="1"/>
          </p:cNvSpPr>
          <p:nvPr>
            <p:ph type="title"/>
          </p:nvPr>
        </p:nvSpPr>
        <p:spPr/>
        <p:txBody>
          <a:bodyPr/>
          <a:lstStyle/>
          <a:p>
            <a:r>
              <a:rPr lang="en-US" dirty="0"/>
              <a:t>Approach</a:t>
            </a:r>
          </a:p>
        </p:txBody>
      </p:sp>
      <p:sp>
        <p:nvSpPr>
          <p:cNvPr id="3" name="Content Placeholder 2">
            <a:extLst>
              <a:ext uri="{FF2B5EF4-FFF2-40B4-BE49-F238E27FC236}">
                <a16:creationId xmlns:a16="http://schemas.microsoft.com/office/drawing/2014/main" id="{48D140D6-1A0A-4356-B642-260F13EEDF48}"/>
              </a:ext>
            </a:extLst>
          </p:cNvPr>
          <p:cNvSpPr>
            <a:spLocks noGrp="1"/>
          </p:cNvSpPr>
          <p:nvPr>
            <p:ph idx="1"/>
          </p:nvPr>
        </p:nvSpPr>
        <p:spPr>
          <a:xfrm>
            <a:off x="438717" y="1127855"/>
            <a:ext cx="8266566" cy="4663345"/>
          </a:xfrm>
        </p:spPr>
        <p:txBody>
          <a:bodyPr>
            <a:normAutofit/>
          </a:bodyPr>
          <a:lstStyle/>
          <a:p>
            <a:r>
              <a:rPr lang="en-US" dirty="0"/>
              <a:t>Structural Equation Model (SEM)</a:t>
            </a:r>
          </a:p>
          <a:p>
            <a:pPr lvl="1"/>
            <a:r>
              <a:rPr lang="en-US" dirty="0"/>
              <a:t>Holistic look at streams as a system</a:t>
            </a:r>
          </a:p>
          <a:p>
            <a:pPr lvl="2"/>
            <a:r>
              <a:rPr lang="en-US" dirty="0"/>
              <a:t>Forests, streams, and physical conditions.</a:t>
            </a:r>
          </a:p>
          <a:p>
            <a:r>
              <a:rPr lang="en-US" dirty="0"/>
              <a:t>132 forested basins with minimal urban development</a:t>
            </a:r>
          </a:p>
          <a:p>
            <a:r>
              <a:rPr lang="en-US" dirty="0"/>
              <a:t>Retrospective analysis</a:t>
            </a:r>
          </a:p>
          <a:p>
            <a:pPr lvl="1"/>
            <a:r>
              <a:rPr lang="en-US" dirty="0"/>
              <a:t>Leverage existing B-IBI data and spatial datasets</a:t>
            </a:r>
          </a:p>
          <a:p>
            <a:pPr lvl="1"/>
            <a:r>
              <a:rPr lang="en-US" dirty="0"/>
              <a:t>Relied heavily on modelled retrospective data</a:t>
            </a:r>
          </a:p>
        </p:txBody>
      </p:sp>
      <p:pic>
        <p:nvPicPr>
          <p:cNvPr id="5" name="Content Placeholder 4" descr="Map&#10;&#10;Description automatically generated">
            <a:extLst>
              <a:ext uri="{FF2B5EF4-FFF2-40B4-BE49-F238E27FC236}">
                <a16:creationId xmlns:a16="http://schemas.microsoft.com/office/drawing/2014/main" id="{E27A7410-CA33-463B-B6CA-6B2D53B4E12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4572001"/>
            <a:ext cx="1814285" cy="1360714"/>
          </a:xfrm>
          <a:prstGeom prst="rect">
            <a:avLst/>
          </a:prstGeom>
          <a:solidFill>
            <a:schemeClr val="bg1"/>
          </a:solidFill>
        </p:spPr>
      </p:pic>
      <p:pic>
        <p:nvPicPr>
          <p:cNvPr id="6" name="Content Placeholder 4" descr="Map&#10;&#10;Description automatically generated">
            <a:extLst>
              <a:ext uri="{FF2B5EF4-FFF2-40B4-BE49-F238E27FC236}">
                <a16:creationId xmlns:a16="http://schemas.microsoft.com/office/drawing/2014/main" id="{35E9D7B0-CFF3-47B8-A0EF-E0F8C28C0E83}"/>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832237" y="4572001"/>
            <a:ext cx="1814286" cy="1360714"/>
          </a:xfrm>
          <a:prstGeom prst="rect">
            <a:avLst/>
          </a:prstGeom>
        </p:spPr>
      </p:pic>
      <p:pic>
        <p:nvPicPr>
          <p:cNvPr id="7" name="Content Placeholder 4" descr="Map&#10;&#10;Description automatically generated">
            <a:extLst>
              <a:ext uri="{FF2B5EF4-FFF2-40B4-BE49-F238E27FC236}">
                <a16:creationId xmlns:a16="http://schemas.microsoft.com/office/drawing/2014/main" id="{714DE0F5-CCB6-4DB7-A970-564B389BD2D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653589" y="4572001"/>
            <a:ext cx="1814285" cy="1360714"/>
          </a:xfrm>
          <a:prstGeom prst="rect">
            <a:avLst/>
          </a:prstGeom>
        </p:spPr>
      </p:pic>
      <p:pic>
        <p:nvPicPr>
          <p:cNvPr id="8" name="Content Placeholder 4" descr="Map&#10;&#10;Description automatically generated">
            <a:extLst>
              <a:ext uri="{FF2B5EF4-FFF2-40B4-BE49-F238E27FC236}">
                <a16:creationId xmlns:a16="http://schemas.microsoft.com/office/drawing/2014/main" id="{97902E56-7017-4D25-800C-BC2A55DC5EEA}"/>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473402" y="4562387"/>
            <a:ext cx="1827102" cy="1370327"/>
          </a:xfrm>
          <a:prstGeom prst="rect">
            <a:avLst/>
          </a:prstGeom>
        </p:spPr>
      </p:pic>
      <p:pic>
        <p:nvPicPr>
          <p:cNvPr id="9" name="Content Placeholder 4" descr="Map&#10;&#10;Description automatically generated">
            <a:extLst>
              <a:ext uri="{FF2B5EF4-FFF2-40B4-BE49-F238E27FC236}">
                <a16:creationId xmlns:a16="http://schemas.microsoft.com/office/drawing/2014/main" id="{659501E3-703E-4E95-B364-EBE85835CB97}"/>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316897" y="4562388"/>
            <a:ext cx="1827103" cy="1370327"/>
          </a:xfrm>
          <a:prstGeom prst="rect">
            <a:avLst/>
          </a:prstGeom>
        </p:spPr>
      </p:pic>
    </p:spTree>
    <p:extLst>
      <p:ext uri="{BB962C8B-B14F-4D97-AF65-F5344CB8AC3E}">
        <p14:creationId xmlns:p14="http://schemas.microsoft.com/office/powerpoint/2010/main" val="1044381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902C4-57C8-4981-A95C-1B4DC8C75633}"/>
              </a:ext>
            </a:extLst>
          </p:cNvPr>
          <p:cNvSpPr>
            <a:spLocks noGrp="1"/>
          </p:cNvSpPr>
          <p:nvPr>
            <p:ph type="title"/>
          </p:nvPr>
        </p:nvSpPr>
        <p:spPr>
          <a:xfrm>
            <a:off x="779463" y="488250"/>
            <a:ext cx="7583487" cy="855507"/>
          </a:xfrm>
        </p:spPr>
        <p:txBody>
          <a:bodyPr/>
          <a:lstStyle/>
          <a:p>
            <a:r>
              <a:rPr lang="en-US" dirty="0"/>
              <a:t>Modelled Data</a:t>
            </a:r>
            <a:br>
              <a:rPr lang="en-US" dirty="0"/>
            </a:br>
            <a:r>
              <a:rPr lang="en-US" i="1" dirty="0"/>
              <a:t>Fine Sediment</a:t>
            </a:r>
          </a:p>
        </p:txBody>
      </p:sp>
      <p:sp>
        <p:nvSpPr>
          <p:cNvPr id="3" name="Content Placeholder 2">
            <a:extLst>
              <a:ext uri="{FF2B5EF4-FFF2-40B4-BE49-F238E27FC236}">
                <a16:creationId xmlns:a16="http://schemas.microsoft.com/office/drawing/2014/main" id="{8BCE26C1-7864-440B-A0BC-A9CD4A2FA35A}"/>
              </a:ext>
            </a:extLst>
          </p:cNvPr>
          <p:cNvSpPr>
            <a:spLocks noGrp="1"/>
          </p:cNvSpPr>
          <p:nvPr>
            <p:ph idx="1"/>
          </p:nvPr>
        </p:nvSpPr>
        <p:spPr>
          <a:xfrm>
            <a:off x="130629" y="1359629"/>
            <a:ext cx="4712676" cy="4437147"/>
          </a:xfrm>
        </p:spPr>
        <p:txBody>
          <a:bodyPr>
            <a:normAutofit lnSpcReduction="10000"/>
          </a:bodyPr>
          <a:lstStyle/>
          <a:p>
            <a:r>
              <a:rPr lang="en-US" sz="2400" dirty="0"/>
              <a:t>3 different methods</a:t>
            </a:r>
          </a:p>
          <a:p>
            <a:pPr lvl="2"/>
            <a:r>
              <a:rPr lang="en-US" dirty="0"/>
              <a:t>Biological Sediment Tolerance Index (BSTI)</a:t>
            </a:r>
          </a:p>
          <a:p>
            <a:pPr lvl="2"/>
            <a:r>
              <a:rPr lang="en-US" dirty="0"/>
              <a:t>Fine Sediment Biological Index (FSBI)</a:t>
            </a:r>
          </a:p>
          <a:p>
            <a:pPr lvl="2"/>
            <a:r>
              <a:rPr lang="en-US" dirty="0"/>
              <a:t>Inferred Sediments (</a:t>
            </a:r>
            <a:r>
              <a:rPr lang="en-US" dirty="0" err="1"/>
              <a:t>bio.infer</a:t>
            </a:r>
            <a:r>
              <a:rPr lang="en-US" dirty="0"/>
              <a:t>)</a:t>
            </a:r>
          </a:p>
          <a:p>
            <a:pPr lvl="1"/>
            <a:endParaRPr lang="en-US" dirty="0"/>
          </a:p>
          <a:p>
            <a:pPr lvl="1"/>
            <a:r>
              <a:rPr lang="en-US" dirty="0"/>
              <a:t>Sediment impacts inferred from macroinvertebrate community</a:t>
            </a:r>
          </a:p>
          <a:p>
            <a:pPr lvl="1"/>
            <a:endParaRPr lang="en-US" dirty="0"/>
          </a:p>
          <a:p>
            <a:endParaRPr lang="en-US" dirty="0"/>
          </a:p>
        </p:txBody>
      </p:sp>
      <p:pic>
        <p:nvPicPr>
          <p:cNvPr id="5" name="Picture 4" descr="A picture containing outdoor&#10;&#10;Description automatically generated">
            <a:extLst>
              <a:ext uri="{FF2B5EF4-FFF2-40B4-BE49-F238E27FC236}">
                <a16:creationId xmlns:a16="http://schemas.microsoft.com/office/drawing/2014/main" id="{172CDBBB-7096-4AB5-8B72-45F433375E01}"/>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6082" t="2332" r="20659"/>
          <a:stretch/>
        </p:blipFill>
        <p:spPr>
          <a:xfrm rot="16200000">
            <a:off x="4843085" y="1577808"/>
            <a:ext cx="3520085" cy="3519645"/>
          </a:xfrm>
          <a:prstGeom prst="rect">
            <a:avLst/>
          </a:prstGeom>
        </p:spPr>
      </p:pic>
    </p:spTree>
    <p:extLst>
      <p:ext uri="{BB962C8B-B14F-4D97-AF65-F5344CB8AC3E}">
        <p14:creationId xmlns:p14="http://schemas.microsoft.com/office/powerpoint/2010/main" val="1383552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49629-3310-4FF4-8535-5FC519A3E967}"/>
              </a:ext>
            </a:extLst>
          </p:cNvPr>
          <p:cNvSpPr>
            <a:spLocks noGrp="1"/>
          </p:cNvSpPr>
          <p:nvPr>
            <p:ph type="title"/>
          </p:nvPr>
        </p:nvSpPr>
        <p:spPr/>
        <p:txBody>
          <a:bodyPr/>
          <a:lstStyle/>
          <a:p>
            <a:r>
              <a:rPr lang="en-US" dirty="0"/>
              <a:t>Approach</a:t>
            </a:r>
          </a:p>
        </p:txBody>
      </p:sp>
      <p:pic>
        <p:nvPicPr>
          <p:cNvPr id="4" name="Content Placeholder 3" descr="Diagram&#10;&#10;Description automatically generated">
            <a:extLst>
              <a:ext uri="{FF2B5EF4-FFF2-40B4-BE49-F238E27FC236}">
                <a16:creationId xmlns:a16="http://schemas.microsoft.com/office/drawing/2014/main" id="{BFEBA3D9-CA5F-45A1-9FF9-A12C5DE0AA05}"/>
              </a:ext>
            </a:extLst>
          </p:cNvPr>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24011" y="1448056"/>
            <a:ext cx="5828446" cy="3888879"/>
          </a:xfrm>
          <a:prstGeom prst="rect">
            <a:avLst/>
          </a:prstGeom>
        </p:spPr>
      </p:pic>
      <p:sp>
        <p:nvSpPr>
          <p:cNvPr id="6" name="TextBox 5">
            <a:extLst>
              <a:ext uri="{FF2B5EF4-FFF2-40B4-BE49-F238E27FC236}">
                <a16:creationId xmlns:a16="http://schemas.microsoft.com/office/drawing/2014/main" id="{2C3BF246-19D3-491F-AADF-E49D3A565FB8}"/>
              </a:ext>
            </a:extLst>
          </p:cNvPr>
          <p:cNvSpPr txBox="1"/>
          <p:nvPr/>
        </p:nvSpPr>
        <p:spPr>
          <a:xfrm>
            <a:off x="6052457" y="1363650"/>
            <a:ext cx="3105150" cy="3416320"/>
          </a:xfrm>
          <a:prstGeom prst="rect">
            <a:avLst/>
          </a:prstGeom>
          <a:noFill/>
        </p:spPr>
        <p:txBody>
          <a:bodyPr wrap="square">
            <a:spAutoFit/>
          </a:bodyPr>
          <a:lstStyle/>
          <a:p>
            <a:r>
              <a:rPr lang="en-US" dirty="0"/>
              <a:t>Riparian areas at multiple scales:</a:t>
            </a:r>
          </a:p>
          <a:p>
            <a:endParaRPr lang="en-US" dirty="0"/>
          </a:p>
          <a:p>
            <a:pPr marL="285750" indent="-285750">
              <a:buFont typeface="Arial" panose="020B0604020202020204" pitchFamily="34" charset="0"/>
              <a:buChar char="•"/>
            </a:pPr>
            <a:r>
              <a:rPr lang="en-US" b="1" dirty="0"/>
              <a:t>Three widths</a:t>
            </a:r>
          </a:p>
          <a:p>
            <a:pPr marL="742950" lvl="1" indent="-285750">
              <a:buFont typeface="Arial" panose="020B0604020202020204" pitchFamily="34" charset="0"/>
              <a:buChar char="•"/>
            </a:pPr>
            <a:r>
              <a:rPr lang="en-US" dirty="0"/>
              <a:t>50’ </a:t>
            </a:r>
          </a:p>
          <a:p>
            <a:pPr marL="742950" lvl="1" indent="-285750">
              <a:buFont typeface="Arial" panose="020B0604020202020204" pitchFamily="34" charset="0"/>
              <a:buChar char="•"/>
            </a:pPr>
            <a:r>
              <a:rPr lang="en-US" dirty="0"/>
              <a:t>100’</a:t>
            </a:r>
          </a:p>
          <a:p>
            <a:pPr marL="742950" lvl="1" indent="-285750">
              <a:buFont typeface="Arial" panose="020B0604020202020204" pitchFamily="34" charset="0"/>
              <a:buChar char="•"/>
            </a:pPr>
            <a:r>
              <a:rPr lang="en-US" dirty="0"/>
              <a:t>Site Potential Tree Height (median 200’)</a:t>
            </a:r>
          </a:p>
          <a:p>
            <a:pPr lvl="1"/>
            <a:endParaRPr lang="en-US" dirty="0"/>
          </a:p>
          <a:p>
            <a:pPr marL="285750" indent="-285750">
              <a:buFont typeface="Arial" panose="020B0604020202020204" pitchFamily="34" charset="0"/>
              <a:buChar char="•"/>
            </a:pPr>
            <a:r>
              <a:rPr lang="en-US" b="1" dirty="0"/>
              <a:t>Two upstream extents</a:t>
            </a:r>
          </a:p>
          <a:p>
            <a:pPr marL="742950" lvl="1" indent="-285750">
              <a:buFont typeface="Arial" panose="020B0604020202020204" pitchFamily="34" charset="0"/>
              <a:buChar char="•"/>
            </a:pPr>
            <a:r>
              <a:rPr lang="en-US" dirty="0"/>
              <a:t>Total riparian area</a:t>
            </a:r>
          </a:p>
          <a:p>
            <a:pPr marL="742950" lvl="1" indent="-285750">
              <a:buFont typeface="Arial" panose="020B0604020202020204" pitchFamily="34" charset="0"/>
              <a:buChar char="•"/>
            </a:pPr>
            <a:r>
              <a:rPr lang="en-US" dirty="0"/>
              <a:t>100m sample reach</a:t>
            </a:r>
          </a:p>
        </p:txBody>
      </p:sp>
    </p:spTree>
    <p:extLst>
      <p:ext uri="{BB962C8B-B14F-4D97-AF65-F5344CB8AC3E}">
        <p14:creationId xmlns:p14="http://schemas.microsoft.com/office/powerpoint/2010/main" val="2827350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FECEB-BC71-4337-9DC6-CFC9772910E9}"/>
              </a:ext>
            </a:extLst>
          </p:cNvPr>
          <p:cNvSpPr>
            <a:spLocks noGrp="1"/>
          </p:cNvSpPr>
          <p:nvPr>
            <p:ph type="title"/>
          </p:nvPr>
        </p:nvSpPr>
        <p:spPr/>
        <p:txBody>
          <a:bodyPr/>
          <a:lstStyle/>
          <a:p>
            <a:r>
              <a:rPr lang="en-US" dirty="0"/>
              <a:t>Hypothesized routes for impact</a:t>
            </a:r>
          </a:p>
        </p:txBody>
      </p:sp>
      <p:sp>
        <p:nvSpPr>
          <p:cNvPr id="5" name="TextBox 4">
            <a:extLst>
              <a:ext uri="{FF2B5EF4-FFF2-40B4-BE49-F238E27FC236}">
                <a16:creationId xmlns:a16="http://schemas.microsoft.com/office/drawing/2014/main" id="{890D36EA-033B-447E-9602-D8FFF155C9E3}"/>
              </a:ext>
            </a:extLst>
          </p:cNvPr>
          <p:cNvSpPr txBox="1"/>
          <p:nvPr/>
        </p:nvSpPr>
        <p:spPr>
          <a:xfrm>
            <a:off x="120580" y="1241191"/>
            <a:ext cx="1959429" cy="369332"/>
          </a:xfrm>
          <a:prstGeom prst="rect">
            <a:avLst/>
          </a:prstGeom>
          <a:noFill/>
        </p:spPr>
        <p:txBody>
          <a:bodyPr wrap="square" rtlCol="0">
            <a:spAutoFit/>
          </a:bodyPr>
          <a:lstStyle/>
          <a:p>
            <a:pPr algn="ctr"/>
            <a:r>
              <a:rPr lang="en-US" dirty="0"/>
              <a:t>Forest Harvest</a:t>
            </a:r>
          </a:p>
        </p:txBody>
      </p:sp>
      <p:sp>
        <p:nvSpPr>
          <p:cNvPr id="6" name="TextBox 5">
            <a:extLst>
              <a:ext uri="{FF2B5EF4-FFF2-40B4-BE49-F238E27FC236}">
                <a16:creationId xmlns:a16="http://schemas.microsoft.com/office/drawing/2014/main" id="{82A2E449-B7A7-4E0B-A430-FFB3D2ACE28A}"/>
              </a:ext>
            </a:extLst>
          </p:cNvPr>
          <p:cNvSpPr txBox="1"/>
          <p:nvPr/>
        </p:nvSpPr>
        <p:spPr>
          <a:xfrm>
            <a:off x="117231" y="2323626"/>
            <a:ext cx="2059913" cy="369332"/>
          </a:xfrm>
          <a:prstGeom prst="rect">
            <a:avLst/>
          </a:prstGeom>
          <a:noFill/>
        </p:spPr>
        <p:txBody>
          <a:bodyPr wrap="square" rtlCol="0">
            <a:spAutoFit/>
          </a:bodyPr>
          <a:lstStyle/>
          <a:p>
            <a:pPr algn="ctr"/>
            <a:r>
              <a:rPr lang="en-US" dirty="0"/>
              <a:t>Forest Conditions</a:t>
            </a:r>
          </a:p>
        </p:txBody>
      </p:sp>
      <p:sp>
        <p:nvSpPr>
          <p:cNvPr id="8" name="TextBox 7">
            <a:extLst>
              <a:ext uri="{FF2B5EF4-FFF2-40B4-BE49-F238E27FC236}">
                <a16:creationId xmlns:a16="http://schemas.microsoft.com/office/drawing/2014/main" id="{24E6100C-7DFC-4864-9C4D-151877E08A12}"/>
              </a:ext>
            </a:extLst>
          </p:cNvPr>
          <p:cNvSpPr txBox="1"/>
          <p:nvPr/>
        </p:nvSpPr>
        <p:spPr>
          <a:xfrm>
            <a:off x="120580" y="4441371"/>
            <a:ext cx="1959429" cy="646331"/>
          </a:xfrm>
          <a:prstGeom prst="rect">
            <a:avLst/>
          </a:prstGeom>
          <a:noFill/>
        </p:spPr>
        <p:txBody>
          <a:bodyPr wrap="square" rtlCol="0">
            <a:spAutoFit/>
          </a:bodyPr>
          <a:lstStyle/>
          <a:p>
            <a:pPr algn="ctr"/>
            <a:r>
              <a:rPr lang="en-US" dirty="0"/>
              <a:t>In-stream Stressors</a:t>
            </a:r>
          </a:p>
        </p:txBody>
      </p:sp>
      <p:sp>
        <p:nvSpPr>
          <p:cNvPr id="9" name="TextBox 8">
            <a:extLst>
              <a:ext uri="{FF2B5EF4-FFF2-40B4-BE49-F238E27FC236}">
                <a16:creationId xmlns:a16="http://schemas.microsoft.com/office/drawing/2014/main" id="{B3F9E570-D7D5-4979-80BB-133401FD8604}"/>
              </a:ext>
            </a:extLst>
          </p:cNvPr>
          <p:cNvSpPr txBox="1"/>
          <p:nvPr/>
        </p:nvSpPr>
        <p:spPr>
          <a:xfrm>
            <a:off x="180868" y="5432143"/>
            <a:ext cx="1838849" cy="369332"/>
          </a:xfrm>
          <a:prstGeom prst="rect">
            <a:avLst/>
          </a:prstGeom>
          <a:noFill/>
        </p:spPr>
        <p:txBody>
          <a:bodyPr wrap="square" rtlCol="0">
            <a:spAutoFit/>
          </a:bodyPr>
          <a:lstStyle/>
          <a:p>
            <a:pPr algn="ctr"/>
            <a:r>
              <a:rPr lang="en-US" dirty="0"/>
              <a:t>B-IBI</a:t>
            </a:r>
          </a:p>
        </p:txBody>
      </p:sp>
      <p:sp>
        <p:nvSpPr>
          <p:cNvPr id="10" name="Arrow: Down 9">
            <a:extLst>
              <a:ext uri="{FF2B5EF4-FFF2-40B4-BE49-F238E27FC236}">
                <a16:creationId xmlns:a16="http://schemas.microsoft.com/office/drawing/2014/main" id="{7D929EF1-8785-4DAF-A760-2345F948004C}"/>
              </a:ext>
            </a:extLst>
          </p:cNvPr>
          <p:cNvSpPr/>
          <p:nvPr/>
        </p:nvSpPr>
        <p:spPr>
          <a:xfrm>
            <a:off x="888021" y="1610523"/>
            <a:ext cx="443599" cy="71310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9D56FA83-64B3-42F0-98D7-5C47A609D5C2}"/>
              </a:ext>
            </a:extLst>
          </p:cNvPr>
          <p:cNvSpPr/>
          <p:nvPr/>
        </p:nvSpPr>
        <p:spPr>
          <a:xfrm>
            <a:off x="857977" y="2692958"/>
            <a:ext cx="484632" cy="175604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rrow: Down 11">
            <a:extLst>
              <a:ext uri="{FF2B5EF4-FFF2-40B4-BE49-F238E27FC236}">
                <a16:creationId xmlns:a16="http://schemas.microsoft.com/office/drawing/2014/main" id="{4C3076B2-4EC0-40B1-BC9A-E313C64AE871}"/>
              </a:ext>
            </a:extLst>
          </p:cNvPr>
          <p:cNvSpPr/>
          <p:nvPr/>
        </p:nvSpPr>
        <p:spPr>
          <a:xfrm>
            <a:off x="867505" y="5056557"/>
            <a:ext cx="484632" cy="37178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77F8870-C114-4D05-B271-D13B9E25AA04}"/>
              </a:ext>
            </a:extLst>
          </p:cNvPr>
          <p:cNvSpPr txBox="1"/>
          <p:nvPr/>
        </p:nvSpPr>
        <p:spPr>
          <a:xfrm>
            <a:off x="2177144" y="4410226"/>
            <a:ext cx="6966112" cy="646331"/>
          </a:xfrm>
          <a:prstGeom prst="rect">
            <a:avLst/>
          </a:prstGeom>
          <a:noFill/>
        </p:spPr>
        <p:txBody>
          <a:bodyPr wrap="square" rtlCol="0">
            <a:spAutoFit/>
          </a:bodyPr>
          <a:lstStyle/>
          <a:p>
            <a:r>
              <a:rPr lang="en-US" dirty="0"/>
              <a:t>Stream Temperature, Trophic Structure, Baseflows, Stormwater Flows, Fine Sediment, </a:t>
            </a:r>
            <a:r>
              <a:rPr lang="en-US" strike="sngStrike" dirty="0"/>
              <a:t>Chemical Applications</a:t>
            </a:r>
          </a:p>
        </p:txBody>
      </p:sp>
      <p:sp>
        <p:nvSpPr>
          <p:cNvPr id="14" name="TextBox 13">
            <a:extLst>
              <a:ext uri="{FF2B5EF4-FFF2-40B4-BE49-F238E27FC236}">
                <a16:creationId xmlns:a16="http://schemas.microsoft.com/office/drawing/2014/main" id="{B38971E4-8E96-4D4E-B5C9-7B3EF6AB4614}"/>
              </a:ext>
            </a:extLst>
          </p:cNvPr>
          <p:cNvSpPr txBox="1"/>
          <p:nvPr/>
        </p:nvSpPr>
        <p:spPr>
          <a:xfrm>
            <a:off x="2177144" y="2323626"/>
            <a:ext cx="6966111" cy="369332"/>
          </a:xfrm>
          <a:prstGeom prst="rect">
            <a:avLst/>
          </a:prstGeom>
          <a:noFill/>
        </p:spPr>
        <p:txBody>
          <a:bodyPr wrap="square" rtlCol="0">
            <a:spAutoFit/>
          </a:bodyPr>
          <a:lstStyle/>
          <a:p>
            <a:r>
              <a:rPr lang="en-US" dirty="0"/>
              <a:t>Canopy Cover, Basal Area, Slope, Stand Height, Stand Age, % Sand</a:t>
            </a:r>
          </a:p>
        </p:txBody>
      </p:sp>
      <p:sp>
        <p:nvSpPr>
          <p:cNvPr id="15" name="TextBox 14">
            <a:extLst>
              <a:ext uri="{FF2B5EF4-FFF2-40B4-BE49-F238E27FC236}">
                <a16:creationId xmlns:a16="http://schemas.microsoft.com/office/drawing/2014/main" id="{9AD12BE9-795E-487D-BBE2-28C360097652}"/>
              </a:ext>
            </a:extLst>
          </p:cNvPr>
          <p:cNvSpPr txBox="1"/>
          <p:nvPr/>
        </p:nvSpPr>
        <p:spPr>
          <a:xfrm>
            <a:off x="3234475" y="3228426"/>
            <a:ext cx="4851447" cy="646331"/>
          </a:xfrm>
          <a:prstGeom prst="rect">
            <a:avLst/>
          </a:prstGeom>
          <a:noFill/>
        </p:spPr>
        <p:txBody>
          <a:bodyPr wrap="square" rtlCol="0">
            <a:spAutoFit/>
          </a:bodyPr>
          <a:lstStyle/>
          <a:p>
            <a:pPr algn="ctr"/>
            <a:r>
              <a:rPr lang="en-US" dirty="0"/>
              <a:t>Shading, Debris inputs, Runoff, Evapotranspiration, Erosion</a:t>
            </a:r>
          </a:p>
        </p:txBody>
      </p:sp>
      <p:cxnSp>
        <p:nvCxnSpPr>
          <p:cNvPr id="17" name="Straight Arrow Connector 16">
            <a:extLst>
              <a:ext uri="{FF2B5EF4-FFF2-40B4-BE49-F238E27FC236}">
                <a16:creationId xmlns:a16="http://schemas.microsoft.com/office/drawing/2014/main" id="{3A8800CD-18C1-4CFB-A1F1-1D8992D4AAF4}"/>
              </a:ext>
            </a:extLst>
          </p:cNvPr>
          <p:cNvCxnSpPr>
            <a:cxnSpLocks/>
            <a:stCxn id="14" idx="2"/>
            <a:endCxn id="15" idx="0"/>
          </p:cNvCxnSpPr>
          <p:nvPr/>
        </p:nvCxnSpPr>
        <p:spPr>
          <a:xfrm flipH="1">
            <a:off x="5660199" y="2692958"/>
            <a:ext cx="1" cy="5354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9E3B0022-8917-4337-B61D-60D2867C035A}"/>
              </a:ext>
            </a:extLst>
          </p:cNvPr>
          <p:cNvCxnSpPr>
            <a:cxnSpLocks/>
            <a:stCxn id="15" idx="2"/>
            <a:endCxn id="13" idx="0"/>
          </p:cNvCxnSpPr>
          <p:nvPr/>
        </p:nvCxnSpPr>
        <p:spPr>
          <a:xfrm>
            <a:off x="5660199" y="3874757"/>
            <a:ext cx="1" cy="5354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Connector: Elbow 22">
            <a:extLst>
              <a:ext uri="{FF2B5EF4-FFF2-40B4-BE49-F238E27FC236}">
                <a16:creationId xmlns:a16="http://schemas.microsoft.com/office/drawing/2014/main" id="{BED7A0F7-8111-4B11-8802-B1FC00786771}"/>
              </a:ext>
            </a:extLst>
          </p:cNvPr>
          <p:cNvCxnSpPr>
            <a:cxnSpLocks/>
            <a:stCxn id="13" idx="2"/>
            <a:endCxn id="9" idx="3"/>
          </p:cNvCxnSpPr>
          <p:nvPr/>
        </p:nvCxnSpPr>
        <p:spPr>
          <a:xfrm rot="5400000">
            <a:off x="3559833" y="3516442"/>
            <a:ext cx="560252" cy="364048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49978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1B083-0FAA-42D3-935A-AF494BB95C87}"/>
              </a:ext>
            </a:extLst>
          </p:cNvPr>
          <p:cNvSpPr>
            <a:spLocks noGrp="1"/>
          </p:cNvSpPr>
          <p:nvPr>
            <p:ph type="title"/>
          </p:nvPr>
        </p:nvSpPr>
        <p:spPr/>
        <p:txBody>
          <a:bodyPr/>
          <a:lstStyle/>
          <a:p>
            <a:r>
              <a:rPr lang="en-US" dirty="0"/>
              <a:t>Main Findings</a:t>
            </a:r>
          </a:p>
        </p:txBody>
      </p:sp>
      <p:sp>
        <p:nvSpPr>
          <p:cNvPr id="3" name="Content Placeholder 2">
            <a:extLst>
              <a:ext uri="{FF2B5EF4-FFF2-40B4-BE49-F238E27FC236}">
                <a16:creationId xmlns:a16="http://schemas.microsoft.com/office/drawing/2014/main" id="{B45AA4EB-BFB5-4EC4-96D1-BEFD8F68A31F}"/>
              </a:ext>
            </a:extLst>
          </p:cNvPr>
          <p:cNvSpPr>
            <a:spLocks noGrp="1"/>
          </p:cNvSpPr>
          <p:nvPr>
            <p:ph idx="1"/>
          </p:nvPr>
        </p:nvSpPr>
        <p:spPr>
          <a:xfrm>
            <a:off x="0" y="1533449"/>
            <a:ext cx="9143999" cy="4279521"/>
          </a:xfrm>
        </p:spPr>
        <p:txBody>
          <a:bodyPr>
            <a:normAutofit/>
          </a:bodyPr>
          <a:lstStyle/>
          <a:p>
            <a:pPr marL="0" indent="0">
              <a:buNone/>
            </a:pPr>
            <a:r>
              <a:rPr lang="en-US" b="1" i="1" dirty="0"/>
              <a:t>Model could not be validated, these are exploratory results</a:t>
            </a:r>
          </a:p>
          <a:p>
            <a:r>
              <a:rPr lang="en-US" dirty="0"/>
              <a:t>Riparian forest conditions had </a:t>
            </a:r>
            <a:r>
              <a:rPr lang="en-US" b="1" u="sng" dirty="0"/>
              <a:t>little</a:t>
            </a:r>
            <a:r>
              <a:rPr lang="en-US" dirty="0"/>
              <a:t> total effect on B-IBI scores</a:t>
            </a:r>
          </a:p>
          <a:p>
            <a:r>
              <a:rPr lang="en-US" dirty="0"/>
              <a:t>Effect size </a:t>
            </a:r>
            <a:r>
              <a:rPr lang="en-US" b="1" i="1" u="sng" dirty="0"/>
              <a:t>decreased</a:t>
            </a:r>
            <a:r>
              <a:rPr lang="en-US" dirty="0"/>
              <a:t> as distance from stream </a:t>
            </a:r>
            <a:r>
              <a:rPr lang="en-US" b="1" i="1" u="sng" dirty="0"/>
              <a:t>increased</a:t>
            </a:r>
            <a:r>
              <a:rPr lang="en-US" dirty="0"/>
              <a:t>.</a:t>
            </a:r>
          </a:p>
          <a:p>
            <a:r>
              <a:rPr lang="en-US" dirty="0"/>
              <a:t>Effects occurred at both stream reach and total riparian scales</a:t>
            </a:r>
          </a:p>
          <a:p>
            <a:pPr lvl="1"/>
            <a:r>
              <a:rPr lang="en-US" dirty="0"/>
              <a:t>Stronger effect from total riparian conditions</a:t>
            </a:r>
          </a:p>
          <a:p>
            <a:r>
              <a:rPr lang="en-US" dirty="0"/>
              <a:t>Fine sediment </a:t>
            </a:r>
            <a:r>
              <a:rPr lang="en-US" b="1" u="sng" dirty="0"/>
              <a:t>from any source </a:t>
            </a:r>
            <a:r>
              <a:rPr lang="en-US" dirty="0"/>
              <a:t>had a larger effect on B-IBI</a:t>
            </a:r>
          </a:p>
          <a:p>
            <a:endParaRPr lang="en-US" dirty="0"/>
          </a:p>
          <a:p>
            <a:endParaRPr lang="en-US" dirty="0"/>
          </a:p>
        </p:txBody>
      </p:sp>
    </p:spTree>
    <p:extLst>
      <p:ext uri="{BB962C8B-B14F-4D97-AF65-F5344CB8AC3E}">
        <p14:creationId xmlns:p14="http://schemas.microsoft.com/office/powerpoint/2010/main" val="3487262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C5CAD-064F-46B1-A78B-76BB14658D38}"/>
              </a:ext>
            </a:extLst>
          </p:cNvPr>
          <p:cNvSpPr>
            <a:spLocks noGrp="1"/>
          </p:cNvSpPr>
          <p:nvPr>
            <p:ph type="title"/>
          </p:nvPr>
        </p:nvSpPr>
        <p:spPr/>
        <p:txBody>
          <a:bodyPr/>
          <a:lstStyle/>
          <a:p>
            <a:r>
              <a:rPr lang="en-US" dirty="0"/>
              <a:t>What does this mean?</a:t>
            </a:r>
          </a:p>
        </p:txBody>
      </p:sp>
      <p:sp>
        <p:nvSpPr>
          <p:cNvPr id="3" name="Content Placeholder 2">
            <a:extLst>
              <a:ext uri="{FF2B5EF4-FFF2-40B4-BE49-F238E27FC236}">
                <a16:creationId xmlns:a16="http://schemas.microsoft.com/office/drawing/2014/main" id="{D0D5C447-6F42-4AC5-9722-F09A2B4B74D7}"/>
              </a:ext>
            </a:extLst>
          </p:cNvPr>
          <p:cNvSpPr>
            <a:spLocks noGrp="1"/>
          </p:cNvSpPr>
          <p:nvPr>
            <p:ph idx="1"/>
          </p:nvPr>
        </p:nvSpPr>
        <p:spPr>
          <a:xfrm>
            <a:off x="1" y="1533450"/>
            <a:ext cx="9143999" cy="4129596"/>
          </a:xfrm>
        </p:spPr>
        <p:txBody>
          <a:bodyPr/>
          <a:lstStyle/>
          <a:p>
            <a:r>
              <a:rPr lang="en-US" dirty="0"/>
              <a:t>Underperforming undeveloped basins probably not due to forest conditions</a:t>
            </a:r>
          </a:p>
        </p:txBody>
      </p:sp>
      <p:pic>
        <p:nvPicPr>
          <p:cNvPr id="4" name="Content Placeholder 4" descr="Chart, scatter chart&#10;&#10;Description automatically generated">
            <a:extLst>
              <a:ext uri="{FF2B5EF4-FFF2-40B4-BE49-F238E27FC236}">
                <a16:creationId xmlns:a16="http://schemas.microsoft.com/office/drawing/2014/main" id="{933B25A6-09F5-41C7-AD7B-4878BEC0E32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68238" y="2396885"/>
            <a:ext cx="6760028" cy="3380014"/>
          </a:xfrm>
          <a:prstGeom prst="rect">
            <a:avLst/>
          </a:prstGeom>
        </p:spPr>
      </p:pic>
      <p:sp>
        <p:nvSpPr>
          <p:cNvPr id="5" name="Rectangle 4">
            <a:extLst>
              <a:ext uri="{FF2B5EF4-FFF2-40B4-BE49-F238E27FC236}">
                <a16:creationId xmlns:a16="http://schemas.microsoft.com/office/drawing/2014/main" id="{75EB0554-1A03-492C-9365-FA76456DEA99}"/>
              </a:ext>
            </a:extLst>
          </p:cNvPr>
          <p:cNvSpPr/>
          <p:nvPr/>
        </p:nvSpPr>
        <p:spPr>
          <a:xfrm>
            <a:off x="1923667" y="2612572"/>
            <a:ext cx="463389" cy="2438394"/>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22725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40.9|0.6|11.8|36.4"/>
</p:tagLst>
</file>

<file path=ppt/tags/tag2.xml><?xml version="1.0" encoding="utf-8"?>
<p:tagLst xmlns:a="http://schemas.openxmlformats.org/drawingml/2006/main" xmlns:r="http://schemas.openxmlformats.org/officeDocument/2006/relationships" xmlns:p="http://schemas.openxmlformats.org/presentationml/2006/main">
  <p:tag name="TIMING" val="|13.6|25.4|7.4|14.9"/>
</p:tagLst>
</file>

<file path=ppt/tags/tag3.xml><?xml version="1.0" encoding="utf-8"?>
<p:tagLst xmlns:a="http://schemas.openxmlformats.org/drawingml/2006/main" xmlns:r="http://schemas.openxmlformats.org/officeDocument/2006/relationships" xmlns:p="http://schemas.openxmlformats.org/presentationml/2006/main">
  <p:tag name="TIMING" val="|7.8|10.1|12.7|6.9"/>
</p:tagLst>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4772e289-8b85-401f-a6f5-e3ad89409301">
      <Terms xmlns="http://schemas.microsoft.com/office/infopath/2007/PartnerControls"/>
    </lcf76f155ced4ddcb4097134ff3c332f>
    <TaxCatchAll xmlns="2beaef9f-cf1f-479f-a374-c737fe2c05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CE86879AB80B4FA2EC81C6C90D3717" ma:contentTypeVersion="14" ma:contentTypeDescription="Create a new document." ma:contentTypeScope="" ma:versionID="922152669663faae76df20e9165328e9">
  <xsd:schema xmlns:xsd="http://www.w3.org/2001/XMLSchema" xmlns:xs="http://www.w3.org/2001/XMLSchema" xmlns:p="http://schemas.microsoft.com/office/2006/metadata/properties" xmlns:ns2="4772e289-8b85-401f-a6f5-e3ad89409301" xmlns:ns3="ecae513d-a3fb-4a31-93dd-5fb51ea6ac6b" xmlns:ns4="2beaef9f-cf1f-479f-a374-c737fe2c05cb" targetNamespace="http://schemas.microsoft.com/office/2006/metadata/properties" ma:root="true" ma:fieldsID="6b72d5e5ab05eaca39920ca12ac92a7b" ns2:_="" ns3:_="" ns4:_="">
    <xsd:import namespace="4772e289-8b85-401f-a6f5-e3ad89409301"/>
    <xsd:import namespace="ecae513d-a3fb-4a31-93dd-5fb51ea6ac6b"/>
    <xsd:import namespace="2beaef9f-cf1f-479f-a374-c737fe2c05c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72e289-8b85-401f-a6f5-e3ad894093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487192d8-99aa-4f2d-82ad-d3af49b789f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cae513d-a3fb-4a31-93dd-5fb51ea6ac6b"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eaef9f-cf1f-479f-a374-c737fe2c05c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7c3f7ce9-0980-4b1a-8dc9-07e309382461}" ma:internalName="TaxCatchAll" ma:showField="CatchAllData" ma:web="ecae513d-a3fb-4a31-93dd-5fb51ea6ac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2AE454-73D0-4287-85AD-11FC799E5F8A}">
  <ds:schemaRefs>
    <ds:schemaRef ds:uri="http://schemas.microsoft.com/sharepoint/v3/contenttype/forms"/>
  </ds:schemaRefs>
</ds:datastoreItem>
</file>

<file path=customXml/itemProps2.xml><?xml version="1.0" encoding="utf-8"?>
<ds:datastoreItem xmlns:ds="http://schemas.openxmlformats.org/officeDocument/2006/customXml" ds:itemID="{AEFEFAA3-26B4-4514-B3E0-3791947E8A4F}">
  <ds:schemaRefs>
    <ds:schemaRef ds:uri="http://schemas.microsoft.com/sharepoint/v3"/>
    <ds:schemaRef ds:uri="http://purl.org/dc/dcmitype/"/>
    <ds:schemaRef ds:uri="http://schemas.microsoft.com/office/2006/documentManagement/types"/>
    <ds:schemaRef ds:uri="http://www.w3.org/XML/1998/namespace"/>
    <ds:schemaRef ds:uri="9e7204c2-05a6-404b-ae65-19081d20f90d"/>
    <ds:schemaRef ds:uri="b5a53be0-4252-491b-95cd-f693e9f2dc72"/>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http://purl.org/dc/terms/"/>
    <ds:schemaRef ds:uri="4772e289-8b85-401f-a6f5-e3ad89409301"/>
    <ds:schemaRef ds:uri="2beaef9f-cf1f-479f-a374-c737fe2c05cb"/>
  </ds:schemaRefs>
</ds:datastoreItem>
</file>

<file path=customXml/itemProps3.xml><?xml version="1.0" encoding="utf-8"?>
<ds:datastoreItem xmlns:ds="http://schemas.openxmlformats.org/officeDocument/2006/customXml" ds:itemID="{EF97ABA4-FF45-4906-B786-30C2CDDE71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772e289-8b85-401f-a6f5-e3ad89409301"/>
    <ds:schemaRef ds:uri="ecae513d-a3fb-4a31-93dd-5fb51ea6ac6b"/>
    <ds:schemaRef ds:uri="2beaef9f-cf1f-479f-a374-c737fe2c05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 Boardroom</Template>
  <TotalTime>8691</TotalTime>
  <Words>2383</Words>
  <Application>Microsoft Office PowerPoint</Application>
  <PresentationFormat>On-screen Show (4:3)</PresentationFormat>
  <Paragraphs>183</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Cambria</vt:lpstr>
      <vt:lpstr>Trebuchet MS</vt:lpstr>
      <vt:lpstr>Wingdings 2</vt:lpstr>
      <vt:lpstr>Revolution</vt:lpstr>
      <vt:lpstr>Beyond urban streams: impacts to stream health in forested basins.</vt:lpstr>
      <vt:lpstr>Study Objectives</vt:lpstr>
      <vt:lpstr>Rationale</vt:lpstr>
      <vt:lpstr>Approach</vt:lpstr>
      <vt:lpstr>Modelled Data Fine Sediment</vt:lpstr>
      <vt:lpstr>Approach</vt:lpstr>
      <vt:lpstr>Hypothesized routes for impact</vt:lpstr>
      <vt:lpstr>Main Findings</vt:lpstr>
      <vt:lpstr>What does this mean?</vt:lpstr>
      <vt:lpstr>Study Questions</vt:lpstr>
      <vt:lpstr>Acknowledgements</vt:lpstr>
    </vt:vector>
  </TitlesOfParts>
  <Company>King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Wendy Collins</dc:creator>
  <cp:lastModifiedBy>Duddleson, Dawn</cp:lastModifiedBy>
  <cp:revision>11</cp:revision>
  <dcterms:created xsi:type="dcterms:W3CDTF">2014-12-04T18:06:02Z</dcterms:created>
  <dcterms:modified xsi:type="dcterms:W3CDTF">2022-11-18T02:31:42Z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0x010100E9CE86879AB80B4FA2EC81C6C90D3717</vt:lpwstr>
  </property>
  <property fmtid="{D5CDD505-2E9C-101B-9397-08002B2CF9AE}" pid="3" name="MediaServiceImageTags">
    <vt:lpwstr/>
  </property>
</Properties>
</file>