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61" r:id="rId3"/>
    <p:sldId id="265" r:id="rId4"/>
    <p:sldId id="263" r:id="rId5"/>
    <p:sldId id="266" r:id="rId6"/>
    <p:sldId id="275" r:id="rId7"/>
    <p:sldId id="267" r:id="rId8"/>
    <p:sldId id="258" r:id="rId9"/>
    <p:sldId id="268" r:id="rId10"/>
    <p:sldId id="270" r:id="rId11"/>
    <p:sldId id="273" r:id="rId12"/>
    <p:sldId id="276" r:id="rId13"/>
    <p:sldId id="274" r:id="rId14"/>
    <p:sldId id="279" r:id="rId15"/>
    <p:sldId id="272" r:id="rId16"/>
    <p:sldId id="280" r:id="rId17"/>
    <p:sldId id="269" r:id="rId18"/>
    <p:sldId id="277" r:id="rId19"/>
    <p:sldId id="281" r:id="rId20"/>
    <p:sldId id="278"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95FCD8-4CD3-4597-AC91-B7E8F047FEAD}" v="174" dt="2022-05-04T00:06:15.5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7321" autoAdjust="0"/>
  </p:normalViewPr>
  <p:slideViewPr>
    <p:cSldViewPr snapToGrid="0" showGuides="1">
      <p:cViewPr varScale="1">
        <p:scale>
          <a:sx n="55" d="100"/>
          <a:sy n="55" d="100"/>
        </p:scale>
        <p:origin x="42" y="6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mn-lt"/>
                <a:ea typeface="+mn-ea"/>
                <a:cs typeface="+mn-cs"/>
              </a:defRPr>
            </a:pPr>
            <a:r>
              <a:rPr lang="en-US"/>
              <a:t>Sockeye counts Ballard Locks</a:t>
            </a:r>
          </a:p>
        </c:rich>
      </c:tx>
      <c:overlay val="0"/>
      <c:spPr>
        <a:noFill/>
        <a:ln>
          <a:noFill/>
        </a:ln>
        <a:effectLst/>
      </c:spPr>
      <c:txPr>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spPr>
            <a:ln w="22225" cap="rnd">
              <a:solidFill>
                <a:schemeClr val="accent1"/>
              </a:solidFill>
              <a:round/>
            </a:ln>
            <a:effectLst/>
          </c:spPr>
          <c:marker>
            <c:symbol val="diamond"/>
            <c:size val="6"/>
            <c:spPr>
              <a:solidFill>
                <a:schemeClr val="accent1"/>
              </a:solidFill>
              <a:ln w="9525">
                <a:solidFill>
                  <a:schemeClr val="accent1"/>
                </a:solidFill>
                <a:round/>
              </a:ln>
              <a:effectLst/>
            </c:spPr>
          </c:marker>
          <c:xVal>
            <c:numRef>
              <c:f>Sheet1!$V$3:$V$51</c:f>
              <c:numCache>
                <c:formatCode>General</c:formatCode>
                <c:ptCount val="49"/>
                <c:pt idx="0">
                  <c:v>2020</c:v>
                </c:pt>
                <c:pt idx="1">
                  <c:v>2019</c:v>
                </c:pt>
                <c:pt idx="2">
                  <c:v>2018</c:v>
                </c:pt>
                <c:pt idx="3">
                  <c:v>2017</c:v>
                </c:pt>
                <c:pt idx="4">
                  <c:v>2016</c:v>
                </c:pt>
                <c:pt idx="5">
                  <c:v>2015</c:v>
                </c:pt>
                <c:pt idx="6">
                  <c:v>2014</c:v>
                </c:pt>
                <c:pt idx="7">
                  <c:v>2013</c:v>
                </c:pt>
                <c:pt idx="8">
                  <c:v>2012</c:v>
                </c:pt>
                <c:pt idx="9">
                  <c:v>2011</c:v>
                </c:pt>
                <c:pt idx="10">
                  <c:v>2010</c:v>
                </c:pt>
                <c:pt idx="11">
                  <c:v>2009</c:v>
                </c:pt>
                <c:pt idx="12">
                  <c:v>2008</c:v>
                </c:pt>
                <c:pt idx="13">
                  <c:v>2007</c:v>
                </c:pt>
                <c:pt idx="14">
                  <c:v>2006</c:v>
                </c:pt>
                <c:pt idx="15">
                  <c:v>2005</c:v>
                </c:pt>
                <c:pt idx="16">
                  <c:v>2004</c:v>
                </c:pt>
                <c:pt idx="17">
                  <c:v>2003</c:v>
                </c:pt>
                <c:pt idx="18">
                  <c:v>2002</c:v>
                </c:pt>
                <c:pt idx="19">
                  <c:v>2001</c:v>
                </c:pt>
                <c:pt idx="20">
                  <c:v>2000</c:v>
                </c:pt>
                <c:pt idx="21">
                  <c:v>1999</c:v>
                </c:pt>
                <c:pt idx="22">
                  <c:v>1998</c:v>
                </c:pt>
                <c:pt idx="23">
                  <c:v>1997</c:v>
                </c:pt>
                <c:pt idx="24">
                  <c:v>1996</c:v>
                </c:pt>
                <c:pt idx="25">
                  <c:v>1995</c:v>
                </c:pt>
                <c:pt idx="26">
                  <c:v>1994</c:v>
                </c:pt>
                <c:pt idx="27">
                  <c:v>1993</c:v>
                </c:pt>
                <c:pt idx="28">
                  <c:v>1992</c:v>
                </c:pt>
                <c:pt idx="29">
                  <c:v>1991</c:v>
                </c:pt>
                <c:pt idx="30">
                  <c:v>1990</c:v>
                </c:pt>
                <c:pt idx="31">
                  <c:v>1989</c:v>
                </c:pt>
                <c:pt idx="32">
                  <c:v>1988</c:v>
                </c:pt>
                <c:pt idx="33">
                  <c:v>1987</c:v>
                </c:pt>
                <c:pt idx="34">
                  <c:v>1986</c:v>
                </c:pt>
                <c:pt idx="35">
                  <c:v>1985</c:v>
                </c:pt>
                <c:pt idx="36">
                  <c:v>1984</c:v>
                </c:pt>
                <c:pt idx="37">
                  <c:v>1983</c:v>
                </c:pt>
                <c:pt idx="38">
                  <c:v>1982</c:v>
                </c:pt>
                <c:pt idx="39">
                  <c:v>1981</c:v>
                </c:pt>
                <c:pt idx="40">
                  <c:v>1980</c:v>
                </c:pt>
                <c:pt idx="41">
                  <c:v>1979</c:v>
                </c:pt>
                <c:pt idx="42">
                  <c:v>1978</c:v>
                </c:pt>
                <c:pt idx="43">
                  <c:v>1977</c:v>
                </c:pt>
                <c:pt idx="44">
                  <c:v>1976</c:v>
                </c:pt>
                <c:pt idx="45">
                  <c:v>1975</c:v>
                </c:pt>
                <c:pt idx="46">
                  <c:v>1974</c:v>
                </c:pt>
                <c:pt idx="47">
                  <c:v>1973</c:v>
                </c:pt>
                <c:pt idx="48">
                  <c:v>1972</c:v>
                </c:pt>
              </c:numCache>
            </c:numRef>
          </c:xVal>
          <c:yVal>
            <c:numRef>
              <c:f>Sheet1!$W$3:$W$51</c:f>
              <c:numCache>
                <c:formatCode>#,##0</c:formatCode>
                <c:ptCount val="49"/>
                <c:pt idx="0">
                  <c:v>22492</c:v>
                </c:pt>
                <c:pt idx="1">
                  <c:v>16825</c:v>
                </c:pt>
                <c:pt idx="2">
                  <c:v>28406</c:v>
                </c:pt>
                <c:pt idx="3">
                  <c:v>129568</c:v>
                </c:pt>
                <c:pt idx="4">
                  <c:v>58583</c:v>
                </c:pt>
                <c:pt idx="5">
                  <c:v>32154</c:v>
                </c:pt>
                <c:pt idx="6">
                  <c:v>58421</c:v>
                </c:pt>
                <c:pt idx="7">
                  <c:v>177349</c:v>
                </c:pt>
                <c:pt idx="8">
                  <c:v>143318</c:v>
                </c:pt>
                <c:pt idx="9">
                  <c:v>42641</c:v>
                </c:pt>
                <c:pt idx="10">
                  <c:v>155900</c:v>
                </c:pt>
                <c:pt idx="11">
                  <c:v>21719</c:v>
                </c:pt>
                <c:pt idx="12">
                  <c:v>33630</c:v>
                </c:pt>
                <c:pt idx="13">
                  <c:v>60166</c:v>
                </c:pt>
                <c:pt idx="14">
                  <c:v>417089</c:v>
                </c:pt>
                <c:pt idx="15">
                  <c:v>74820</c:v>
                </c:pt>
                <c:pt idx="16">
                  <c:v>375517</c:v>
                </c:pt>
                <c:pt idx="17">
                  <c:v>199300</c:v>
                </c:pt>
                <c:pt idx="18">
                  <c:v>375517</c:v>
                </c:pt>
                <c:pt idx="19">
                  <c:v>264823</c:v>
                </c:pt>
                <c:pt idx="20">
                  <c:v>416528</c:v>
                </c:pt>
                <c:pt idx="21">
                  <c:v>51941</c:v>
                </c:pt>
                <c:pt idx="22">
                  <c:v>89020</c:v>
                </c:pt>
                <c:pt idx="23">
                  <c:v>127797</c:v>
                </c:pt>
                <c:pt idx="24">
                  <c:v>508336</c:v>
                </c:pt>
                <c:pt idx="25">
                  <c:v>34280</c:v>
                </c:pt>
                <c:pt idx="26">
                  <c:v>166267</c:v>
                </c:pt>
                <c:pt idx="27">
                  <c:v>131457</c:v>
                </c:pt>
                <c:pt idx="28">
                  <c:v>241329</c:v>
                </c:pt>
                <c:pt idx="29">
                  <c:v>86594</c:v>
                </c:pt>
                <c:pt idx="30">
                  <c:v>122964</c:v>
                </c:pt>
                <c:pt idx="31">
                  <c:v>195454</c:v>
                </c:pt>
                <c:pt idx="32">
                  <c:v>531063</c:v>
                </c:pt>
                <c:pt idx="33">
                  <c:v>192058</c:v>
                </c:pt>
                <c:pt idx="34">
                  <c:v>246913</c:v>
                </c:pt>
                <c:pt idx="35">
                  <c:v>282821</c:v>
                </c:pt>
                <c:pt idx="36">
                  <c:v>442752</c:v>
                </c:pt>
                <c:pt idx="37">
                  <c:v>391101</c:v>
                </c:pt>
                <c:pt idx="38">
                  <c:v>370195</c:v>
                </c:pt>
                <c:pt idx="39">
                  <c:v>198798</c:v>
                </c:pt>
                <c:pt idx="40">
                  <c:v>491587</c:v>
                </c:pt>
                <c:pt idx="41">
                  <c:v>233278</c:v>
                </c:pt>
                <c:pt idx="42">
                  <c:v>269090</c:v>
                </c:pt>
                <c:pt idx="43">
                  <c:v>417783</c:v>
                </c:pt>
                <c:pt idx="44">
                  <c:v>215462</c:v>
                </c:pt>
                <c:pt idx="45">
                  <c:v>169302</c:v>
                </c:pt>
                <c:pt idx="46">
                  <c:v>184050</c:v>
                </c:pt>
                <c:pt idx="47">
                  <c:v>384550</c:v>
                </c:pt>
                <c:pt idx="48">
                  <c:v>242359</c:v>
                </c:pt>
              </c:numCache>
            </c:numRef>
          </c:yVal>
          <c:smooth val="0"/>
          <c:extLst>
            <c:ext xmlns:c16="http://schemas.microsoft.com/office/drawing/2014/chart" uri="{C3380CC4-5D6E-409C-BE32-E72D297353CC}">
              <c16:uniqueId val="{00000000-19C0-4FF7-900F-A7A3F9E6D4B9}"/>
            </c:ext>
          </c:extLst>
        </c:ser>
        <c:dLbls>
          <c:showLegendKey val="0"/>
          <c:showVal val="0"/>
          <c:showCatName val="0"/>
          <c:showSerName val="0"/>
          <c:showPercent val="0"/>
          <c:showBubbleSize val="0"/>
        </c:dLbls>
        <c:axId val="1203173376"/>
        <c:axId val="1203167968"/>
      </c:scatterChart>
      <c:valAx>
        <c:axId val="1203173376"/>
        <c:scaling>
          <c:orientation val="minMax"/>
          <c:min val="197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03167968"/>
        <c:crosses val="autoZero"/>
        <c:crossBetween val="midCat"/>
        <c:minorUnit val="1"/>
      </c:valAx>
      <c:valAx>
        <c:axId val="12031679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03173376"/>
        <c:crosses val="autoZero"/>
        <c:crossBetween val="midCat"/>
      </c:valAx>
      <c:spPr>
        <a:noFill/>
        <a:ln w="12700">
          <a:solidFill>
            <a:schemeClr val="dk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dk1"/>
      </a:solid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1">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3096AB-EE4C-4D65-9972-DBC5A57AF8D5}" type="datetimeFigureOut">
              <a:rPr lang="en-US" smtClean="0"/>
              <a:t>5/24/2022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41D6F7-B078-4A90-888F-618A1AEEFEF4}" type="slidenum">
              <a:rPr lang="en-US" smtClean="0"/>
              <a:t>‹#›</a:t>
            </a:fld>
            <a:endParaRPr lang="en-US"/>
          </a:p>
        </p:txBody>
      </p:sp>
    </p:spTree>
    <p:extLst>
      <p:ext uri="{BB962C8B-B14F-4D97-AF65-F5344CB8AC3E}">
        <p14:creationId xmlns:p14="http://schemas.microsoft.com/office/powerpoint/2010/main" val="38826680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going to start out with a small disclaimer that when I talk about thousands of years before present that I’m typically talking about ages that are based on carbon-14 or radiocarbon dating, which is not the same as the actual number of years before today. </a:t>
            </a:r>
          </a:p>
          <a:p>
            <a:r>
              <a:rPr lang="en-US" dirty="0"/>
              <a:t>So, you might see other ages stated for the same point in history and those will generally be even older and those are the actual years before today…or BCE or what have you… </a:t>
            </a:r>
          </a:p>
          <a:p>
            <a:r>
              <a:rPr lang="en-US" dirty="0"/>
              <a:t>I point out one example during the presentation.</a:t>
            </a:r>
          </a:p>
        </p:txBody>
      </p:sp>
      <p:sp>
        <p:nvSpPr>
          <p:cNvPr id="4" name="Slide Number Placeholder 3"/>
          <p:cNvSpPr>
            <a:spLocks noGrp="1"/>
          </p:cNvSpPr>
          <p:nvPr>
            <p:ph type="sldNum" sz="quarter" idx="5"/>
          </p:nvPr>
        </p:nvSpPr>
        <p:spPr/>
        <p:txBody>
          <a:bodyPr/>
          <a:lstStyle/>
          <a:p>
            <a:fld id="{2341D6F7-B078-4A90-888F-618A1AEEFEF4}" type="slidenum">
              <a:rPr lang="en-US" smtClean="0"/>
              <a:t>1</a:t>
            </a:fld>
            <a:endParaRPr lang="en-US"/>
          </a:p>
        </p:txBody>
      </p:sp>
    </p:spTree>
    <p:extLst>
      <p:ext uri="{BB962C8B-B14F-4D97-AF65-F5344CB8AC3E}">
        <p14:creationId xmlns:p14="http://schemas.microsoft.com/office/powerpoint/2010/main" val="22895797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15,000 to 12,000 years before present, there was over 3,000 feet of ice over the present-day location of Lake Washington. </a:t>
            </a:r>
          </a:p>
          <a:p>
            <a:r>
              <a:rPr lang="en-US" dirty="0"/>
              <a:t>About 12,000 years ago, the ice began to retreat and as it retreated, various lakes were formed, which typically drained to the south through the present-day Chehalis River valley. </a:t>
            </a:r>
          </a:p>
          <a:p>
            <a:r>
              <a:rPr lang="en-US" dirty="0"/>
              <a:t>At some point, the ice retreated past the Strait of Juan de Fuca and water flowed north. </a:t>
            </a:r>
          </a:p>
          <a:p>
            <a:r>
              <a:rPr lang="en-US" dirty="0"/>
              <a:t>At some point Lake Washington was brackish or salty, but eventually became the freshwater lake we know today….well almost as we know it today.</a:t>
            </a:r>
          </a:p>
        </p:txBody>
      </p:sp>
      <p:sp>
        <p:nvSpPr>
          <p:cNvPr id="4" name="Slide Number Placeholder 3"/>
          <p:cNvSpPr>
            <a:spLocks noGrp="1"/>
          </p:cNvSpPr>
          <p:nvPr>
            <p:ph type="sldNum" sz="quarter" idx="5"/>
          </p:nvPr>
        </p:nvSpPr>
        <p:spPr/>
        <p:txBody>
          <a:bodyPr/>
          <a:lstStyle/>
          <a:p>
            <a:fld id="{2341D6F7-B078-4A90-888F-618A1AEEFEF4}" type="slidenum">
              <a:rPr lang="en-US" smtClean="0"/>
              <a:t>2</a:t>
            </a:fld>
            <a:endParaRPr lang="en-US"/>
          </a:p>
        </p:txBody>
      </p:sp>
    </p:spTree>
    <p:extLst>
      <p:ext uri="{BB962C8B-B14F-4D97-AF65-F5344CB8AC3E}">
        <p14:creationId xmlns:p14="http://schemas.microsoft.com/office/powerpoint/2010/main" val="1557357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the glacier retreated, the first humans originally from Siberia arrived…well they may not have been the first ….other people may have come from Siberia during earlier intervals of ice advance\retreat. </a:t>
            </a:r>
          </a:p>
          <a:p>
            <a:r>
              <a:rPr lang="en-US" dirty="0"/>
              <a:t>These people are still here among us and represented by Suquamish, Duwamish, Nisqually, Snoqualmie, and Muckleshoot living among us today.</a:t>
            </a:r>
          </a:p>
        </p:txBody>
      </p:sp>
      <p:sp>
        <p:nvSpPr>
          <p:cNvPr id="4" name="Slide Number Placeholder 3"/>
          <p:cNvSpPr>
            <a:spLocks noGrp="1"/>
          </p:cNvSpPr>
          <p:nvPr>
            <p:ph type="sldNum" sz="quarter" idx="5"/>
          </p:nvPr>
        </p:nvSpPr>
        <p:spPr/>
        <p:txBody>
          <a:bodyPr/>
          <a:lstStyle/>
          <a:p>
            <a:fld id="{2341D6F7-B078-4A90-888F-618A1AEEFEF4}" type="slidenum">
              <a:rPr lang="en-US" smtClean="0"/>
              <a:t>3</a:t>
            </a:fld>
            <a:endParaRPr lang="en-US"/>
          </a:p>
        </p:txBody>
      </p:sp>
    </p:spTree>
    <p:extLst>
      <p:ext uri="{BB962C8B-B14F-4D97-AF65-F5344CB8AC3E}">
        <p14:creationId xmlns:p14="http://schemas.microsoft.com/office/powerpoint/2010/main" val="10671129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6,800 years before present, Mount Mazama (what is now Crater Lake) exploded…a mega Mt. St. Helens type eruption. </a:t>
            </a:r>
          </a:p>
          <a:p>
            <a:r>
              <a:rPr lang="en-US" dirty="0"/>
              <a:t>A 2-inch-thick layer of ash was left on the bottom of the lake that is now at least 12 feet below the surface of the lake bottom sediments. </a:t>
            </a:r>
          </a:p>
          <a:p>
            <a:r>
              <a:rPr lang="en-US" dirty="0"/>
              <a:t>And humans were here to experience that!</a:t>
            </a:r>
          </a:p>
        </p:txBody>
      </p:sp>
      <p:sp>
        <p:nvSpPr>
          <p:cNvPr id="4" name="Slide Number Placeholder 3"/>
          <p:cNvSpPr>
            <a:spLocks noGrp="1"/>
          </p:cNvSpPr>
          <p:nvPr>
            <p:ph type="sldNum" sz="quarter" idx="5"/>
          </p:nvPr>
        </p:nvSpPr>
        <p:spPr/>
        <p:txBody>
          <a:bodyPr/>
          <a:lstStyle/>
          <a:p>
            <a:fld id="{2341D6F7-B078-4A90-888F-618A1AEEFEF4}" type="slidenum">
              <a:rPr lang="en-US" smtClean="0"/>
              <a:t>4</a:t>
            </a:fld>
            <a:endParaRPr lang="en-US"/>
          </a:p>
        </p:txBody>
      </p:sp>
    </p:spTree>
    <p:extLst>
      <p:ext uri="{BB962C8B-B14F-4D97-AF65-F5344CB8AC3E}">
        <p14:creationId xmlns:p14="http://schemas.microsoft.com/office/powerpoint/2010/main" val="1219934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1,100 years before present, a huge earthquake…not a baby one like the Nisqually earthquake in 2001….rocked the region of the Seattle Fault, which happens to intersect with Lake Washington….and my house in Seattle…</a:t>
            </a:r>
          </a:p>
          <a:p>
            <a:r>
              <a:rPr lang="en-US" dirty="0"/>
              <a:t>and caused massive landslides that resulted in submerged forests along the Lake Washington shoreline. </a:t>
            </a:r>
          </a:p>
          <a:p>
            <a:r>
              <a:rPr lang="en-US" dirty="0"/>
              <a:t>These forests are found at two locations on Mercer Island and another off St Edwards State Park on the northeast shoreline.</a:t>
            </a:r>
          </a:p>
          <a:p>
            <a:endParaRPr lang="en-US" dirty="0"/>
          </a:p>
          <a:p>
            <a:r>
              <a:rPr lang="en-US" dirty="0"/>
              <a:t>There are some enthusiastic Lake Washington scuba divers….you can find video of these forests, and…you can find video of sunken boats, remains of old sawmills, railroad cars, airplanes…</a:t>
            </a:r>
          </a:p>
        </p:txBody>
      </p:sp>
      <p:sp>
        <p:nvSpPr>
          <p:cNvPr id="4" name="Slide Number Placeholder 3"/>
          <p:cNvSpPr>
            <a:spLocks noGrp="1"/>
          </p:cNvSpPr>
          <p:nvPr>
            <p:ph type="sldNum" sz="quarter" idx="5"/>
          </p:nvPr>
        </p:nvSpPr>
        <p:spPr/>
        <p:txBody>
          <a:bodyPr/>
          <a:lstStyle/>
          <a:p>
            <a:fld id="{2341D6F7-B078-4A90-888F-618A1AEEFEF4}" type="slidenum">
              <a:rPr lang="en-US" smtClean="0"/>
              <a:t>5</a:t>
            </a:fld>
            <a:endParaRPr lang="en-US"/>
          </a:p>
        </p:txBody>
      </p:sp>
    </p:spTree>
    <p:extLst>
      <p:ext uri="{BB962C8B-B14F-4D97-AF65-F5344CB8AC3E}">
        <p14:creationId xmlns:p14="http://schemas.microsoft.com/office/powerpoint/2010/main" val="1900822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people were here to experience that earthquake. </a:t>
            </a:r>
          </a:p>
        </p:txBody>
      </p:sp>
      <p:sp>
        <p:nvSpPr>
          <p:cNvPr id="4" name="Slide Number Placeholder 3"/>
          <p:cNvSpPr>
            <a:spLocks noGrp="1"/>
          </p:cNvSpPr>
          <p:nvPr>
            <p:ph type="sldNum" sz="quarter" idx="5"/>
          </p:nvPr>
        </p:nvSpPr>
        <p:spPr/>
        <p:txBody>
          <a:bodyPr/>
          <a:lstStyle/>
          <a:p>
            <a:fld id="{2341D6F7-B078-4A90-888F-618A1AEEFEF4}" type="slidenum">
              <a:rPr lang="en-US" smtClean="0"/>
              <a:t>6</a:t>
            </a:fld>
            <a:endParaRPr lang="en-US"/>
          </a:p>
        </p:txBody>
      </p:sp>
    </p:spTree>
    <p:extLst>
      <p:ext uri="{BB962C8B-B14F-4D97-AF65-F5344CB8AC3E}">
        <p14:creationId xmlns:p14="http://schemas.microsoft.com/office/powerpoint/2010/main" val="602039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Arthur Denny, Carson Boren, and David “Doc” Maynard…</a:t>
            </a:r>
          </a:p>
          <a:p>
            <a:endParaRPr lang="en-US" dirty="0"/>
          </a:p>
          <a:p>
            <a:r>
              <a:rPr lang="en-US" dirty="0"/>
              <a:t>If I could squeeze on another bullet….Spring Hill a private water utility provided Seattle’s drinking water ….first from springs on the west slopes of the hill above the city and then from Lake Washington via a withdrawal in what is now Colman Park. </a:t>
            </a:r>
          </a:p>
          <a:p>
            <a:endParaRPr lang="en-US" dirty="0"/>
          </a:p>
          <a:p>
            <a:r>
              <a:rPr lang="en-US" dirty="0"/>
              <a:t>The pumps were insufficient to fight the Great Seattle Fire of 1889… Spring Hill was sold to the city in 1890 Cedar supply first established in 1901 (23.5 MGD) and by 1909 supplied 68.5 MGD.</a:t>
            </a:r>
          </a:p>
          <a:p>
            <a:endParaRPr lang="en-US" dirty="0"/>
          </a:p>
          <a:p>
            <a:r>
              <a:rPr lang="en-US" dirty="0"/>
              <a:t>Seattle &amp; Walla Walla (response to loss of Northern Pacific continental RR terminus begun 1874..Seattle to Renton coal fields by?  Then extended to Newcastle by James M. Colman (again!) of Colman Dock (coal depot) fame…21 mile line never reached Walla Walla. Bought by Henry Villard and renamed Columbia &amp; Puget Sound RR….he also acquired the bankrupt Northern Pacific…but again Seattle’s transcontinental dreams thwarted. Judge Burke and Daniel Gilman incorporated the Seattle, Lake Shore &amp; Eastern Railroad in 1885 to build a line north from Seattle to Ballard (created Railroad Avenue) with hopes of connecting to rail being built westward from Spokane. Northern Pacific finally completes transcontinental connection to Seattle in 1892. James Hill’s Empire Builder (Great Northern) arrived in 1893. </a:t>
            </a:r>
          </a:p>
          <a:p>
            <a:endParaRPr lang="en-US" dirty="0"/>
          </a:p>
          <a:p>
            <a:r>
              <a:rPr lang="en-US" dirty="0"/>
              <a:t>1889…pumps insufficient to supply enough water to fight great Seattle Fire. Spring Hill sold to city in 1890…..unclear when operations ended…1907 the site was handed over to Seattle Parks. Cedar supply first established in 1901 (23.5 MGD) and by 1909 supplied 68.5 MGD.</a:t>
            </a:r>
          </a:p>
        </p:txBody>
      </p:sp>
      <p:sp>
        <p:nvSpPr>
          <p:cNvPr id="4" name="Slide Number Placeholder 3"/>
          <p:cNvSpPr>
            <a:spLocks noGrp="1"/>
          </p:cNvSpPr>
          <p:nvPr>
            <p:ph type="sldNum" sz="quarter" idx="5"/>
          </p:nvPr>
        </p:nvSpPr>
        <p:spPr/>
        <p:txBody>
          <a:bodyPr/>
          <a:lstStyle/>
          <a:p>
            <a:fld id="{2341D6F7-B078-4A90-888F-618A1AEEFEF4}" type="slidenum">
              <a:rPr lang="en-US" smtClean="0"/>
              <a:t>7</a:t>
            </a:fld>
            <a:endParaRPr lang="en-US"/>
          </a:p>
        </p:txBody>
      </p:sp>
    </p:spTree>
    <p:extLst>
      <p:ext uri="{BB962C8B-B14F-4D97-AF65-F5344CB8AC3E}">
        <p14:creationId xmlns:p14="http://schemas.microsoft.com/office/powerpoint/2010/main" val="38243737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1912…</a:t>
            </a:r>
          </a:p>
        </p:txBody>
      </p:sp>
      <p:sp>
        <p:nvSpPr>
          <p:cNvPr id="4" name="Slide Number Placeholder 3"/>
          <p:cNvSpPr>
            <a:spLocks noGrp="1"/>
          </p:cNvSpPr>
          <p:nvPr>
            <p:ph type="sldNum" sz="quarter" idx="5"/>
          </p:nvPr>
        </p:nvSpPr>
        <p:spPr/>
        <p:txBody>
          <a:bodyPr/>
          <a:lstStyle/>
          <a:p>
            <a:fld id="{2341D6F7-B078-4A90-888F-618A1AEEFEF4}" type="slidenum">
              <a:rPr lang="en-US" smtClean="0"/>
              <a:t>8</a:t>
            </a:fld>
            <a:endParaRPr lang="en-US"/>
          </a:p>
        </p:txBody>
      </p:sp>
    </p:spTree>
    <p:extLst>
      <p:ext uri="{BB962C8B-B14F-4D97-AF65-F5344CB8AC3E}">
        <p14:creationId xmlns:p14="http://schemas.microsoft.com/office/powerpoint/2010/main" val="27117426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lower average lake level of 9 feet.</a:t>
            </a:r>
          </a:p>
          <a:p>
            <a:endParaRPr lang="en-US" dirty="0"/>
          </a:p>
        </p:txBody>
      </p:sp>
      <p:sp>
        <p:nvSpPr>
          <p:cNvPr id="4" name="Slide Number Placeholder 3"/>
          <p:cNvSpPr>
            <a:spLocks noGrp="1"/>
          </p:cNvSpPr>
          <p:nvPr>
            <p:ph type="sldNum" sz="quarter" idx="5"/>
          </p:nvPr>
        </p:nvSpPr>
        <p:spPr/>
        <p:txBody>
          <a:bodyPr/>
          <a:lstStyle/>
          <a:p>
            <a:fld id="{2341D6F7-B078-4A90-888F-618A1AEEFEF4}" type="slidenum">
              <a:rPr lang="en-US" smtClean="0"/>
              <a:t>9</a:t>
            </a:fld>
            <a:endParaRPr lang="en-US"/>
          </a:p>
        </p:txBody>
      </p:sp>
    </p:spTree>
    <p:extLst>
      <p:ext uri="{BB962C8B-B14F-4D97-AF65-F5344CB8AC3E}">
        <p14:creationId xmlns:p14="http://schemas.microsoft.com/office/powerpoint/2010/main" val="18527856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Historical lake level fluctuation ~7 feet….but more like 3-4 feet when drawdown occurred due to human interventions to reduce flooding </a:t>
            </a:r>
          </a:p>
          <a:p>
            <a:endParaRPr lang="en-US" dirty="0"/>
          </a:p>
          <a:p>
            <a:r>
              <a:rPr lang="en-US" dirty="0"/>
              <a:t>lake was gradually rising prior to diversion due to the accumulation of sediment delivered by the Cedar River…. Various wave-cut benches can be observed at different depths in the lake…</a:t>
            </a:r>
          </a:p>
        </p:txBody>
      </p:sp>
      <p:sp>
        <p:nvSpPr>
          <p:cNvPr id="4" name="Slide Number Placeholder 3"/>
          <p:cNvSpPr>
            <a:spLocks noGrp="1"/>
          </p:cNvSpPr>
          <p:nvPr>
            <p:ph type="sldNum" sz="quarter" idx="5"/>
          </p:nvPr>
        </p:nvSpPr>
        <p:spPr/>
        <p:txBody>
          <a:bodyPr/>
          <a:lstStyle/>
          <a:p>
            <a:fld id="{2341D6F7-B078-4A90-888F-618A1AEEFEF4}" type="slidenum">
              <a:rPr lang="en-US" smtClean="0"/>
              <a:t>11</a:t>
            </a:fld>
            <a:endParaRPr lang="en-US"/>
          </a:p>
        </p:txBody>
      </p:sp>
    </p:spTree>
    <p:extLst>
      <p:ext uri="{BB962C8B-B14F-4D97-AF65-F5344CB8AC3E}">
        <p14:creationId xmlns:p14="http://schemas.microsoft.com/office/powerpoint/2010/main" val="16740630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Wetland area was reduced from about 1,100 acres to 74 acres.</a:t>
            </a:r>
          </a:p>
        </p:txBody>
      </p:sp>
      <p:sp>
        <p:nvSpPr>
          <p:cNvPr id="4" name="Slide Number Placeholder 3"/>
          <p:cNvSpPr>
            <a:spLocks noGrp="1"/>
          </p:cNvSpPr>
          <p:nvPr>
            <p:ph type="sldNum" sz="quarter" idx="5"/>
          </p:nvPr>
        </p:nvSpPr>
        <p:spPr/>
        <p:txBody>
          <a:bodyPr/>
          <a:lstStyle/>
          <a:p>
            <a:fld id="{2341D6F7-B078-4A90-888F-618A1AEEFEF4}" type="slidenum">
              <a:rPr lang="en-US" smtClean="0"/>
              <a:t>12</a:t>
            </a:fld>
            <a:endParaRPr lang="en-US"/>
          </a:p>
        </p:txBody>
      </p:sp>
    </p:spTree>
    <p:extLst>
      <p:ext uri="{BB962C8B-B14F-4D97-AF65-F5344CB8AC3E}">
        <p14:creationId xmlns:p14="http://schemas.microsoft.com/office/powerpoint/2010/main" val="1919761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Bridge from east side to Mercer Island opened in 1923. The Lake Washington Floating Bridge (2</a:t>
            </a:r>
            <a:r>
              <a:rPr lang="en-US" baseline="30000" dirty="0"/>
              <a:t>nd</a:t>
            </a:r>
            <a:r>
              <a:rPr lang="en-US" dirty="0"/>
              <a:t> longest floating bridge in the world) opened in 1940…renamed Lacey V. Murrow Memorial Bridge in 1967. </a:t>
            </a:r>
          </a:p>
          <a:p>
            <a:r>
              <a:rPr lang="en-US" dirty="0"/>
              <a:t>The bridge notoriously sank during a November 1990 storm. Rebuilt and opened in 1993. </a:t>
            </a:r>
          </a:p>
          <a:p>
            <a:r>
              <a:rPr lang="en-US" dirty="0"/>
              <a:t>Homer M. Hadley bridge added in 1989. </a:t>
            </a:r>
          </a:p>
          <a:p>
            <a:r>
              <a:rPr lang="en-US" dirty="0"/>
              <a:t>The longest floating bridge is the Governor Albert D. </a:t>
            </a:r>
            <a:r>
              <a:rPr lang="en-US" dirty="0" err="1"/>
              <a:t>Rosellini</a:t>
            </a:r>
            <a:r>
              <a:rPr lang="en-US" dirty="0"/>
              <a:t> Bridge (Evergreen Point Floating Bridge) opened in 1963. Latest replacement opened in 2016.</a:t>
            </a:r>
          </a:p>
          <a:p>
            <a:endParaRPr lang="en-US" dirty="0"/>
          </a:p>
          <a:p>
            <a:r>
              <a:rPr lang="en-US" dirty="0"/>
              <a:t>These </a:t>
            </a:r>
            <a:r>
              <a:rPr lang="en-US"/>
              <a:t>bridges opened </a:t>
            </a:r>
            <a:r>
              <a:rPr lang="en-US" dirty="0"/>
              <a:t>the eastside of the lake </a:t>
            </a:r>
            <a:r>
              <a:rPr lang="en-US"/>
              <a:t>for development.</a:t>
            </a:r>
            <a:endParaRPr lang="en-US" dirty="0"/>
          </a:p>
        </p:txBody>
      </p:sp>
      <p:sp>
        <p:nvSpPr>
          <p:cNvPr id="4" name="Slide Number Placeholder 3"/>
          <p:cNvSpPr>
            <a:spLocks noGrp="1"/>
          </p:cNvSpPr>
          <p:nvPr>
            <p:ph type="sldNum" sz="quarter" idx="5"/>
          </p:nvPr>
        </p:nvSpPr>
        <p:spPr/>
        <p:txBody>
          <a:bodyPr/>
          <a:lstStyle/>
          <a:p>
            <a:fld id="{2341D6F7-B078-4A90-888F-618A1AEEFEF4}" type="slidenum">
              <a:rPr lang="en-US" smtClean="0"/>
              <a:t>13</a:t>
            </a:fld>
            <a:endParaRPr lang="en-US"/>
          </a:p>
        </p:txBody>
      </p:sp>
    </p:spTree>
    <p:extLst>
      <p:ext uri="{BB962C8B-B14F-4D97-AF65-F5344CB8AC3E}">
        <p14:creationId xmlns:p14="http://schemas.microsoft.com/office/powerpoint/2010/main" val="11744838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Early warning sign in the 1950s… a graduate student from the University of Washington was out sailing and noticed something different about the water and he brought a sample back to the lab and confirmed that it was a blue-green algae called (at least at that time) Oscillatoria rubescens, which was know to be a harbinger of eutrophication or nutrient enrichment seen previously in Lake Zurich </a:t>
            </a:r>
            <a:r>
              <a:rPr lang="en-US"/>
              <a:t>(Sylvester et al., 1956).</a:t>
            </a:r>
            <a:endParaRPr lang="en-US" dirty="0"/>
          </a:p>
        </p:txBody>
      </p:sp>
      <p:sp>
        <p:nvSpPr>
          <p:cNvPr id="4" name="Slide Number Placeholder 3"/>
          <p:cNvSpPr>
            <a:spLocks noGrp="1"/>
          </p:cNvSpPr>
          <p:nvPr>
            <p:ph type="sldNum" sz="quarter" idx="5"/>
          </p:nvPr>
        </p:nvSpPr>
        <p:spPr/>
        <p:txBody>
          <a:bodyPr/>
          <a:lstStyle/>
          <a:p>
            <a:fld id="{2341D6F7-B078-4A90-888F-618A1AEEFEF4}" type="slidenum">
              <a:rPr lang="en-US" smtClean="0"/>
              <a:t>14</a:t>
            </a:fld>
            <a:endParaRPr lang="en-US"/>
          </a:p>
        </p:txBody>
      </p:sp>
    </p:spTree>
    <p:extLst>
      <p:ext uri="{BB962C8B-B14F-4D97-AF65-F5344CB8AC3E}">
        <p14:creationId xmlns:p14="http://schemas.microsoft.com/office/powerpoint/2010/main" val="39520277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41D6F7-B078-4A90-888F-618A1AEEFEF4}" type="slidenum">
              <a:rPr lang="en-US" smtClean="0"/>
              <a:t>18</a:t>
            </a:fld>
            <a:endParaRPr lang="en-US"/>
          </a:p>
        </p:txBody>
      </p:sp>
    </p:spTree>
    <p:extLst>
      <p:ext uri="{BB962C8B-B14F-4D97-AF65-F5344CB8AC3E}">
        <p14:creationId xmlns:p14="http://schemas.microsoft.com/office/powerpoint/2010/main" val="2698466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F1FDE-CD3D-4CA3-A0E7-161478D08FB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DA1A561-470E-4F9D-9212-AE67036F198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3DAD2EB-8667-495A-B41C-B3C9EBE541D7}"/>
              </a:ext>
            </a:extLst>
          </p:cNvPr>
          <p:cNvSpPr>
            <a:spLocks noGrp="1"/>
          </p:cNvSpPr>
          <p:nvPr>
            <p:ph type="dt" sz="half" idx="10"/>
          </p:nvPr>
        </p:nvSpPr>
        <p:spPr/>
        <p:txBody>
          <a:bodyPr/>
          <a:lstStyle/>
          <a:p>
            <a:fld id="{7CEC6082-C956-421D-A498-C77E8FA0A12C}" type="datetimeFigureOut">
              <a:rPr lang="en-US" smtClean="0"/>
              <a:t>5/24/2022</a:t>
            </a:fld>
            <a:endParaRPr lang="en-US"/>
          </a:p>
        </p:txBody>
      </p:sp>
      <p:sp>
        <p:nvSpPr>
          <p:cNvPr id="5" name="Footer Placeholder 4">
            <a:extLst>
              <a:ext uri="{FF2B5EF4-FFF2-40B4-BE49-F238E27FC236}">
                <a16:creationId xmlns:a16="http://schemas.microsoft.com/office/drawing/2014/main" id="{8A5AB8BD-6F07-4287-AA66-ECC851E7F8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FA563B-2F2C-4433-BD70-65CDE43E1031}"/>
              </a:ext>
            </a:extLst>
          </p:cNvPr>
          <p:cNvSpPr>
            <a:spLocks noGrp="1"/>
          </p:cNvSpPr>
          <p:nvPr>
            <p:ph type="sldNum" sz="quarter" idx="12"/>
          </p:nvPr>
        </p:nvSpPr>
        <p:spPr/>
        <p:txBody>
          <a:bodyPr/>
          <a:lstStyle/>
          <a:p>
            <a:fld id="{6ED3B9C8-487A-4A27-AF79-3A9389A0427A}" type="slidenum">
              <a:rPr lang="en-US" smtClean="0"/>
              <a:t>‹#›</a:t>
            </a:fld>
            <a:endParaRPr lang="en-US"/>
          </a:p>
        </p:txBody>
      </p:sp>
    </p:spTree>
    <p:extLst>
      <p:ext uri="{BB962C8B-B14F-4D97-AF65-F5344CB8AC3E}">
        <p14:creationId xmlns:p14="http://schemas.microsoft.com/office/powerpoint/2010/main" val="3710886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9B1A0-85EC-4ECD-AF13-4F4DC92D80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BE301C1-A76F-4C3F-802E-42FB10ADE5E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8D28CF-F912-4073-9B8F-DE979C2C7228}"/>
              </a:ext>
            </a:extLst>
          </p:cNvPr>
          <p:cNvSpPr>
            <a:spLocks noGrp="1"/>
          </p:cNvSpPr>
          <p:nvPr>
            <p:ph type="dt" sz="half" idx="10"/>
          </p:nvPr>
        </p:nvSpPr>
        <p:spPr/>
        <p:txBody>
          <a:bodyPr/>
          <a:lstStyle/>
          <a:p>
            <a:fld id="{7CEC6082-C956-421D-A498-C77E8FA0A12C}" type="datetimeFigureOut">
              <a:rPr lang="en-US" smtClean="0"/>
              <a:t>5/24/2022</a:t>
            </a:fld>
            <a:endParaRPr lang="en-US"/>
          </a:p>
        </p:txBody>
      </p:sp>
      <p:sp>
        <p:nvSpPr>
          <p:cNvPr id="5" name="Footer Placeholder 4">
            <a:extLst>
              <a:ext uri="{FF2B5EF4-FFF2-40B4-BE49-F238E27FC236}">
                <a16:creationId xmlns:a16="http://schemas.microsoft.com/office/drawing/2014/main" id="{599233C1-7E43-4FA4-AC6E-3A15D13822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16694C-0EA4-4416-B401-4D43796538E6}"/>
              </a:ext>
            </a:extLst>
          </p:cNvPr>
          <p:cNvSpPr>
            <a:spLocks noGrp="1"/>
          </p:cNvSpPr>
          <p:nvPr>
            <p:ph type="sldNum" sz="quarter" idx="12"/>
          </p:nvPr>
        </p:nvSpPr>
        <p:spPr/>
        <p:txBody>
          <a:bodyPr/>
          <a:lstStyle/>
          <a:p>
            <a:fld id="{6ED3B9C8-487A-4A27-AF79-3A9389A0427A}" type="slidenum">
              <a:rPr lang="en-US" smtClean="0"/>
              <a:t>‹#›</a:t>
            </a:fld>
            <a:endParaRPr lang="en-US"/>
          </a:p>
        </p:txBody>
      </p:sp>
    </p:spTree>
    <p:extLst>
      <p:ext uri="{BB962C8B-B14F-4D97-AF65-F5344CB8AC3E}">
        <p14:creationId xmlns:p14="http://schemas.microsoft.com/office/powerpoint/2010/main" val="3604665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F863B-9640-48FC-A016-C7B641BE475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2E98A7-ABF7-4A19-9EE1-270E118FD5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DB0CF70-DF57-4DBA-8E8B-7032111BC105}"/>
              </a:ext>
            </a:extLst>
          </p:cNvPr>
          <p:cNvSpPr>
            <a:spLocks noGrp="1"/>
          </p:cNvSpPr>
          <p:nvPr>
            <p:ph type="dt" sz="half" idx="10"/>
          </p:nvPr>
        </p:nvSpPr>
        <p:spPr/>
        <p:txBody>
          <a:bodyPr/>
          <a:lstStyle/>
          <a:p>
            <a:fld id="{7CEC6082-C956-421D-A498-C77E8FA0A12C}" type="datetimeFigureOut">
              <a:rPr lang="en-US" smtClean="0"/>
              <a:t>5/24/2022</a:t>
            </a:fld>
            <a:endParaRPr lang="en-US"/>
          </a:p>
        </p:txBody>
      </p:sp>
      <p:sp>
        <p:nvSpPr>
          <p:cNvPr id="5" name="Footer Placeholder 4">
            <a:extLst>
              <a:ext uri="{FF2B5EF4-FFF2-40B4-BE49-F238E27FC236}">
                <a16:creationId xmlns:a16="http://schemas.microsoft.com/office/drawing/2014/main" id="{0303FCE7-BC0C-4732-B695-CFD77BDCF9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548C8D-7FD0-4FB5-83F4-97DFCCC08B60}"/>
              </a:ext>
            </a:extLst>
          </p:cNvPr>
          <p:cNvSpPr>
            <a:spLocks noGrp="1"/>
          </p:cNvSpPr>
          <p:nvPr>
            <p:ph type="sldNum" sz="quarter" idx="12"/>
          </p:nvPr>
        </p:nvSpPr>
        <p:spPr/>
        <p:txBody>
          <a:bodyPr/>
          <a:lstStyle/>
          <a:p>
            <a:fld id="{6ED3B9C8-487A-4A27-AF79-3A9389A0427A}" type="slidenum">
              <a:rPr lang="en-US" smtClean="0"/>
              <a:t>‹#›</a:t>
            </a:fld>
            <a:endParaRPr lang="en-US"/>
          </a:p>
        </p:txBody>
      </p:sp>
    </p:spTree>
    <p:extLst>
      <p:ext uri="{BB962C8B-B14F-4D97-AF65-F5344CB8AC3E}">
        <p14:creationId xmlns:p14="http://schemas.microsoft.com/office/powerpoint/2010/main" val="3705554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0A5B1-AFD3-42BB-8801-58B0C03825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7AD9B1-3529-40C6-9509-6A5D65130E7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DB41CD-DDDA-4D1A-92A0-1C2ADD47153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04B717-3E9A-444A-8377-12B7147F18C3}"/>
              </a:ext>
            </a:extLst>
          </p:cNvPr>
          <p:cNvSpPr>
            <a:spLocks noGrp="1"/>
          </p:cNvSpPr>
          <p:nvPr>
            <p:ph type="dt" sz="half" idx="10"/>
          </p:nvPr>
        </p:nvSpPr>
        <p:spPr/>
        <p:txBody>
          <a:bodyPr/>
          <a:lstStyle/>
          <a:p>
            <a:fld id="{7CEC6082-C956-421D-A498-C77E8FA0A12C}" type="datetimeFigureOut">
              <a:rPr lang="en-US" smtClean="0"/>
              <a:t>5/24/2022</a:t>
            </a:fld>
            <a:endParaRPr lang="en-US"/>
          </a:p>
        </p:txBody>
      </p:sp>
      <p:sp>
        <p:nvSpPr>
          <p:cNvPr id="6" name="Footer Placeholder 5">
            <a:extLst>
              <a:ext uri="{FF2B5EF4-FFF2-40B4-BE49-F238E27FC236}">
                <a16:creationId xmlns:a16="http://schemas.microsoft.com/office/drawing/2014/main" id="{643264DC-0E0E-4266-88F8-636A3DAEC9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74DD8F-CE92-46FD-9BA1-6E795692592E}"/>
              </a:ext>
            </a:extLst>
          </p:cNvPr>
          <p:cNvSpPr>
            <a:spLocks noGrp="1"/>
          </p:cNvSpPr>
          <p:nvPr>
            <p:ph type="sldNum" sz="quarter" idx="12"/>
          </p:nvPr>
        </p:nvSpPr>
        <p:spPr/>
        <p:txBody>
          <a:bodyPr/>
          <a:lstStyle/>
          <a:p>
            <a:fld id="{6ED3B9C8-487A-4A27-AF79-3A9389A0427A}" type="slidenum">
              <a:rPr lang="en-US" smtClean="0"/>
              <a:t>‹#›</a:t>
            </a:fld>
            <a:endParaRPr lang="en-US"/>
          </a:p>
        </p:txBody>
      </p:sp>
    </p:spTree>
    <p:extLst>
      <p:ext uri="{BB962C8B-B14F-4D97-AF65-F5344CB8AC3E}">
        <p14:creationId xmlns:p14="http://schemas.microsoft.com/office/powerpoint/2010/main" val="3168233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9EF88-7994-49F9-82FA-FA01194B7A9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507ED72-324D-4820-9500-5DBBDB8780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4B3ECDA-046D-4C0D-8079-57FE81F088C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A5064BE-C820-4EC3-8363-CDCB984F01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CD56BBA-DAD5-4A56-9F3F-E0FA067D124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066B99-5D3E-473F-8840-135837A37A1E}"/>
              </a:ext>
            </a:extLst>
          </p:cNvPr>
          <p:cNvSpPr>
            <a:spLocks noGrp="1"/>
          </p:cNvSpPr>
          <p:nvPr>
            <p:ph type="dt" sz="half" idx="10"/>
          </p:nvPr>
        </p:nvSpPr>
        <p:spPr/>
        <p:txBody>
          <a:bodyPr/>
          <a:lstStyle/>
          <a:p>
            <a:fld id="{7CEC6082-C956-421D-A498-C77E8FA0A12C}" type="datetimeFigureOut">
              <a:rPr lang="en-US" smtClean="0"/>
              <a:t>5/24/2022</a:t>
            </a:fld>
            <a:endParaRPr lang="en-US"/>
          </a:p>
        </p:txBody>
      </p:sp>
      <p:sp>
        <p:nvSpPr>
          <p:cNvPr id="8" name="Footer Placeholder 7">
            <a:extLst>
              <a:ext uri="{FF2B5EF4-FFF2-40B4-BE49-F238E27FC236}">
                <a16:creationId xmlns:a16="http://schemas.microsoft.com/office/drawing/2014/main" id="{86167592-48DB-49A8-93EE-B430D02187B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BEB92A3-39EF-4A3E-BCFC-3521CFC2AB6A}"/>
              </a:ext>
            </a:extLst>
          </p:cNvPr>
          <p:cNvSpPr>
            <a:spLocks noGrp="1"/>
          </p:cNvSpPr>
          <p:nvPr>
            <p:ph type="sldNum" sz="quarter" idx="12"/>
          </p:nvPr>
        </p:nvSpPr>
        <p:spPr/>
        <p:txBody>
          <a:bodyPr/>
          <a:lstStyle/>
          <a:p>
            <a:fld id="{6ED3B9C8-487A-4A27-AF79-3A9389A0427A}" type="slidenum">
              <a:rPr lang="en-US" smtClean="0"/>
              <a:t>‹#›</a:t>
            </a:fld>
            <a:endParaRPr lang="en-US"/>
          </a:p>
        </p:txBody>
      </p:sp>
    </p:spTree>
    <p:extLst>
      <p:ext uri="{BB962C8B-B14F-4D97-AF65-F5344CB8AC3E}">
        <p14:creationId xmlns:p14="http://schemas.microsoft.com/office/powerpoint/2010/main" val="2468180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4E287-2882-4AF2-B02F-5F2C36430B5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329F76D-CAF8-4C27-8C8A-CCB0123487BE}"/>
              </a:ext>
            </a:extLst>
          </p:cNvPr>
          <p:cNvSpPr>
            <a:spLocks noGrp="1"/>
          </p:cNvSpPr>
          <p:nvPr>
            <p:ph type="dt" sz="half" idx="10"/>
          </p:nvPr>
        </p:nvSpPr>
        <p:spPr/>
        <p:txBody>
          <a:bodyPr/>
          <a:lstStyle/>
          <a:p>
            <a:fld id="{7CEC6082-C956-421D-A498-C77E8FA0A12C}" type="datetimeFigureOut">
              <a:rPr lang="en-US" smtClean="0"/>
              <a:t>5/24/2022</a:t>
            </a:fld>
            <a:endParaRPr lang="en-US"/>
          </a:p>
        </p:txBody>
      </p:sp>
      <p:sp>
        <p:nvSpPr>
          <p:cNvPr id="4" name="Footer Placeholder 3">
            <a:extLst>
              <a:ext uri="{FF2B5EF4-FFF2-40B4-BE49-F238E27FC236}">
                <a16:creationId xmlns:a16="http://schemas.microsoft.com/office/drawing/2014/main" id="{2A29AF66-BBD1-44DE-B28F-4EC1FBACC78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37B68EB-2EA6-44E2-BB86-DD1D4D2519FB}"/>
              </a:ext>
            </a:extLst>
          </p:cNvPr>
          <p:cNvSpPr>
            <a:spLocks noGrp="1"/>
          </p:cNvSpPr>
          <p:nvPr>
            <p:ph type="sldNum" sz="quarter" idx="12"/>
          </p:nvPr>
        </p:nvSpPr>
        <p:spPr/>
        <p:txBody>
          <a:bodyPr/>
          <a:lstStyle/>
          <a:p>
            <a:fld id="{6ED3B9C8-487A-4A27-AF79-3A9389A0427A}" type="slidenum">
              <a:rPr lang="en-US" smtClean="0"/>
              <a:t>‹#›</a:t>
            </a:fld>
            <a:endParaRPr lang="en-US"/>
          </a:p>
        </p:txBody>
      </p:sp>
    </p:spTree>
    <p:extLst>
      <p:ext uri="{BB962C8B-B14F-4D97-AF65-F5344CB8AC3E}">
        <p14:creationId xmlns:p14="http://schemas.microsoft.com/office/powerpoint/2010/main" val="4283504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6566D4-2177-4CC9-813B-E8333CAEEEA2}"/>
              </a:ext>
            </a:extLst>
          </p:cNvPr>
          <p:cNvSpPr>
            <a:spLocks noGrp="1"/>
          </p:cNvSpPr>
          <p:nvPr>
            <p:ph type="dt" sz="half" idx="10"/>
          </p:nvPr>
        </p:nvSpPr>
        <p:spPr/>
        <p:txBody>
          <a:bodyPr/>
          <a:lstStyle/>
          <a:p>
            <a:fld id="{7CEC6082-C956-421D-A498-C77E8FA0A12C}" type="datetimeFigureOut">
              <a:rPr lang="en-US" smtClean="0"/>
              <a:t>5/24/2022</a:t>
            </a:fld>
            <a:endParaRPr lang="en-US"/>
          </a:p>
        </p:txBody>
      </p:sp>
      <p:sp>
        <p:nvSpPr>
          <p:cNvPr id="3" name="Footer Placeholder 2">
            <a:extLst>
              <a:ext uri="{FF2B5EF4-FFF2-40B4-BE49-F238E27FC236}">
                <a16:creationId xmlns:a16="http://schemas.microsoft.com/office/drawing/2014/main" id="{30B27360-BCEC-4D72-9E52-E237A5CE330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0D41291-A485-49E8-B119-4FD07BC01C7A}"/>
              </a:ext>
            </a:extLst>
          </p:cNvPr>
          <p:cNvSpPr>
            <a:spLocks noGrp="1"/>
          </p:cNvSpPr>
          <p:nvPr>
            <p:ph type="sldNum" sz="quarter" idx="12"/>
          </p:nvPr>
        </p:nvSpPr>
        <p:spPr/>
        <p:txBody>
          <a:bodyPr/>
          <a:lstStyle/>
          <a:p>
            <a:fld id="{6ED3B9C8-487A-4A27-AF79-3A9389A0427A}" type="slidenum">
              <a:rPr lang="en-US" smtClean="0"/>
              <a:t>‹#›</a:t>
            </a:fld>
            <a:endParaRPr lang="en-US"/>
          </a:p>
        </p:txBody>
      </p:sp>
    </p:spTree>
    <p:extLst>
      <p:ext uri="{BB962C8B-B14F-4D97-AF65-F5344CB8AC3E}">
        <p14:creationId xmlns:p14="http://schemas.microsoft.com/office/powerpoint/2010/main" val="3164857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250A7-A2BF-44E6-BADE-8647496D73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A467B5C-A5A1-484F-865D-E77C1E62C9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64BECD5-2444-4F53-AB5C-90D9AC563C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F5BB46-2CC6-487B-9A99-78C522D4B538}"/>
              </a:ext>
            </a:extLst>
          </p:cNvPr>
          <p:cNvSpPr>
            <a:spLocks noGrp="1"/>
          </p:cNvSpPr>
          <p:nvPr>
            <p:ph type="dt" sz="half" idx="10"/>
          </p:nvPr>
        </p:nvSpPr>
        <p:spPr/>
        <p:txBody>
          <a:bodyPr/>
          <a:lstStyle/>
          <a:p>
            <a:fld id="{7CEC6082-C956-421D-A498-C77E8FA0A12C}" type="datetimeFigureOut">
              <a:rPr lang="en-US" smtClean="0"/>
              <a:t>5/24/2022</a:t>
            </a:fld>
            <a:endParaRPr lang="en-US"/>
          </a:p>
        </p:txBody>
      </p:sp>
      <p:sp>
        <p:nvSpPr>
          <p:cNvPr id="6" name="Footer Placeholder 5">
            <a:extLst>
              <a:ext uri="{FF2B5EF4-FFF2-40B4-BE49-F238E27FC236}">
                <a16:creationId xmlns:a16="http://schemas.microsoft.com/office/drawing/2014/main" id="{38D2881D-BEC7-4CB4-8085-7C705E8205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26956D-8E36-4408-8104-B7FC19AED8FA}"/>
              </a:ext>
            </a:extLst>
          </p:cNvPr>
          <p:cNvSpPr>
            <a:spLocks noGrp="1"/>
          </p:cNvSpPr>
          <p:nvPr>
            <p:ph type="sldNum" sz="quarter" idx="12"/>
          </p:nvPr>
        </p:nvSpPr>
        <p:spPr/>
        <p:txBody>
          <a:bodyPr/>
          <a:lstStyle/>
          <a:p>
            <a:fld id="{6ED3B9C8-487A-4A27-AF79-3A9389A0427A}" type="slidenum">
              <a:rPr lang="en-US" smtClean="0"/>
              <a:t>‹#›</a:t>
            </a:fld>
            <a:endParaRPr lang="en-US"/>
          </a:p>
        </p:txBody>
      </p:sp>
    </p:spTree>
    <p:extLst>
      <p:ext uri="{BB962C8B-B14F-4D97-AF65-F5344CB8AC3E}">
        <p14:creationId xmlns:p14="http://schemas.microsoft.com/office/powerpoint/2010/main" val="2788577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E2899-B9BE-4980-8DB9-88E5EA1F99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9EA3FBC-B24E-41B7-8C43-29658138E3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ECAA4D1-5BCF-466F-8771-1E8A54E8C3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C4EF30-B864-4011-8CCC-89876B605D67}"/>
              </a:ext>
            </a:extLst>
          </p:cNvPr>
          <p:cNvSpPr>
            <a:spLocks noGrp="1"/>
          </p:cNvSpPr>
          <p:nvPr>
            <p:ph type="dt" sz="half" idx="10"/>
          </p:nvPr>
        </p:nvSpPr>
        <p:spPr/>
        <p:txBody>
          <a:bodyPr/>
          <a:lstStyle/>
          <a:p>
            <a:fld id="{7CEC6082-C956-421D-A498-C77E8FA0A12C}" type="datetimeFigureOut">
              <a:rPr lang="en-US" smtClean="0"/>
              <a:t>5/24/2022</a:t>
            </a:fld>
            <a:endParaRPr lang="en-US"/>
          </a:p>
        </p:txBody>
      </p:sp>
      <p:sp>
        <p:nvSpPr>
          <p:cNvPr id="6" name="Footer Placeholder 5">
            <a:extLst>
              <a:ext uri="{FF2B5EF4-FFF2-40B4-BE49-F238E27FC236}">
                <a16:creationId xmlns:a16="http://schemas.microsoft.com/office/drawing/2014/main" id="{C3888C76-B6AA-483C-89E7-63426FC02F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2E4E29-E4E6-46F9-A909-2392CC50FEEE}"/>
              </a:ext>
            </a:extLst>
          </p:cNvPr>
          <p:cNvSpPr>
            <a:spLocks noGrp="1"/>
          </p:cNvSpPr>
          <p:nvPr>
            <p:ph type="sldNum" sz="quarter" idx="12"/>
          </p:nvPr>
        </p:nvSpPr>
        <p:spPr/>
        <p:txBody>
          <a:bodyPr/>
          <a:lstStyle/>
          <a:p>
            <a:fld id="{6ED3B9C8-487A-4A27-AF79-3A9389A0427A}" type="slidenum">
              <a:rPr lang="en-US" smtClean="0"/>
              <a:t>‹#›</a:t>
            </a:fld>
            <a:endParaRPr lang="en-US"/>
          </a:p>
        </p:txBody>
      </p:sp>
    </p:spTree>
    <p:extLst>
      <p:ext uri="{BB962C8B-B14F-4D97-AF65-F5344CB8AC3E}">
        <p14:creationId xmlns:p14="http://schemas.microsoft.com/office/powerpoint/2010/main" val="2002682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9A988-1A07-4D68-B31F-B97B6DC1529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DB77353-DE7C-43F8-A73E-66505C41214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2EA5D4-25B5-4497-BB43-BF74172FCB8F}"/>
              </a:ext>
            </a:extLst>
          </p:cNvPr>
          <p:cNvSpPr>
            <a:spLocks noGrp="1"/>
          </p:cNvSpPr>
          <p:nvPr>
            <p:ph type="dt" sz="half" idx="10"/>
          </p:nvPr>
        </p:nvSpPr>
        <p:spPr/>
        <p:txBody>
          <a:bodyPr/>
          <a:lstStyle/>
          <a:p>
            <a:fld id="{7CEC6082-C956-421D-A498-C77E8FA0A12C}" type="datetimeFigureOut">
              <a:rPr lang="en-US" smtClean="0"/>
              <a:t>5/24/2022</a:t>
            </a:fld>
            <a:endParaRPr lang="en-US"/>
          </a:p>
        </p:txBody>
      </p:sp>
      <p:sp>
        <p:nvSpPr>
          <p:cNvPr id="5" name="Footer Placeholder 4">
            <a:extLst>
              <a:ext uri="{FF2B5EF4-FFF2-40B4-BE49-F238E27FC236}">
                <a16:creationId xmlns:a16="http://schemas.microsoft.com/office/drawing/2014/main" id="{04147352-84E6-424A-8043-B4F8125D4F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196D30-1516-424C-9DC4-13741727C31D}"/>
              </a:ext>
            </a:extLst>
          </p:cNvPr>
          <p:cNvSpPr>
            <a:spLocks noGrp="1"/>
          </p:cNvSpPr>
          <p:nvPr>
            <p:ph type="sldNum" sz="quarter" idx="12"/>
          </p:nvPr>
        </p:nvSpPr>
        <p:spPr/>
        <p:txBody>
          <a:bodyPr/>
          <a:lstStyle/>
          <a:p>
            <a:fld id="{6ED3B9C8-487A-4A27-AF79-3A9389A0427A}" type="slidenum">
              <a:rPr lang="en-US" smtClean="0"/>
              <a:t>‹#›</a:t>
            </a:fld>
            <a:endParaRPr lang="en-US"/>
          </a:p>
        </p:txBody>
      </p:sp>
    </p:spTree>
    <p:extLst>
      <p:ext uri="{BB962C8B-B14F-4D97-AF65-F5344CB8AC3E}">
        <p14:creationId xmlns:p14="http://schemas.microsoft.com/office/powerpoint/2010/main" val="655165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87C06AB-CDCB-4238-9051-987C219938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1FC2712-9A31-4D9D-A9B9-3A51FB4572E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1217E1-7C50-47CD-8DDF-A5B0307D26DF}"/>
              </a:ext>
            </a:extLst>
          </p:cNvPr>
          <p:cNvSpPr>
            <a:spLocks noGrp="1"/>
          </p:cNvSpPr>
          <p:nvPr>
            <p:ph type="dt" sz="half" idx="10"/>
          </p:nvPr>
        </p:nvSpPr>
        <p:spPr/>
        <p:txBody>
          <a:bodyPr/>
          <a:lstStyle/>
          <a:p>
            <a:fld id="{7CEC6082-C956-421D-A498-C77E8FA0A12C}" type="datetimeFigureOut">
              <a:rPr lang="en-US" smtClean="0"/>
              <a:t>5/24/2022</a:t>
            </a:fld>
            <a:endParaRPr lang="en-US"/>
          </a:p>
        </p:txBody>
      </p:sp>
      <p:sp>
        <p:nvSpPr>
          <p:cNvPr id="5" name="Footer Placeholder 4">
            <a:extLst>
              <a:ext uri="{FF2B5EF4-FFF2-40B4-BE49-F238E27FC236}">
                <a16:creationId xmlns:a16="http://schemas.microsoft.com/office/drawing/2014/main" id="{B3851A02-8FF1-4642-8455-3E2E03F288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FBA50A-31CF-451E-BE48-00AFFA912F29}"/>
              </a:ext>
            </a:extLst>
          </p:cNvPr>
          <p:cNvSpPr>
            <a:spLocks noGrp="1"/>
          </p:cNvSpPr>
          <p:nvPr>
            <p:ph type="sldNum" sz="quarter" idx="12"/>
          </p:nvPr>
        </p:nvSpPr>
        <p:spPr/>
        <p:txBody>
          <a:bodyPr/>
          <a:lstStyle/>
          <a:p>
            <a:fld id="{6ED3B9C8-487A-4A27-AF79-3A9389A0427A}" type="slidenum">
              <a:rPr lang="en-US" smtClean="0"/>
              <a:t>‹#›</a:t>
            </a:fld>
            <a:endParaRPr lang="en-US"/>
          </a:p>
        </p:txBody>
      </p:sp>
    </p:spTree>
    <p:extLst>
      <p:ext uri="{BB962C8B-B14F-4D97-AF65-F5344CB8AC3E}">
        <p14:creationId xmlns:p14="http://schemas.microsoft.com/office/powerpoint/2010/main" val="2723838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9089F8-EBD0-47E1-9AE6-B3D48A9CF9C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5D489C8-F226-4F81-BBAA-64777BACD5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F4596D-2E85-4FC9-A121-3E06A5A0B7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EC6082-C956-421D-A498-C77E8FA0A12C}" type="datetimeFigureOut">
              <a:rPr lang="en-US" smtClean="0"/>
              <a:t>5/24/2022</a:t>
            </a:fld>
            <a:endParaRPr lang="en-US"/>
          </a:p>
        </p:txBody>
      </p:sp>
      <p:sp>
        <p:nvSpPr>
          <p:cNvPr id="5" name="Footer Placeholder 4">
            <a:extLst>
              <a:ext uri="{FF2B5EF4-FFF2-40B4-BE49-F238E27FC236}">
                <a16:creationId xmlns:a16="http://schemas.microsoft.com/office/drawing/2014/main" id="{C171C0F0-B4CA-4E95-808B-E2E2487A56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35EC3AF-4CD4-4603-98DE-7D28831B75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D3B9C8-487A-4A27-AF79-3A9389A0427A}" type="slidenum">
              <a:rPr lang="en-US" smtClean="0"/>
              <a:t>‹#›</a:t>
            </a:fld>
            <a:endParaRPr lang="en-US"/>
          </a:p>
        </p:txBody>
      </p:sp>
    </p:spTree>
    <p:extLst>
      <p:ext uri="{BB962C8B-B14F-4D97-AF65-F5344CB8AC3E}">
        <p14:creationId xmlns:p14="http://schemas.microsoft.com/office/powerpoint/2010/main" val="11143436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hyperlink" Target="https://www.historylink.org/File/1506"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8.jpeg"/><Relationship Id="rId4" Type="http://schemas.openxmlformats.org/officeDocument/2006/relationships/hyperlink" Target="https://i.pinimg.com/originals/39/cf/03/39cf0367e7b263a721adf671e52dcf1e.jpg"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kuow.org/stories/spooky-underwater-forests-lake-washington-and-lake-sammamish"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hyperlink" Target="https://www.burkemuseum.org/static/waterlines/project_map.html"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15.pn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15.pn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jpeg"/><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https://www.wafish.com/group/bassfishing/forum/topics/monster-walleye-caught-in-lake-washington" TargetMode="Externa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mailto:curtis.degasperi@kingcounty.gov" TargetMode="External"/><Relationship Id="rId1" Type="http://schemas.openxmlformats.org/officeDocument/2006/relationships/slideLayout" Target="../slideLayouts/slideLayout6.xml"/><Relationship Id="rId4" Type="http://schemas.openxmlformats.org/officeDocument/2006/relationships/image" Target="../media/image3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84B9C-BD95-4AFE-900C-4752A0A22B46}"/>
              </a:ext>
            </a:extLst>
          </p:cNvPr>
          <p:cNvSpPr>
            <a:spLocks noGrp="1"/>
          </p:cNvSpPr>
          <p:nvPr>
            <p:ph type="ctrTitle"/>
          </p:nvPr>
        </p:nvSpPr>
        <p:spPr>
          <a:xfrm>
            <a:off x="409574" y="160338"/>
            <a:ext cx="10125075" cy="1781673"/>
          </a:xfrm>
        </p:spPr>
        <p:txBody>
          <a:bodyPr/>
          <a:lstStyle/>
          <a:p>
            <a:r>
              <a:rPr lang="en-US" dirty="0"/>
              <a:t>Lake Washington: ~12,000 years of decreasing solitude</a:t>
            </a:r>
          </a:p>
        </p:txBody>
      </p:sp>
      <p:sp>
        <p:nvSpPr>
          <p:cNvPr id="3" name="Subtitle 2">
            <a:extLst>
              <a:ext uri="{FF2B5EF4-FFF2-40B4-BE49-F238E27FC236}">
                <a16:creationId xmlns:a16="http://schemas.microsoft.com/office/drawing/2014/main" id="{D543174A-DEDF-4104-A148-115391D99F6B}"/>
              </a:ext>
            </a:extLst>
          </p:cNvPr>
          <p:cNvSpPr>
            <a:spLocks noGrp="1"/>
          </p:cNvSpPr>
          <p:nvPr>
            <p:ph type="subTitle" idx="1"/>
          </p:nvPr>
        </p:nvSpPr>
        <p:spPr>
          <a:xfrm>
            <a:off x="8281366" y="5236028"/>
            <a:ext cx="3551737" cy="1655762"/>
          </a:xfrm>
        </p:spPr>
        <p:txBody>
          <a:bodyPr/>
          <a:lstStyle/>
          <a:p>
            <a:pPr algn="l"/>
            <a:r>
              <a:rPr lang="en-US" dirty="0"/>
              <a:t>Curtis DeGasperi</a:t>
            </a:r>
          </a:p>
          <a:p>
            <a:pPr algn="l"/>
            <a:r>
              <a:rPr lang="en-US" dirty="0"/>
              <a:t>King County Water and Land Resources Division</a:t>
            </a:r>
          </a:p>
        </p:txBody>
      </p:sp>
      <p:pic>
        <p:nvPicPr>
          <p:cNvPr id="5" name="Picture 4">
            <a:extLst>
              <a:ext uri="{FF2B5EF4-FFF2-40B4-BE49-F238E27FC236}">
                <a16:creationId xmlns:a16="http://schemas.microsoft.com/office/drawing/2014/main" id="{89F913E5-3FE9-4159-8224-C963F80D57E0}"/>
              </a:ext>
            </a:extLst>
          </p:cNvPr>
          <p:cNvPicPr>
            <a:picLocks noChangeAspect="1"/>
          </p:cNvPicPr>
          <p:nvPr/>
        </p:nvPicPr>
        <p:blipFill>
          <a:blip r:embed="rId3"/>
          <a:stretch>
            <a:fillRect/>
          </a:stretch>
        </p:blipFill>
        <p:spPr>
          <a:xfrm>
            <a:off x="6514361" y="1942011"/>
            <a:ext cx="5318742" cy="3048092"/>
          </a:xfrm>
          <a:prstGeom prst="rect">
            <a:avLst/>
          </a:prstGeom>
        </p:spPr>
      </p:pic>
      <p:pic>
        <p:nvPicPr>
          <p:cNvPr id="7" name="Picture 6">
            <a:extLst>
              <a:ext uri="{FF2B5EF4-FFF2-40B4-BE49-F238E27FC236}">
                <a16:creationId xmlns:a16="http://schemas.microsoft.com/office/drawing/2014/main" id="{D5BA4AB9-7B7B-46A2-AFD6-4C36D778E53B}"/>
              </a:ext>
            </a:extLst>
          </p:cNvPr>
          <p:cNvPicPr>
            <a:picLocks noChangeAspect="1"/>
          </p:cNvPicPr>
          <p:nvPr/>
        </p:nvPicPr>
        <p:blipFill>
          <a:blip r:embed="rId4"/>
          <a:stretch>
            <a:fillRect/>
          </a:stretch>
        </p:blipFill>
        <p:spPr>
          <a:xfrm>
            <a:off x="2386358" y="6169930"/>
            <a:ext cx="2510118" cy="372862"/>
          </a:xfrm>
          <a:prstGeom prst="rect">
            <a:avLst/>
          </a:prstGeom>
        </p:spPr>
      </p:pic>
      <p:sp>
        <p:nvSpPr>
          <p:cNvPr id="9" name="TextBox 8">
            <a:extLst>
              <a:ext uri="{FF2B5EF4-FFF2-40B4-BE49-F238E27FC236}">
                <a16:creationId xmlns:a16="http://schemas.microsoft.com/office/drawing/2014/main" id="{6A4F0073-135F-47BB-9CCE-4D4CFA4F791E}"/>
              </a:ext>
            </a:extLst>
          </p:cNvPr>
          <p:cNvSpPr txBox="1"/>
          <p:nvPr/>
        </p:nvSpPr>
        <p:spPr>
          <a:xfrm>
            <a:off x="6514361" y="1973357"/>
            <a:ext cx="6093724" cy="646331"/>
          </a:xfrm>
          <a:prstGeom prst="rect">
            <a:avLst/>
          </a:prstGeom>
          <a:noFill/>
        </p:spPr>
        <p:txBody>
          <a:bodyPr wrap="square">
            <a:spAutoFit/>
          </a:bodyPr>
          <a:lstStyle/>
          <a:p>
            <a:pPr algn="l"/>
            <a:r>
              <a:rPr lang="en-US" sz="1800" b="1" i="0" u="none" strike="noStrike" baseline="0" dirty="0">
                <a:latin typeface="Arial" panose="020B0604020202020204" pitchFamily="34" charset="0"/>
              </a:rPr>
              <a:t>Lake Washington Shoreline circa 1891</a:t>
            </a:r>
          </a:p>
          <a:p>
            <a:pPr algn="l"/>
            <a:r>
              <a:rPr lang="en-US" sz="1800" b="1" i="0" u="none" strike="noStrike" baseline="0" dirty="0">
                <a:latin typeface="Arial" panose="020B0604020202020204" pitchFamily="34" charset="0"/>
              </a:rPr>
              <a:t>(Frank La Roche)</a:t>
            </a:r>
            <a:endParaRPr lang="en-US" dirty="0"/>
          </a:p>
        </p:txBody>
      </p:sp>
      <p:pic>
        <p:nvPicPr>
          <p:cNvPr id="11" name="Picture 10">
            <a:extLst>
              <a:ext uri="{FF2B5EF4-FFF2-40B4-BE49-F238E27FC236}">
                <a16:creationId xmlns:a16="http://schemas.microsoft.com/office/drawing/2014/main" id="{2A96F34D-36B9-46BE-AA18-AFE1ABC1E83C}"/>
              </a:ext>
            </a:extLst>
          </p:cNvPr>
          <p:cNvPicPr>
            <a:picLocks noChangeAspect="1"/>
          </p:cNvPicPr>
          <p:nvPr/>
        </p:nvPicPr>
        <p:blipFill>
          <a:blip r:embed="rId5"/>
          <a:stretch>
            <a:fillRect/>
          </a:stretch>
        </p:blipFill>
        <p:spPr>
          <a:xfrm>
            <a:off x="1038924" y="1987700"/>
            <a:ext cx="5204986" cy="3979935"/>
          </a:xfrm>
          <a:prstGeom prst="rect">
            <a:avLst/>
          </a:prstGeom>
        </p:spPr>
      </p:pic>
      <p:sp>
        <p:nvSpPr>
          <p:cNvPr id="13" name="TextBox 12">
            <a:extLst>
              <a:ext uri="{FF2B5EF4-FFF2-40B4-BE49-F238E27FC236}">
                <a16:creationId xmlns:a16="http://schemas.microsoft.com/office/drawing/2014/main" id="{0DF0308B-63AD-46E1-8D34-97F0F102CB32}"/>
              </a:ext>
            </a:extLst>
          </p:cNvPr>
          <p:cNvSpPr txBox="1"/>
          <p:nvPr/>
        </p:nvSpPr>
        <p:spPr>
          <a:xfrm>
            <a:off x="1761405" y="5040472"/>
            <a:ext cx="6480312" cy="646331"/>
          </a:xfrm>
          <a:prstGeom prst="rect">
            <a:avLst/>
          </a:prstGeom>
          <a:noFill/>
        </p:spPr>
        <p:txBody>
          <a:bodyPr wrap="square">
            <a:spAutoFit/>
          </a:bodyPr>
          <a:lstStyle/>
          <a:p>
            <a:pPr algn="l"/>
            <a:r>
              <a:rPr lang="en-US" sz="1800" b="1" i="0" u="none" strike="noStrike" baseline="0" dirty="0">
                <a:latin typeface="Arial" panose="020B0604020202020204" pitchFamily="34" charset="0"/>
              </a:rPr>
              <a:t>Lake Washington Shoreline circa 1900</a:t>
            </a:r>
          </a:p>
          <a:p>
            <a:pPr algn="l"/>
            <a:r>
              <a:rPr lang="en-US" sz="1800" b="1" i="0" u="none" strike="noStrike" baseline="0" dirty="0">
                <a:latin typeface="Arial" panose="020B0604020202020204" pitchFamily="34" charset="0"/>
              </a:rPr>
              <a:t>(Anders Beer </a:t>
            </a:r>
            <a:r>
              <a:rPr lang="en-US" sz="1800" b="1" i="0" u="none" strike="noStrike" baseline="0" dirty="0" err="1">
                <a:latin typeface="Arial" panose="020B0604020202020204" pitchFamily="34" charset="0"/>
              </a:rPr>
              <a:t>Wilse</a:t>
            </a:r>
            <a:r>
              <a:rPr lang="en-US" sz="1800" b="1" i="0" u="none" strike="noStrike" baseline="0" dirty="0">
                <a:latin typeface="Arial" panose="020B0604020202020204" pitchFamily="34" charset="0"/>
              </a:rPr>
              <a:t>)</a:t>
            </a:r>
            <a:endParaRPr lang="en-US" dirty="0"/>
          </a:p>
        </p:txBody>
      </p:sp>
    </p:spTree>
    <p:extLst>
      <p:ext uri="{BB962C8B-B14F-4D97-AF65-F5344CB8AC3E}">
        <p14:creationId xmlns:p14="http://schemas.microsoft.com/office/powerpoint/2010/main" val="2078184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45189-6F86-41B9-8701-3077F88BCC97}"/>
              </a:ext>
            </a:extLst>
          </p:cNvPr>
          <p:cNvSpPr>
            <a:spLocks noGrp="1"/>
          </p:cNvSpPr>
          <p:nvPr>
            <p:ph type="title"/>
          </p:nvPr>
        </p:nvSpPr>
        <p:spPr>
          <a:xfrm>
            <a:off x="455023" y="345281"/>
            <a:ext cx="4482737" cy="1325563"/>
          </a:xfrm>
        </p:spPr>
        <p:txBody>
          <a:bodyPr>
            <a:normAutofit fontScale="90000"/>
          </a:bodyPr>
          <a:lstStyle/>
          <a:p>
            <a:r>
              <a:rPr lang="en-US" dirty="0"/>
              <a:t>The Vashon Stade of the Fraser Glaciation</a:t>
            </a:r>
          </a:p>
        </p:txBody>
      </p:sp>
      <p:pic>
        <p:nvPicPr>
          <p:cNvPr id="1026" name="Picture 2">
            <a:extLst>
              <a:ext uri="{FF2B5EF4-FFF2-40B4-BE49-F238E27FC236}">
                <a16:creationId xmlns:a16="http://schemas.microsoft.com/office/drawing/2014/main" id="{62444B65-E4D9-47E2-A444-370930581C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4978" y="0"/>
            <a:ext cx="570865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CCCB1C4-B74D-44D7-ACB8-3C02D0E0DE1C}"/>
              </a:ext>
            </a:extLst>
          </p:cNvPr>
          <p:cNvSpPr txBox="1"/>
          <p:nvPr/>
        </p:nvSpPr>
        <p:spPr>
          <a:xfrm>
            <a:off x="809974" y="6408965"/>
            <a:ext cx="9805698" cy="369332"/>
          </a:xfrm>
          <a:prstGeom prst="rect">
            <a:avLst/>
          </a:prstGeom>
          <a:noFill/>
        </p:spPr>
        <p:txBody>
          <a:bodyPr wrap="none" rtlCol="0">
            <a:spAutoFit/>
          </a:bodyPr>
          <a:lstStyle/>
          <a:p>
            <a:r>
              <a:rPr lang="en-US" dirty="0"/>
              <a:t>WA DNR: https://www.dnr.wa.gov/programs-and-services/geology/glaciers#the-cordilleran-ice-sheet.2</a:t>
            </a:r>
          </a:p>
        </p:txBody>
      </p:sp>
      <p:sp>
        <p:nvSpPr>
          <p:cNvPr id="4" name="TextBox 3">
            <a:extLst>
              <a:ext uri="{FF2B5EF4-FFF2-40B4-BE49-F238E27FC236}">
                <a16:creationId xmlns:a16="http://schemas.microsoft.com/office/drawing/2014/main" id="{4728E624-4D84-4C5D-9A18-CF650553E2CA}"/>
              </a:ext>
            </a:extLst>
          </p:cNvPr>
          <p:cNvSpPr txBox="1"/>
          <p:nvPr/>
        </p:nvSpPr>
        <p:spPr>
          <a:xfrm>
            <a:off x="9141420" y="5669281"/>
            <a:ext cx="1742208" cy="369332"/>
          </a:xfrm>
          <a:prstGeom prst="rect">
            <a:avLst/>
          </a:prstGeom>
          <a:noFill/>
        </p:spPr>
        <p:txBody>
          <a:bodyPr wrap="none" rtlCol="0">
            <a:spAutoFit/>
          </a:bodyPr>
          <a:lstStyle/>
          <a:p>
            <a:r>
              <a:rPr lang="en-US" dirty="0"/>
              <a:t>Thickness in feet</a:t>
            </a:r>
          </a:p>
        </p:txBody>
      </p:sp>
      <p:sp>
        <p:nvSpPr>
          <p:cNvPr id="5" name="TextBox 4">
            <a:extLst>
              <a:ext uri="{FF2B5EF4-FFF2-40B4-BE49-F238E27FC236}">
                <a16:creationId xmlns:a16="http://schemas.microsoft.com/office/drawing/2014/main" id="{8FE97F8F-DB02-451F-88C4-99B7B72AFC7B}"/>
              </a:ext>
            </a:extLst>
          </p:cNvPr>
          <p:cNvSpPr txBox="1"/>
          <p:nvPr/>
        </p:nvSpPr>
        <p:spPr>
          <a:xfrm>
            <a:off x="809974" y="2011680"/>
            <a:ext cx="3667351" cy="369332"/>
          </a:xfrm>
          <a:prstGeom prst="rect">
            <a:avLst/>
          </a:prstGeom>
          <a:noFill/>
        </p:spPr>
        <p:txBody>
          <a:bodyPr wrap="none" rtlCol="0">
            <a:spAutoFit/>
          </a:bodyPr>
          <a:lstStyle/>
          <a:p>
            <a:r>
              <a:rPr lang="en-US" dirty="0"/>
              <a:t>15,000-12,000 radiocarbon years ago</a:t>
            </a:r>
          </a:p>
        </p:txBody>
      </p:sp>
      <p:pic>
        <p:nvPicPr>
          <p:cNvPr id="7" name="Picture 6">
            <a:extLst>
              <a:ext uri="{FF2B5EF4-FFF2-40B4-BE49-F238E27FC236}">
                <a16:creationId xmlns:a16="http://schemas.microsoft.com/office/drawing/2014/main" id="{A351C484-55AF-46AC-8656-B7F2EAC2470A}"/>
              </a:ext>
            </a:extLst>
          </p:cNvPr>
          <p:cNvPicPr>
            <a:picLocks noChangeAspect="1"/>
          </p:cNvPicPr>
          <p:nvPr/>
        </p:nvPicPr>
        <p:blipFill>
          <a:blip r:embed="rId4"/>
          <a:stretch>
            <a:fillRect/>
          </a:stretch>
        </p:blipFill>
        <p:spPr>
          <a:xfrm>
            <a:off x="1025391" y="2704514"/>
            <a:ext cx="3093763" cy="3380948"/>
          </a:xfrm>
          <a:prstGeom prst="rect">
            <a:avLst/>
          </a:prstGeom>
        </p:spPr>
      </p:pic>
    </p:spTree>
    <p:extLst>
      <p:ext uri="{BB962C8B-B14F-4D97-AF65-F5344CB8AC3E}">
        <p14:creationId xmlns:p14="http://schemas.microsoft.com/office/powerpoint/2010/main" val="38411690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0D197-11A6-40B2-8E92-87DCCE60FD49}"/>
              </a:ext>
            </a:extLst>
          </p:cNvPr>
          <p:cNvSpPr>
            <a:spLocks noGrp="1"/>
          </p:cNvSpPr>
          <p:nvPr>
            <p:ph type="title"/>
          </p:nvPr>
        </p:nvSpPr>
        <p:spPr>
          <a:xfrm>
            <a:off x="838200" y="-111125"/>
            <a:ext cx="10515600" cy="1325563"/>
          </a:xfrm>
        </p:spPr>
        <p:txBody>
          <a:bodyPr/>
          <a:lstStyle/>
          <a:p>
            <a:r>
              <a:rPr lang="en-US" dirty="0"/>
              <a:t>First(?) humans arrive as glaciers retreat</a:t>
            </a:r>
          </a:p>
        </p:txBody>
      </p:sp>
      <p:pic>
        <p:nvPicPr>
          <p:cNvPr id="4" name="Picture 3">
            <a:hlinkClick r:id="rId3"/>
            <a:extLst>
              <a:ext uri="{FF2B5EF4-FFF2-40B4-BE49-F238E27FC236}">
                <a16:creationId xmlns:a16="http://schemas.microsoft.com/office/drawing/2014/main" id="{788288B1-E1C5-4504-A277-60BCCEF57EC7}"/>
              </a:ext>
            </a:extLst>
          </p:cNvPr>
          <p:cNvPicPr>
            <a:picLocks noChangeAspect="1"/>
          </p:cNvPicPr>
          <p:nvPr/>
        </p:nvPicPr>
        <p:blipFill>
          <a:blip r:embed="rId4"/>
          <a:stretch>
            <a:fillRect/>
          </a:stretch>
        </p:blipFill>
        <p:spPr>
          <a:xfrm>
            <a:off x="0" y="910809"/>
            <a:ext cx="12192000" cy="5950781"/>
          </a:xfrm>
          <a:prstGeom prst="rect">
            <a:avLst/>
          </a:prstGeom>
        </p:spPr>
      </p:pic>
      <p:sp>
        <p:nvSpPr>
          <p:cNvPr id="6" name="TextBox 5">
            <a:extLst>
              <a:ext uri="{FF2B5EF4-FFF2-40B4-BE49-F238E27FC236}">
                <a16:creationId xmlns:a16="http://schemas.microsoft.com/office/drawing/2014/main" id="{55D55C6C-1DA2-46EF-87B5-0687CE4CBC16}"/>
              </a:ext>
            </a:extLst>
          </p:cNvPr>
          <p:cNvSpPr txBox="1"/>
          <p:nvPr/>
        </p:nvSpPr>
        <p:spPr>
          <a:xfrm>
            <a:off x="9187816" y="2863900"/>
            <a:ext cx="2804160" cy="923330"/>
          </a:xfrm>
          <a:prstGeom prst="rect">
            <a:avLst/>
          </a:prstGeom>
          <a:noFill/>
        </p:spPr>
        <p:txBody>
          <a:bodyPr wrap="square">
            <a:spAutoFit/>
          </a:bodyPr>
          <a:lstStyle/>
          <a:p>
            <a:r>
              <a:rPr lang="en-US" dirty="0"/>
              <a:t>https://www.nwcouncil.org/reports/columbia-river-history/firsthumans/</a:t>
            </a:r>
          </a:p>
        </p:txBody>
      </p:sp>
    </p:spTree>
    <p:extLst>
      <p:ext uri="{BB962C8B-B14F-4D97-AF65-F5344CB8AC3E}">
        <p14:creationId xmlns:p14="http://schemas.microsoft.com/office/powerpoint/2010/main" val="4244276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B8CB3-9E39-44CD-96E6-9F76AF2E785B}"/>
              </a:ext>
            </a:extLst>
          </p:cNvPr>
          <p:cNvSpPr>
            <a:spLocks noGrp="1"/>
          </p:cNvSpPr>
          <p:nvPr>
            <p:ph type="title"/>
          </p:nvPr>
        </p:nvSpPr>
        <p:spPr>
          <a:xfrm>
            <a:off x="466725" y="1022350"/>
            <a:ext cx="2695575" cy="1325563"/>
          </a:xfrm>
        </p:spPr>
        <p:txBody>
          <a:bodyPr>
            <a:normAutofit fontScale="90000"/>
          </a:bodyPr>
          <a:lstStyle/>
          <a:p>
            <a:r>
              <a:rPr lang="en-US" dirty="0"/>
              <a:t>Mount Mazama</a:t>
            </a:r>
            <a:br>
              <a:rPr lang="en-US" dirty="0"/>
            </a:br>
            <a:r>
              <a:rPr lang="en-US" dirty="0"/>
              <a:t>~6,800 years before present</a:t>
            </a:r>
          </a:p>
        </p:txBody>
      </p:sp>
      <p:pic>
        <p:nvPicPr>
          <p:cNvPr id="4" name="Picture 3">
            <a:extLst>
              <a:ext uri="{FF2B5EF4-FFF2-40B4-BE49-F238E27FC236}">
                <a16:creationId xmlns:a16="http://schemas.microsoft.com/office/drawing/2014/main" id="{0FDFB384-0DDA-40E2-AE71-15761FEB6699}"/>
              </a:ext>
            </a:extLst>
          </p:cNvPr>
          <p:cNvPicPr>
            <a:picLocks noChangeAspect="1"/>
          </p:cNvPicPr>
          <p:nvPr/>
        </p:nvPicPr>
        <p:blipFill>
          <a:blip r:embed="rId3"/>
          <a:stretch>
            <a:fillRect/>
          </a:stretch>
        </p:blipFill>
        <p:spPr>
          <a:xfrm>
            <a:off x="6467475" y="181308"/>
            <a:ext cx="5558638" cy="5409867"/>
          </a:xfrm>
          <a:prstGeom prst="rect">
            <a:avLst/>
          </a:prstGeom>
        </p:spPr>
      </p:pic>
      <p:sp>
        <p:nvSpPr>
          <p:cNvPr id="5" name="TextBox 4">
            <a:extLst>
              <a:ext uri="{FF2B5EF4-FFF2-40B4-BE49-F238E27FC236}">
                <a16:creationId xmlns:a16="http://schemas.microsoft.com/office/drawing/2014/main" id="{6A2AA526-4A0F-4BA5-AC9B-31E03B82BA3F}"/>
              </a:ext>
            </a:extLst>
          </p:cNvPr>
          <p:cNvSpPr txBox="1"/>
          <p:nvPr/>
        </p:nvSpPr>
        <p:spPr>
          <a:xfrm>
            <a:off x="6467475" y="5994677"/>
            <a:ext cx="5558638" cy="369332"/>
          </a:xfrm>
          <a:prstGeom prst="rect">
            <a:avLst/>
          </a:prstGeom>
          <a:noFill/>
        </p:spPr>
        <p:txBody>
          <a:bodyPr wrap="none" rtlCol="0">
            <a:spAutoFit/>
          </a:bodyPr>
          <a:lstStyle/>
          <a:p>
            <a:r>
              <a:rPr lang="en-US" dirty="0"/>
              <a:t>Sally Abella, 1988, Paleoecology, 33(6, part 1):1376-1385.</a:t>
            </a:r>
          </a:p>
        </p:txBody>
      </p:sp>
      <p:sp>
        <p:nvSpPr>
          <p:cNvPr id="6" name="TextBox 5">
            <a:extLst>
              <a:ext uri="{FF2B5EF4-FFF2-40B4-BE49-F238E27FC236}">
                <a16:creationId xmlns:a16="http://schemas.microsoft.com/office/drawing/2014/main" id="{618943C0-484B-4C85-8202-C6DBCA47B0EB}"/>
              </a:ext>
            </a:extLst>
          </p:cNvPr>
          <p:cNvSpPr txBox="1"/>
          <p:nvPr/>
        </p:nvSpPr>
        <p:spPr>
          <a:xfrm>
            <a:off x="2662237" y="1801714"/>
            <a:ext cx="4533900" cy="646331"/>
          </a:xfrm>
          <a:prstGeom prst="rect">
            <a:avLst/>
          </a:prstGeom>
          <a:noFill/>
        </p:spPr>
        <p:txBody>
          <a:bodyPr wrap="square" rtlCol="0">
            <a:spAutoFit/>
          </a:bodyPr>
          <a:lstStyle/>
          <a:p>
            <a:r>
              <a:rPr lang="en-US" dirty="0"/>
              <a:t>2-inch-thick layer of ash over 12 feet below the sediment surface of the lake</a:t>
            </a:r>
          </a:p>
        </p:txBody>
      </p:sp>
      <p:pic>
        <p:nvPicPr>
          <p:cNvPr id="4098" name="Picture 2">
            <a:hlinkClick r:id="rId4"/>
            <a:extLst>
              <a:ext uri="{FF2B5EF4-FFF2-40B4-BE49-F238E27FC236}">
                <a16:creationId xmlns:a16="http://schemas.microsoft.com/office/drawing/2014/main" id="{AB0CC10D-75F6-482E-9EE6-DC5054FD51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5825" y="3790950"/>
            <a:ext cx="4678288" cy="25730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22869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hlinkClick r:id="rId3"/>
            <a:extLst>
              <a:ext uri="{FF2B5EF4-FFF2-40B4-BE49-F238E27FC236}">
                <a16:creationId xmlns:a16="http://schemas.microsoft.com/office/drawing/2014/main" id="{6AE4F912-5FC5-4C70-8DAC-1F50F2DF88F7}"/>
              </a:ext>
            </a:extLst>
          </p:cNvPr>
          <p:cNvPicPr>
            <a:picLocks noChangeAspect="1"/>
          </p:cNvPicPr>
          <p:nvPr/>
        </p:nvPicPr>
        <p:blipFill rotWithShape="1">
          <a:blip r:embed="rId4"/>
          <a:srcRect t="57669"/>
          <a:stretch/>
        </p:blipFill>
        <p:spPr>
          <a:xfrm>
            <a:off x="440977" y="1552199"/>
            <a:ext cx="5486862" cy="2121923"/>
          </a:xfrm>
          <a:prstGeom prst="rect">
            <a:avLst/>
          </a:prstGeom>
        </p:spPr>
      </p:pic>
      <p:sp>
        <p:nvSpPr>
          <p:cNvPr id="2" name="Title 1">
            <a:extLst>
              <a:ext uri="{FF2B5EF4-FFF2-40B4-BE49-F238E27FC236}">
                <a16:creationId xmlns:a16="http://schemas.microsoft.com/office/drawing/2014/main" id="{1A67A4D0-A296-412A-B81C-41650493E46A}"/>
              </a:ext>
            </a:extLst>
          </p:cNvPr>
          <p:cNvSpPr>
            <a:spLocks noGrp="1"/>
          </p:cNvSpPr>
          <p:nvPr>
            <p:ph type="title"/>
          </p:nvPr>
        </p:nvSpPr>
        <p:spPr>
          <a:xfrm>
            <a:off x="609138" y="226636"/>
            <a:ext cx="10515600" cy="1325563"/>
          </a:xfrm>
        </p:spPr>
        <p:txBody>
          <a:bodyPr/>
          <a:lstStyle/>
          <a:p>
            <a:r>
              <a:rPr lang="en-US" dirty="0"/>
              <a:t>Major Earthquake ~1,100 years before present</a:t>
            </a:r>
          </a:p>
        </p:txBody>
      </p:sp>
      <p:pic>
        <p:nvPicPr>
          <p:cNvPr id="4" name="Picture 3">
            <a:extLst>
              <a:ext uri="{FF2B5EF4-FFF2-40B4-BE49-F238E27FC236}">
                <a16:creationId xmlns:a16="http://schemas.microsoft.com/office/drawing/2014/main" id="{97B08661-E5D3-4F9A-AC18-08657959B569}"/>
              </a:ext>
            </a:extLst>
          </p:cNvPr>
          <p:cNvPicPr>
            <a:picLocks noChangeAspect="1"/>
          </p:cNvPicPr>
          <p:nvPr/>
        </p:nvPicPr>
        <p:blipFill>
          <a:blip r:embed="rId5"/>
          <a:stretch>
            <a:fillRect/>
          </a:stretch>
        </p:blipFill>
        <p:spPr>
          <a:xfrm>
            <a:off x="3425035" y="2834432"/>
            <a:ext cx="4559649" cy="3505200"/>
          </a:xfrm>
          <a:prstGeom prst="rect">
            <a:avLst/>
          </a:prstGeom>
        </p:spPr>
      </p:pic>
      <p:sp>
        <p:nvSpPr>
          <p:cNvPr id="5" name="TextBox 4">
            <a:extLst>
              <a:ext uri="{FF2B5EF4-FFF2-40B4-BE49-F238E27FC236}">
                <a16:creationId xmlns:a16="http://schemas.microsoft.com/office/drawing/2014/main" id="{421F09D2-F177-4D81-9213-C0D39EA157CA}"/>
              </a:ext>
            </a:extLst>
          </p:cNvPr>
          <p:cNvSpPr txBox="1"/>
          <p:nvPr/>
        </p:nvSpPr>
        <p:spPr>
          <a:xfrm>
            <a:off x="0" y="6488668"/>
            <a:ext cx="7448550" cy="369332"/>
          </a:xfrm>
          <a:prstGeom prst="rect">
            <a:avLst/>
          </a:prstGeom>
          <a:noFill/>
        </p:spPr>
        <p:txBody>
          <a:bodyPr wrap="square" rtlCol="0">
            <a:spAutoFit/>
          </a:bodyPr>
          <a:lstStyle/>
          <a:p>
            <a:r>
              <a:rPr lang="en-US" dirty="0" err="1"/>
              <a:t>Karlin</a:t>
            </a:r>
            <a:r>
              <a:rPr lang="en-US" dirty="0"/>
              <a:t>, Holmes, Abella, </a:t>
            </a:r>
            <a:r>
              <a:rPr lang="en-US" dirty="0" err="1"/>
              <a:t>Sylwester</a:t>
            </a:r>
            <a:r>
              <a:rPr lang="en-US" dirty="0"/>
              <a:t>, GSA Bulletin, Jan/Feb 2004, 116:94-108.</a:t>
            </a:r>
          </a:p>
        </p:txBody>
      </p:sp>
      <p:pic>
        <p:nvPicPr>
          <p:cNvPr id="5124" name="Picture 4">
            <a:extLst>
              <a:ext uri="{FF2B5EF4-FFF2-40B4-BE49-F238E27FC236}">
                <a16:creationId xmlns:a16="http://schemas.microsoft.com/office/drawing/2014/main" id="{469C8F22-2F53-4907-A0A1-ACDB36C859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20818" y="944939"/>
            <a:ext cx="3230205" cy="5686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80368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12D8E-7FD5-4520-BDFA-CD0D1D4949F9}"/>
              </a:ext>
            </a:extLst>
          </p:cNvPr>
          <p:cNvSpPr>
            <a:spLocks noGrp="1"/>
          </p:cNvSpPr>
          <p:nvPr>
            <p:ph type="title"/>
          </p:nvPr>
        </p:nvSpPr>
        <p:spPr>
          <a:xfrm>
            <a:off x="838200" y="150873"/>
            <a:ext cx="10515600" cy="1325563"/>
          </a:xfrm>
        </p:spPr>
        <p:txBody>
          <a:bodyPr/>
          <a:lstStyle/>
          <a:p>
            <a:r>
              <a:rPr lang="en-US" dirty="0"/>
              <a:t>First humans still here</a:t>
            </a:r>
          </a:p>
        </p:txBody>
      </p:sp>
      <p:pic>
        <p:nvPicPr>
          <p:cNvPr id="3" name="Picture 2">
            <a:hlinkClick r:id="rId3"/>
            <a:extLst>
              <a:ext uri="{FF2B5EF4-FFF2-40B4-BE49-F238E27FC236}">
                <a16:creationId xmlns:a16="http://schemas.microsoft.com/office/drawing/2014/main" id="{6E5022D7-BC8C-42AB-AE53-D36418F4DE43}"/>
              </a:ext>
            </a:extLst>
          </p:cNvPr>
          <p:cNvPicPr>
            <a:picLocks noChangeAspect="1"/>
          </p:cNvPicPr>
          <p:nvPr/>
        </p:nvPicPr>
        <p:blipFill>
          <a:blip r:embed="rId4"/>
          <a:stretch>
            <a:fillRect/>
          </a:stretch>
        </p:blipFill>
        <p:spPr>
          <a:xfrm>
            <a:off x="0" y="1476436"/>
            <a:ext cx="12192000" cy="5381564"/>
          </a:xfrm>
          <a:prstGeom prst="rect">
            <a:avLst/>
          </a:prstGeom>
        </p:spPr>
      </p:pic>
      <p:sp>
        <p:nvSpPr>
          <p:cNvPr id="4" name="TextBox 3">
            <a:extLst>
              <a:ext uri="{FF2B5EF4-FFF2-40B4-BE49-F238E27FC236}">
                <a16:creationId xmlns:a16="http://schemas.microsoft.com/office/drawing/2014/main" id="{93F9F952-3D87-4350-9DC2-81F1E7054CD4}"/>
              </a:ext>
            </a:extLst>
          </p:cNvPr>
          <p:cNvSpPr txBox="1"/>
          <p:nvPr/>
        </p:nvSpPr>
        <p:spPr>
          <a:xfrm>
            <a:off x="2706254" y="1616364"/>
            <a:ext cx="2931187" cy="523220"/>
          </a:xfrm>
          <a:prstGeom prst="rect">
            <a:avLst/>
          </a:prstGeom>
          <a:noFill/>
        </p:spPr>
        <p:txBody>
          <a:bodyPr wrap="none" rtlCol="0">
            <a:spAutoFit/>
          </a:bodyPr>
          <a:lstStyle/>
          <a:p>
            <a:r>
              <a:rPr lang="en-US" sz="2800" dirty="0">
                <a:solidFill>
                  <a:schemeClr val="bg1"/>
                </a:solidFill>
              </a:rPr>
              <a:t>Known village sites</a:t>
            </a:r>
          </a:p>
        </p:txBody>
      </p:sp>
      <p:cxnSp>
        <p:nvCxnSpPr>
          <p:cNvPr id="6" name="Straight Arrow Connector 5">
            <a:extLst>
              <a:ext uri="{FF2B5EF4-FFF2-40B4-BE49-F238E27FC236}">
                <a16:creationId xmlns:a16="http://schemas.microsoft.com/office/drawing/2014/main" id="{A6295421-7727-4D72-A6E2-324352B0E0F2}"/>
              </a:ext>
            </a:extLst>
          </p:cNvPr>
          <p:cNvCxnSpPr>
            <a:cxnSpLocks/>
          </p:cNvCxnSpPr>
          <p:nvPr/>
        </p:nvCxnSpPr>
        <p:spPr>
          <a:xfrm flipH="1">
            <a:off x="2009775" y="1995055"/>
            <a:ext cx="779608" cy="806944"/>
          </a:xfrm>
          <a:prstGeom prst="straightConnector1">
            <a:avLst/>
          </a:prstGeom>
          <a:ln w="44450">
            <a:solidFill>
              <a:schemeClr val="accent1">
                <a:lumMod val="20000"/>
                <a:lumOff val="8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6AB2B518-1EAA-4155-A282-94A0AFFA2626}"/>
              </a:ext>
            </a:extLst>
          </p:cNvPr>
          <p:cNvCxnSpPr>
            <a:cxnSpLocks/>
          </p:cNvCxnSpPr>
          <p:nvPr/>
        </p:nvCxnSpPr>
        <p:spPr>
          <a:xfrm>
            <a:off x="4314249" y="2118761"/>
            <a:ext cx="484909" cy="1644985"/>
          </a:xfrm>
          <a:prstGeom prst="straightConnector1">
            <a:avLst/>
          </a:prstGeom>
          <a:ln w="44450">
            <a:solidFill>
              <a:schemeClr val="accent1">
                <a:lumMod val="20000"/>
                <a:lumOff val="8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5BBF4E47-6982-4750-B412-3EE8E21A6558}"/>
              </a:ext>
            </a:extLst>
          </p:cNvPr>
          <p:cNvCxnSpPr>
            <a:cxnSpLocks/>
          </p:cNvCxnSpPr>
          <p:nvPr/>
        </p:nvCxnSpPr>
        <p:spPr>
          <a:xfrm flipV="1">
            <a:off x="5637441" y="1648299"/>
            <a:ext cx="1466191" cy="194826"/>
          </a:xfrm>
          <a:prstGeom prst="straightConnector1">
            <a:avLst/>
          </a:prstGeom>
          <a:ln w="44450">
            <a:solidFill>
              <a:schemeClr val="accent1">
                <a:lumMod val="20000"/>
                <a:lumOff val="8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C87EE71-E362-459A-B242-B4616F0BF30C}"/>
              </a:ext>
            </a:extLst>
          </p:cNvPr>
          <p:cNvCxnSpPr>
            <a:cxnSpLocks/>
          </p:cNvCxnSpPr>
          <p:nvPr/>
        </p:nvCxnSpPr>
        <p:spPr>
          <a:xfrm>
            <a:off x="5637441" y="1875060"/>
            <a:ext cx="3839934" cy="523467"/>
          </a:xfrm>
          <a:prstGeom prst="straightConnector1">
            <a:avLst/>
          </a:prstGeom>
          <a:ln w="44450">
            <a:solidFill>
              <a:schemeClr val="accent1">
                <a:lumMod val="20000"/>
                <a:lumOff val="8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0E3CA6D8-9E24-4DC9-BE05-2D25C80741E0}"/>
              </a:ext>
            </a:extLst>
          </p:cNvPr>
          <p:cNvCxnSpPr>
            <a:cxnSpLocks/>
            <a:stCxn id="4" idx="3"/>
          </p:cNvCxnSpPr>
          <p:nvPr/>
        </p:nvCxnSpPr>
        <p:spPr>
          <a:xfrm>
            <a:off x="5637441" y="1877974"/>
            <a:ext cx="4478109" cy="117081"/>
          </a:xfrm>
          <a:prstGeom prst="straightConnector1">
            <a:avLst/>
          </a:prstGeom>
          <a:ln w="44450">
            <a:solidFill>
              <a:schemeClr val="accent1">
                <a:lumMod val="20000"/>
                <a:lumOff val="8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45322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080FA-0B54-4627-9667-BED21E96DC0B}"/>
              </a:ext>
            </a:extLst>
          </p:cNvPr>
          <p:cNvSpPr>
            <a:spLocks noGrp="1"/>
          </p:cNvSpPr>
          <p:nvPr>
            <p:ph type="title"/>
          </p:nvPr>
        </p:nvSpPr>
        <p:spPr>
          <a:xfrm>
            <a:off x="381000" y="16991"/>
            <a:ext cx="10515600" cy="1325563"/>
          </a:xfrm>
        </p:spPr>
        <p:txBody>
          <a:bodyPr/>
          <a:lstStyle/>
          <a:p>
            <a:r>
              <a:rPr lang="en-US" dirty="0"/>
              <a:t>Denny/Boren/Maynard submit plats for Seattle on May 23, 1853</a:t>
            </a:r>
          </a:p>
        </p:txBody>
      </p:sp>
      <p:pic>
        <p:nvPicPr>
          <p:cNvPr id="6146" name="Picture 2">
            <a:extLst>
              <a:ext uri="{FF2B5EF4-FFF2-40B4-BE49-F238E27FC236}">
                <a16:creationId xmlns:a16="http://schemas.microsoft.com/office/drawing/2014/main" id="{B6F69095-8ADE-4889-A11D-88430CCFAE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074" y="1543049"/>
            <a:ext cx="4067175" cy="435187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3C51A63-9807-47F8-91B1-A0DCD1C70E3A}"/>
              </a:ext>
            </a:extLst>
          </p:cNvPr>
          <p:cNvSpPr txBox="1"/>
          <p:nvPr/>
        </p:nvSpPr>
        <p:spPr>
          <a:xfrm>
            <a:off x="1152525" y="6048375"/>
            <a:ext cx="2700739" cy="369332"/>
          </a:xfrm>
          <a:prstGeom prst="rect">
            <a:avLst/>
          </a:prstGeom>
          <a:noFill/>
        </p:spPr>
        <p:txBody>
          <a:bodyPr wrap="none" rtlCol="0">
            <a:spAutoFit/>
          </a:bodyPr>
          <a:lstStyle/>
          <a:p>
            <a:r>
              <a:rPr lang="en-US" dirty="0"/>
              <a:t>Seattle in 1878; E.S. Glover</a:t>
            </a:r>
          </a:p>
        </p:txBody>
      </p:sp>
      <p:pic>
        <p:nvPicPr>
          <p:cNvPr id="5" name="Picture 5" descr="93242125102001_777_AsagelCurtis_LKWA_1914">
            <a:extLst>
              <a:ext uri="{FF2B5EF4-FFF2-40B4-BE49-F238E27FC236}">
                <a16:creationId xmlns:a16="http://schemas.microsoft.com/office/drawing/2014/main" id="{CF918A66-3BC6-487B-B38F-680103F561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9362" y="2832592"/>
            <a:ext cx="4905632" cy="378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logo-subpages">
            <a:extLst>
              <a:ext uri="{FF2B5EF4-FFF2-40B4-BE49-F238E27FC236}">
                <a16:creationId xmlns:a16="http://schemas.microsoft.com/office/drawing/2014/main" id="{E82BCFB6-21B8-4EF5-B6E7-888DC137DD3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69974" y="6213967"/>
            <a:ext cx="26574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3">
            <a:extLst>
              <a:ext uri="{FF2B5EF4-FFF2-40B4-BE49-F238E27FC236}">
                <a16:creationId xmlns:a16="http://schemas.microsoft.com/office/drawing/2014/main" id="{ACCB4AD7-4649-4A82-9D88-70D2F9B44A03}"/>
              </a:ext>
            </a:extLst>
          </p:cNvPr>
          <p:cNvSpPr txBox="1">
            <a:spLocks noChangeArrowheads="1"/>
          </p:cNvSpPr>
          <p:nvPr/>
        </p:nvSpPr>
        <p:spPr bwMode="auto">
          <a:xfrm>
            <a:off x="6409261" y="3051195"/>
            <a:ext cx="502443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400" b="1" dirty="0"/>
              <a:t>Lake Washington Shoreline 1914 </a:t>
            </a:r>
          </a:p>
          <a:p>
            <a:pPr algn="ctr" eaLnBrk="1" hangingPunct="1"/>
            <a:r>
              <a:rPr lang="en-US" altLang="en-US" sz="2400" b="1" dirty="0"/>
              <a:t>(Asahel Curtis)</a:t>
            </a:r>
          </a:p>
        </p:txBody>
      </p:sp>
      <p:sp>
        <p:nvSpPr>
          <p:cNvPr id="4" name="TextBox 3">
            <a:extLst>
              <a:ext uri="{FF2B5EF4-FFF2-40B4-BE49-F238E27FC236}">
                <a16:creationId xmlns:a16="http://schemas.microsoft.com/office/drawing/2014/main" id="{819CA912-1F59-4901-936A-3141395E18D2}"/>
              </a:ext>
            </a:extLst>
          </p:cNvPr>
          <p:cNvSpPr txBox="1"/>
          <p:nvPr/>
        </p:nvSpPr>
        <p:spPr>
          <a:xfrm>
            <a:off x="5862639" y="710748"/>
            <a:ext cx="6222859" cy="2585323"/>
          </a:xfrm>
          <a:prstGeom prst="rect">
            <a:avLst/>
          </a:prstGeom>
          <a:noFill/>
        </p:spPr>
        <p:txBody>
          <a:bodyPr wrap="square" rtlCol="0">
            <a:spAutoFit/>
          </a:bodyPr>
          <a:lstStyle/>
          <a:p>
            <a:pPr marL="285750" indent="-285750">
              <a:buFont typeface="Arial" panose="020B0604020202020204" pitchFamily="34" charset="0"/>
              <a:buChar char="•"/>
            </a:pPr>
            <a:r>
              <a:rPr lang="en-US" dirty="0" err="1"/>
              <a:t>Hyas</a:t>
            </a:r>
            <a:r>
              <a:rPr lang="en-US" dirty="0"/>
              <a:t> Chuck “Big Lake” became “Lake Washington” in 1854.</a:t>
            </a:r>
          </a:p>
          <a:p>
            <a:pPr marL="285750" indent="-285750">
              <a:buFont typeface="Arial" panose="020B0604020202020204" pitchFamily="34" charset="0"/>
              <a:buChar char="•"/>
            </a:pPr>
            <a:r>
              <a:rPr lang="en-US" dirty="0"/>
              <a:t>Coal discoveries lead to first rail lines in the late 1800s followed by road building as the population expanded beyond Seattle</a:t>
            </a:r>
          </a:p>
          <a:p>
            <a:pPr marL="285750" indent="-285750">
              <a:buFont typeface="Arial" panose="020B0604020202020204" pitchFamily="34" charset="0"/>
              <a:buChar char="•"/>
            </a:pPr>
            <a:r>
              <a:rPr lang="en-US" dirty="0"/>
              <a:t>Logging of lowlands around the lake complete by ~1900</a:t>
            </a:r>
          </a:p>
          <a:p>
            <a:pPr marL="285750" indent="-285750">
              <a:buFont typeface="Arial" panose="020B0604020202020204" pitchFamily="34" charset="0"/>
              <a:buChar char="•"/>
            </a:pPr>
            <a:r>
              <a:rPr lang="en-US" dirty="0"/>
              <a:t>By 1920, raw sewage entered the lake from ~10,000 people.</a:t>
            </a:r>
          </a:p>
          <a:p>
            <a:pPr marL="285750" indent="-285750">
              <a:buFont typeface="Arial" panose="020B0604020202020204" pitchFamily="34" charset="0"/>
              <a:buChar char="•"/>
            </a:pPr>
            <a:r>
              <a:rPr lang="en-US" dirty="0"/>
              <a:t>Big Seattle sewage project completed in 1936</a:t>
            </a:r>
          </a:p>
          <a:p>
            <a:pPr marL="285750" indent="-28575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170776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0B0CD8C-807A-421E-81DC-4045DD393DBB}"/>
              </a:ext>
            </a:extLst>
          </p:cNvPr>
          <p:cNvPicPr>
            <a:picLocks noChangeAspect="1"/>
          </p:cNvPicPr>
          <p:nvPr/>
        </p:nvPicPr>
        <p:blipFill>
          <a:blip r:embed="rId3"/>
          <a:stretch>
            <a:fillRect/>
          </a:stretch>
        </p:blipFill>
        <p:spPr>
          <a:xfrm>
            <a:off x="4649580" y="0"/>
            <a:ext cx="6607589" cy="6858000"/>
          </a:xfrm>
          <a:prstGeom prst="rect">
            <a:avLst/>
          </a:prstGeom>
        </p:spPr>
      </p:pic>
      <p:sp>
        <p:nvSpPr>
          <p:cNvPr id="2" name="Title 1">
            <a:extLst>
              <a:ext uri="{FF2B5EF4-FFF2-40B4-BE49-F238E27FC236}">
                <a16:creationId xmlns:a16="http://schemas.microsoft.com/office/drawing/2014/main" id="{E214CE8B-321E-4E9C-8332-9CF50C2AF657}"/>
              </a:ext>
            </a:extLst>
          </p:cNvPr>
          <p:cNvSpPr>
            <a:spLocks noGrp="1"/>
          </p:cNvSpPr>
          <p:nvPr>
            <p:ph type="title"/>
          </p:nvPr>
        </p:nvSpPr>
        <p:spPr>
          <a:xfrm>
            <a:off x="409575" y="1717675"/>
            <a:ext cx="3811380" cy="1325563"/>
          </a:xfrm>
        </p:spPr>
        <p:txBody>
          <a:bodyPr>
            <a:normAutofit fontScale="90000"/>
          </a:bodyPr>
          <a:lstStyle/>
          <a:p>
            <a:r>
              <a:rPr lang="en-US" dirty="0"/>
              <a:t>Cedar River diverted from the Black/Duwamish to Lake Washington in 1912</a:t>
            </a:r>
          </a:p>
        </p:txBody>
      </p:sp>
    </p:spTree>
    <p:extLst>
      <p:ext uri="{BB962C8B-B14F-4D97-AF65-F5344CB8AC3E}">
        <p14:creationId xmlns:p14="http://schemas.microsoft.com/office/powerpoint/2010/main" val="5170543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60BE4-E877-41F1-A873-BE33E9BB9E59}"/>
              </a:ext>
            </a:extLst>
          </p:cNvPr>
          <p:cNvSpPr>
            <a:spLocks noGrp="1"/>
          </p:cNvSpPr>
          <p:nvPr>
            <p:ph type="title"/>
          </p:nvPr>
        </p:nvSpPr>
        <p:spPr/>
        <p:txBody>
          <a:bodyPr/>
          <a:lstStyle/>
          <a:p>
            <a:r>
              <a:rPr lang="en-US" dirty="0"/>
              <a:t>Ship Canal and Locks completed 1916-1917</a:t>
            </a:r>
          </a:p>
        </p:txBody>
      </p:sp>
      <p:pic>
        <p:nvPicPr>
          <p:cNvPr id="3" name="Picture 6" descr="CUR1038_33_shipcanal_1913_2">
            <a:extLst>
              <a:ext uri="{FF2B5EF4-FFF2-40B4-BE49-F238E27FC236}">
                <a16:creationId xmlns:a16="http://schemas.microsoft.com/office/drawing/2014/main" id="{2EA61FC7-53FD-4845-9036-D837649833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1307306"/>
            <a:ext cx="7200900" cy="555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3">
            <a:extLst>
              <a:ext uri="{FF2B5EF4-FFF2-40B4-BE49-F238E27FC236}">
                <a16:creationId xmlns:a16="http://schemas.microsoft.com/office/drawing/2014/main" id="{0924DFF3-BCE9-496C-B55D-B6EB710E01DE}"/>
              </a:ext>
            </a:extLst>
          </p:cNvPr>
          <p:cNvSpPr txBox="1">
            <a:spLocks noChangeArrowheads="1"/>
          </p:cNvSpPr>
          <p:nvPr/>
        </p:nvSpPr>
        <p:spPr bwMode="auto">
          <a:xfrm>
            <a:off x="546100" y="1689099"/>
            <a:ext cx="55499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400" b="1" dirty="0"/>
              <a:t>Ship Canal Locks Construction 1913 </a:t>
            </a:r>
          </a:p>
          <a:p>
            <a:pPr algn="ctr" eaLnBrk="1" hangingPunct="1"/>
            <a:r>
              <a:rPr lang="en-US" altLang="en-US" sz="2400" b="1" dirty="0"/>
              <a:t>(Asahel Curtis)</a:t>
            </a:r>
          </a:p>
        </p:txBody>
      </p:sp>
      <p:pic>
        <p:nvPicPr>
          <p:cNvPr id="6" name="Picture 6" descr="SEA1102_750452225102001_1109_montlake_1913">
            <a:extLst>
              <a:ext uri="{FF2B5EF4-FFF2-40B4-BE49-F238E27FC236}">
                <a16:creationId xmlns:a16="http://schemas.microsoft.com/office/drawing/2014/main" id="{9BC9BABB-5722-41AD-AC7E-6A7F3019FD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2100262"/>
            <a:ext cx="5619750" cy="4448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3">
            <a:extLst>
              <a:ext uri="{FF2B5EF4-FFF2-40B4-BE49-F238E27FC236}">
                <a16:creationId xmlns:a16="http://schemas.microsoft.com/office/drawing/2014/main" id="{16F76807-347F-436D-8517-121B556C3831}"/>
              </a:ext>
            </a:extLst>
          </p:cNvPr>
          <p:cNvSpPr txBox="1">
            <a:spLocks noChangeArrowheads="1"/>
          </p:cNvSpPr>
          <p:nvPr/>
        </p:nvSpPr>
        <p:spPr bwMode="auto">
          <a:xfrm>
            <a:off x="6361729" y="2217370"/>
            <a:ext cx="499207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400" b="1" dirty="0"/>
              <a:t>Coffer Dam at Montlake Cut 1916</a:t>
            </a:r>
          </a:p>
          <a:p>
            <a:pPr algn="ctr" eaLnBrk="1" hangingPunct="1"/>
            <a:r>
              <a:rPr lang="en-US" altLang="en-US" sz="2400" b="1" dirty="0"/>
              <a:t>(photographer unknown)</a:t>
            </a:r>
          </a:p>
        </p:txBody>
      </p:sp>
      <p:pic>
        <p:nvPicPr>
          <p:cNvPr id="5" name="Picture 4" descr="logo-subpages">
            <a:extLst>
              <a:ext uri="{FF2B5EF4-FFF2-40B4-BE49-F238E27FC236}">
                <a16:creationId xmlns:a16="http://schemas.microsoft.com/office/drawing/2014/main" id="{0A4B6673-1628-471B-9571-C54547A1AB8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05875" y="6084093"/>
            <a:ext cx="26574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5125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9F48F-1FEC-4B3B-80EE-103D2E316093}"/>
              </a:ext>
            </a:extLst>
          </p:cNvPr>
          <p:cNvSpPr>
            <a:spLocks noGrp="1"/>
          </p:cNvSpPr>
          <p:nvPr>
            <p:ph type="title"/>
          </p:nvPr>
        </p:nvSpPr>
        <p:spPr>
          <a:xfrm>
            <a:off x="838200" y="103765"/>
            <a:ext cx="10515600" cy="1325563"/>
          </a:xfrm>
        </p:spPr>
        <p:txBody>
          <a:bodyPr/>
          <a:lstStyle/>
          <a:p>
            <a:r>
              <a:rPr lang="en-US" dirty="0"/>
              <a:t>Ship Canal and Locks completed 1916-1917</a:t>
            </a:r>
          </a:p>
        </p:txBody>
      </p:sp>
      <p:pic>
        <p:nvPicPr>
          <p:cNvPr id="3" name="Picture 6" descr="SEA1024_7882225102001_1030_shipcanal_July4_1917">
            <a:extLst>
              <a:ext uri="{FF2B5EF4-FFF2-40B4-BE49-F238E27FC236}">
                <a16:creationId xmlns:a16="http://schemas.microsoft.com/office/drawing/2014/main" id="{58837B1A-ABB4-43B4-B0E7-30A75EF192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5382" y="1136072"/>
            <a:ext cx="9144000" cy="561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3">
            <a:extLst>
              <a:ext uri="{FF2B5EF4-FFF2-40B4-BE49-F238E27FC236}">
                <a16:creationId xmlns:a16="http://schemas.microsoft.com/office/drawing/2014/main" id="{10626778-6F49-4707-A714-B42E5455384C}"/>
              </a:ext>
            </a:extLst>
          </p:cNvPr>
          <p:cNvSpPr txBox="1">
            <a:spLocks noChangeArrowheads="1"/>
          </p:cNvSpPr>
          <p:nvPr/>
        </p:nvSpPr>
        <p:spPr bwMode="auto">
          <a:xfrm>
            <a:off x="1604818" y="1429328"/>
            <a:ext cx="744378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400" b="1" dirty="0"/>
              <a:t>Ship Canal and Locks Opening Day – July 4, 1917 </a:t>
            </a:r>
          </a:p>
          <a:p>
            <a:pPr algn="ctr" eaLnBrk="1" hangingPunct="1"/>
            <a:r>
              <a:rPr lang="en-US" altLang="en-US" sz="2400" b="1" dirty="0"/>
              <a:t>(photographer unknown)</a:t>
            </a:r>
          </a:p>
        </p:txBody>
      </p:sp>
      <p:pic>
        <p:nvPicPr>
          <p:cNvPr id="5" name="Picture 4" descr="logo-subpages">
            <a:extLst>
              <a:ext uri="{FF2B5EF4-FFF2-40B4-BE49-F238E27FC236}">
                <a16:creationId xmlns:a16="http://schemas.microsoft.com/office/drawing/2014/main" id="{7D78D281-E10C-408B-876C-5BEFA783A4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6248400"/>
            <a:ext cx="26574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00366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00AEC-53DF-442A-9F7D-95D1B99F116D}"/>
              </a:ext>
            </a:extLst>
          </p:cNvPr>
          <p:cNvSpPr>
            <a:spLocks noGrp="1"/>
          </p:cNvSpPr>
          <p:nvPr>
            <p:ph type="title"/>
          </p:nvPr>
        </p:nvSpPr>
        <p:spPr/>
        <p:txBody>
          <a:bodyPr/>
          <a:lstStyle/>
          <a:p>
            <a:r>
              <a:rPr lang="en-US" dirty="0"/>
              <a:t>Loss of shoreline wetlands, reduced natural lake level fluctuation</a:t>
            </a:r>
          </a:p>
        </p:txBody>
      </p:sp>
      <p:pic>
        <p:nvPicPr>
          <p:cNvPr id="7170" name="Picture 2">
            <a:extLst>
              <a:ext uri="{FF2B5EF4-FFF2-40B4-BE49-F238E27FC236}">
                <a16:creationId xmlns:a16="http://schemas.microsoft.com/office/drawing/2014/main" id="{BE709C74-7C65-4568-BAD1-F0254B266F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53100" y="1690688"/>
            <a:ext cx="6286500" cy="48577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LKWA_3">
            <a:extLst>
              <a:ext uri="{FF2B5EF4-FFF2-40B4-BE49-F238E27FC236}">
                <a16:creationId xmlns:a16="http://schemas.microsoft.com/office/drawing/2014/main" id="{9F0F494A-5389-444F-BCAB-AE608234DD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439" y="2092601"/>
            <a:ext cx="5395912" cy="3617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90536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5C7C7-052C-40E3-B361-AE2FA50BD5D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C2406F5-A0FB-4704-ACC7-808E9CC23BB2}"/>
              </a:ext>
            </a:extLst>
          </p:cNvPr>
          <p:cNvPicPr>
            <a:picLocks noChangeAspect="1"/>
          </p:cNvPicPr>
          <p:nvPr/>
        </p:nvPicPr>
        <p:blipFill>
          <a:blip r:embed="rId3"/>
          <a:stretch>
            <a:fillRect/>
          </a:stretch>
        </p:blipFill>
        <p:spPr>
          <a:xfrm>
            <a:off x="764323" y="0"/>
            <a:ext cx="10663354" cy="6858000"/>
          </a:xfrm>
          <a:prstGeom prst="rect">
            <a:avLst/>
          </a:prstGeom>
        </p:spPr>
      </p:pic>
    </p:spTree>
    <p:extLst>
      <p:ext uri="{BB962C8B-B14F-4D97-AF65-F5344CB8AC3E}">
        <p14:creationId xmlns:p14="http://schemas.microsoft.com/office/powerpoint/2010/main" val="10670965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C5A0F-B362-4D0E-A45F-E514347FE904}"/>
              </a:ext>
            </a:extLst>
          </p:cNvPr>
          <p:cNvSpPr>
            <a:spLocks noGrp="1"/>
          </p:cNvSpPr>
          <p:nvPr>
            <p:ph type="title"/>
          </p:nvPr>
        </p:nvSpPr>
        <p:spPr>
          <a:xfrm>
            <a:off x="276225" y="1422400"/>
            <a:ext cx="4676775" cy="1325563"/>
          </a:xfrm>
        </p:spPr>
        <p:txBody>
          <a:bodyPr>
            <a:normAutofit fontScale="90000"/>
          </a:bodyPr>
          <a:lstStyle/>
          <a:p>
            <a:r>
              <a:rPr lang="en-US" dirty="0"/>
              <a:t>Floating bridges facilitate east side development</a:t>
            </a:r>
          </a:p>
        </p:txBody>
      </p:sp>
      <p:pic>
        <p:nvPicPr>
          <p:cNvPr id="3" name="Picture 5" descr="SEA0935_156572225102001_940_floatingbridge_1940">
            <a:extLst>
              <a:ext uri="{FF2B5EF4-FFF2-40B4-BE49-F238E27FC236}">
                <a16:creationId xmlns:a16="http://schemas.microsoft.com/office/drawing/2014/main" id="{76E2A4AF-F9AD-46B8-8670-320148076B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0562" y="803010"/>
            <a:ext cx="7239000" cy="5645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3">
            <a:extLst>
              <a:ext uri="{FF2B5EF4-FFF2-40B4-BE49-F238E27FC236}">
                <a16:creationId xmlns:a16="http://schemas.microsoft.com/office/drawing/2014/main" id="{D1628D3A-774A-4860-9D5C-2575C54084ED}"/>
              </a:ext>
            </a:extLst>
          </p:cNvPr>
          <p:cNvSpPr txBox="1">
            <a:spLocks noChangeArrowheads="1"/>
          </p:cNvSpPr>
          <p:nvPr/>
        </p:nvSpPr>
        <p:spPr bwMode="auto">
          <a:xfrm>
            <a:off x="4953000" y="0"/>
            <a:ext cx="666591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400" b="1" dirty="0"/>
              <a:t>Lake Washington Floating Bridge circa 1940 </a:t>
            </a:r>
          </a:p>
          <a:p>
            <a:pPr algn="ctr" eaLnBrk="1" hangingPunct="1"/>
            <a:r>
              <a:rPr lang="en-US" altLang="en-US" sz="2400" b="1" dirty="0"/>
              <a:t>(photographer unknown)</a:t>
            </a:r>
          </a:p>
        </p:txBody>
      </p:sp>
      <p:pic>
        <p:nvPicPr>
          <p:cNvPr id="5" name="Picture 4" descr="logo-subpages">
            <a:extLst>
              <a:ext uri="{FF2B5EF4-FFF2-40B4-BE49-F238E27FC236}">
                <a16:creationId xmlns:a16="http://schemas.microsoft.com/office/drawing/2014/main" id="{C228B975-2DE9-42EA-ADCA-0CEC1B3745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6825" y="5854965"/>
            <a:ext cx="26574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63255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204B9-0013-4626-A3A3-D5C3F85D21BC}"/>
              </a:ext>
            </a:extLst>
          </p:cNvPr>
          <p:cNvSpPr>
            <a:spLocks noGrp="1"/>
          </p:cNvSpPr>
          <p:nvPr>
            <p:ph type="title"/>
          </p:nvPr>
        </p:nvSpPr>
        <p:spPr>
          <a:xfrm>
            <a:off x="762000" y="2346325"/>
            <a:ext cx="6963137" cy="1325563"/>
          </a:xfrm>
        </p:spPr>
        <p:txBody>
          <a:bodyPr>
            <a:normAutofit fontScale="90000"/>
          </a:bodyPr>
          <a:lstStyle/>
          <a:p>
            <a:r>
              <a:rPr lang="en-US" dirty="0"/>
              <a:t>~10 MG treated wastewater entering Lake Washington each day by 1955</a:t>
            </a:r>
            <a:br>
              <a:rPr lang="en-US" dirty="0"/>
            </a:br>
            <a:br>
              <a:rPr lang="en-US" dirty="0"/>
            </a:br>
            <a:br>
              <a:rPr lang="en-US" dirty="0"/>
            </a:br>
            <a:r>
              <a:rPr lang="en-US" dirty="0"/>
              <a:t>Between 1962 and 1965 the phosphorus input from treated wastewater was 1.9 times that of inputs from rivers and streams</a:t>
            </a:r>
          </a:p>
        </p:txBody>
      </p:sp>
      <p:pic>
        <p:nvPicPr>
          <p:cNvPr id="4" name="Picture 3">
            <a:extLst>
              <a:ext uri="{FF2B5EF4-FFF2-40B4-BE49-F238E27FC236}">
                <a16:creationId xmlns:a16="http://schemas.microsoft.com/office/drawing/2014/main" id="{3ED761B5-D628-4E1A-9435-46E2ED2FBE42}"/>
              </a:ext>
            </a:extLst>
          </p:cNvPr>
          <p:cNvPicPr>
            <a:picLocks noChangeAspect="1"/>
          </p:cNvPicPr>
          <p:nvPr/>
        </p:nvPicPr>
        <p:blipFill>
          <a:blip r:embed="rId3"/>
          <a:stretch>
            <a:fillRect/>
          </a:stretch>
        </p:blipFill>
        <p:spPr>
          <a:xfrm>
            <a:off x="9229087" y="0"/>
            <a:ext cx="2461137" cy="6858000"/>
          </a:xfrm>
          <a:prstGeom prst="rect">
            <a:avLst/>
          </a:prstGeom>
        </p:spPr>
      </p:pic>
      <p:cxnSp>
        <p:nvCxnSpPr>
          <p:cNvPr id="6" name="Straight Arrow Connector 5">
            <a:extLst>
              <a:ext uri="{FF2B5EF4-FFF2-40B4-BE49-F238E27FC236}">
                <a16:creationId xmlns:a16="http://schemas.microsoft.com/office/drawing/2014/main" id="{FB1A7EFE-E343-48D0-9415-9CEEC09F9DC9}"/>
              </a:ext>
            </a:extLst>
          </p:cNvPr>
          <p:cNvCxnSpPr>
            <a:cxnSpLocks/>
            <a:stCxn id="8" idx="1"/>
          </p:cNvCxnSpPr>
          <p:nvPr/>
        </p:nvCxnSpPr>
        <p:spPr>
          <a:xfrm flipH="1">
            <a:off x="10777884" y="203297"/>
            <a:ext cx="131564" cy="16182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D7393A39-AA00-4E08-964D-D32C702DD9A7}"/>
              </a:ext>
            </a:extLst>
          </p:cNvPr>
          <p:cNvSpPr txBox="1"/>
          <p:nvPr/>
        </p:nvSpPr>
        <p:spPr>
          <a:xfrm>
            <a:off x="10909448" y="110964"/>
            <a:ext cx="444352" cy="184666"/>
          </a:xfrm>
          <a:prstGeom prst="rect">
            <a:avLst/>
          </a:prstGeom>
          <a:noFill/>
        </p:spPr>
        <p:txBody>
          <a:bodyPr wrap="none" rtlCol="0">
            <a:spAutoFit/>
          </a:bodyPr>
          <a:lstStyle/>
          <a:p>
            <a:r>
              <a:rPr lang="en-US" sz="600" b="1" dirty="0">
                <a:latin typeface="Arial" panose="020B0604020202020204" pitchFamily="34" charset="0"/>
                <a:cs typeface="Arial" panose="020B0604020202020204" pitchFamily="34" charset="0"/>
              </a:rPr>
              <a:t>Bothell</a:t>
            </a:r>
          </a:p>
        </p:txBody>
      </p:sp>
    </p:spTree>
    <p:extLst>
      <p:ext uri="{BB962C8B-B14F-4D97-AF65-F5344CB8AC3E}">
        <p14:creationId xmlns:p14="http://schemas.microsoft.com/office/powerpoint/2010/main" val="6196869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Daphnia_magna_small">
            <a:extLst>
              <a:ext uri="{FF2B5EF4-FFF2-40B4-BE49-F238E27FC236}">
                <a16:creationId xmlns:a16="http://schemas.microsoft.com/office/drawing/2014/main" id="{184AD803-31A7-4E3A-AC77-A1D5D1EE2C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7724" y="3819525"/>
            <a:ext cx="2540000" cy="288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4" descr="BIGO1">
            <a:extLst>
              <a:ext uri="{FF2B5EF4-FFF2-40B4-BE49-F238E27FC236}">
                <a16:creationId xmlns:a16="http://schemas.microsoft.com/office/drawing/2014/main" id="{2A011AC4-8581-472E-B6DF-F098795A13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7281" y="1771650"/>
            <a:ext cx="1495425"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5" descr="tn-longfinsmelt">
            <a:extLst>
              <a:ext uri="{FF2B5EF4-FFF2-40B4-BE49-F238E27FC236}">
                <a16:creationId xmlns:a16="http://schemas.microsoft.com/office/drawing/2014/main" id="{8AF938D5-B8E1-47A6-9B3B-42C6FAEF52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7724" y="317103"/>
            <a:ext cx="2162175" cy="1621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6">
            <a:extLst>
              <a:ext uri="{FF2B5EF4-FFF2-40B4-BE49-F238E27FC236}">
                <a16:creationId xmlns:a16="http://schemas.microsoft.com/office/drawing/2014/main" id="{9A3F1CF0-54ED-4374-94EE-CAE7556BA6B8}"/>
              </a:ext>
            </a:extLst>
          </p:cNvPr>
          <p:cNvSpPr txBox="1">
            <a:spLocks noChangeArrowheads="1"/>
          </p:cNvSpPr>
          <p:nvPr/>
        </p:nvSpPr>
        <p:spPr bwMode="auto">
          <a:xfrm>
            <a:off x="247652" y="304801"/>
            <a:ext cx="6953250" cy="5847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dirty="0"/>
              <a:t>Daphnia in Lake Washington (Edmondson and Litt 1982)</a:t>
            </a:r>
          </a:p>
          <a:p>
            <a:pPr algn="ctr" eaLnBrk="1" hangingPunct="1">
              <a:spcBef>
                <a:spcPct val="50000"/>
              </a:spcBef>
            </a:pPr>
            <a:endParaRPr lang="en-US" altLang="en-US" sz="800" dirty="0"/>
          </a:p>
        </p:txBody>
      </p:sp>
      <p:pic>
        <p:nvPicPr>
          <p:cNvPr id="6" name="Picture 11" descr="ghostshrimp_small">
            <a:extLst>
              <a:ext uri="{FF2B5EF4-FFF2-40B4-BE49-F238E27FC236}">
                <a16:creationId xmlns:a16="http://schemas.microsoft.com/office/drawing/2014/main" id="{2D98C563-1B89-49BD-BC19-79C0B64549A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53501" y="2066925"/>
            <a:ext cx="2265795" cy="149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2" descr="daphniainLW_2">
            <a:extLst>
              <a:ext uri="{FF2B5EF4-FFF2-40B4-BE49-F238E27FC236}">
                <a16:creationId xmlns:a16="http://schemas.microsoft.com/office/drawing/2014/main" id="{EB98956C-4BD4-4123-AF6A-13B2F8A62ED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781050"/>
            <a:ext cx="5972175" cy="607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Connector 9">
            <a:extLst>
              <a:ext uri="{FF2B5EF4-FFF2-40B4-BE49-F238E27FC236}">
                <a16:creationId xmlns:a16="http://schemas.microsoft.com/office/drawing/2014/main" id="{62029D66-2072-4225-A15F-CA45E046A25C}"/>
              </a:ext>
            </a:extLst>
          </p:cNvPr>
          <p:cNvCxnSpPr>
            <a:cxnSpLocks/>
          </p:cNvCxnSpPr>
          <p:nvPr/>
        </p:nvCxnSpPr>
        <p:spPr>
          <a:xfrm>
            <a:off x="3819525" y="3581400"/>
            <a:ext cx="1743075" cy="0"/>
          </a:xfrm>
          <a:prstGeom prst="line">
            <a:avLst/>
          </a:prstGeom>
          <a:ln w="22225">
            <a:prstDash val="sysDash"/>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CBF63365-379F-4048-B2A1-16552C84D996}"/>
              </a:ext>
            </a:extLst>
          </p:cNvPr>
          <p:cNvCxnSpPr>
            <a:cxnSpLocks/>
          </p:cNvCxnSpPr>
          <p:nvPr/>
        </p:nvCxnSpPr>
        <p:spPr>
          <a:xfrm>
            <a:off x="5486400" y="2771775"/>
            <a:ext cx="0" cy="74295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758EDFA9-6A95-4C0A-BBAB-C2621FEA7D00}"/>
              </a:ext>
            </a:extLst>
          </p:cNvPr>
          <p:cNvSpPr txBox="1"/>
          <p:nvPr/>
        </p:nvSpPr>
        <p:spPr>
          <a:xfrm>
            <a:off x="5523558" y="2958584"/>
            <a:ext cx="809837" cy="369332"/>
          </a:xfrm>
          <a:prstGeom prst="rect">
            <a:avLst/>
          </a:prstGeom>
          <a:noFill/>
        </p:spPr>
        <p:txBody>
          <a:bodyPr wrap="none" rtlCol="0">
            <a:spAutoFit/>
          </a:bodyPr>
          <a:lstStyle/>
          <a:p>
            <a:r>
              <a:rPr lang="en-US" dirty="0">
                <a:solidFill>
                  <a:srgbClr val="00B0F0"/>
                </a:solidFill>
              </a:rPr>
              <a:t>~10 ft!</a:t>
            </a:r>
          </a:p>
        </p:txBody>
      </p:sp>
    </p:spTree>
    <p:extLst>
      <p:ext uri="{BB962C8B-B14F-4D97-AF65-F5344CB8AC3E}">
        <p14:creationId xmlns:p14="http://schemas.microsoft.com/office/powerpoint/2010/main" val="12818944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D1548-0116-4A8A-8686-69604AB65A09}"/>
              </a:ext>
            </a:extLst>
          </p:cNvPr>
          <p:cNvSpPr>
            <a:spLocks noGrp="1"/>
          </p:cNvSpPr>
          <p:nvPr>
            <p:ph type="title"/>
          </p:nvPr>
        </p:nvSpPr>
        <p:spPr/>
        <p:txBody>
          <a:bodyPr/>
          <a:lstStyle/>
          <a:p>
            <a:r>
              <a:rPr lang="en-US" dirty="0"/>
              <a:t>Coalescence in the Lake Washington story</a:t>
            </a:r>
          </a:p>
        </p:txBody>
      </p:sp>
      <p:pic>
        <p:nvPicPr>
          <p:cNvPr id="3" name="Picture 2">
            <a:extLst>
              <a:ext uri="{FF2B5EF4-FFF2-40B4-BE49-F238E27FC236}">
                <a16:creationId xmlns:a16="http://schemas.microsoft.com/office/drawing/2014/main" id="{B1B76887-34EB-47EA-A5DD-A83BB2295FCB}"/>
              </a:ext>
            </a:extLst>
          </p:cNvPr>
          <p:cNvPicPr>
            <a:picLocks noChangeAspect="1"/>
          </p:cNvPicPr>
          <p:nvPr/>
        </p:nvPicPr>
        <p:blipFill>
          <a:blip r:embed="rId2"/>
          <a:stretch>
            <a:fillRect/>
          </a:stretch>
        </p:blipFill>
        <p:spPr>
          <a:xfrm>
            <a:off x="1390650" y="1395413"/>
            <a:ext cx="9064609" cy="4414837"/>
          </a:xfrm>
          <a:prstGeom prst="rect">
            <a:avLst/>
          </a:prstGeom>
        </p:spPr>
      </p:pic>
      <p:sp>
        <p:nvSpPr>
          <p:cNvPr id="4" name="TextBox 3">
            <a:extLst>
              <a:ext uri="{FF2B5EF4-FFF2-40B4-BE49-F238E27FC236}">
                <a16:creationId xmlns:a16="http://schemas.microsoft.com/office/drawing/2014/main" id="{1DCC1062-BAAC-4C71-A392-CE15EEB3963C}"/>
              </a:ext>
            </a:extLst>
          </p:cNvPr>
          <p:cNvSpPr txBox="1"/>
          <p:nvPr/>
        </p:nvSpPr>
        <p:spPr>
          <a:xfrm>
            <a:off x="838200" y="6379502"/>
            <a:ext cx="5369932" cy="369332"/>
          </a:xfrm>
          <a:prstGeom prst="rect">
            <a:avLst/>
          </a:prstGeom>
          <a:noFill/>
        </p:spPr>
        <p:txBody>
          <a:bodyPr wrap="none" rtlCol="0">
            <a:spAutoFit/>
          </a:bodyPr>
          <a:lstStyle/>
          <a:p>
            <a:r>
              <a:rPr lang="en-US" dirty="0"/>
              <a:t>Hampton et al., 2006, </a:t>
            </a:r>
            <a:r>
              <a:rPr lang="en-US" dirty="0" err="1"/>
              <a:t>Limnol</a:t>
            </a:r>
            <a:r>
              <a:rPr lang="en-US" dirty="0"/>
              <a:t>. </a:t>
            </a:r>
            <a:r>
              <a:rPr lang="en-US" dirty="0" err="1"/>
              <a:t>Oceanogr</a:t>
            </a:r>
            <a:r>
              <a:rPr lang="en-US" dirty="0"/>
              <a:t>. 51:2042-2051.</a:t>
            </a:r>
          </a:p>
        </p:txBody>
      </p:sp>
    </p:spTree>
    <p:extLst>
      <p:ext uri="{BB962C8B-B14F-4D97-AF65-F5344CB8AC3E}">
        <p14:creationId xmlns:p14="http://schemas.microsoft.com/office/powerpoint/2010/main" val="2883974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173AB-A80B-466F-AF7A-AC6691445276}"/>
              </a:ext>
            </a:extLst>
          </p:cNvPr>
          <p:cNvSpPr>
            <a:spLocks noGrp="1"/>
          </p:cNvSpPr>
          <p:nvPr>
            <p:ph type="title"/>
          </p:nvPr>
        </p:nvSpPr>
        <p:spPr>
          <a:xfrm>
            <a:off x="447676" y="-12659"/>
            <a:ext cx="10515600" cy="1325563"/>
          </a:xfrm>
        </p:spPr>
        <p:txBody>
          <a:bodyPr/>
          <a:lstStyle/>
          <a:p>
            <a:r>
              <a:rPr lang="en-US" dirty="0"/>
              <a:t>Fish (re)introductions</a:t>
            </a:r>
          </a:p>
        </p:txBody>
      </p:sp>
      <p:sp>
        <p:nvSpPr>
          <p:cNvPr id="3" name="Content Placeholder 2">
            <a:extLst>
              <a:ext uri="{FF2B5EF4-FFF2-40B4-BE49-F238E27FC236}">
                <a16:creationId xmlns:a16="http://schemas.microsoft.com/office/drawing/2014/main" id="{F4ED0C07-5925-4015-BD79-BF566ED45C03}"/>
              </a:ext>
            </a:extLst>
          </p:cNvPr>
          <p:cNvSpPr>
            <a:spLocks noGrp="1"/>
          </p:cNvSpPr>
          <p:nvPr>
            <p:ph idx="1"/>
          </p:nvPr>
        </p:nvSpPr>
        <p:spPr>
          <a:xfrm>
            <a:off x="390525" y="1072860"/>
            <a:ext cx="10515600" cy="4351338"/>
          </a:xfrm>
        </p:spPr>
        <p:txBody>
          <a:bodyPr/>
          <a:lstStyle/>
          <a:p>
            <a:r>
              <a:rPr lang="en-US" dirty="0"/>
              <a:t>Yellow perch introduced in late 1800s</a:t>
            </a:r>
          </a:p>
          <a:p>
            <a:r>
              <a:rPr lang="en-US" dirty="0"/>
              <a:t>Bass (largemouth, smallmouth, rock) ?</a:t>
            </a:r>
          </a:p>
          <a:p>
            <a:r>
              <a:rPr lang="en-US" dirty="0"/>
              <a:t>Rainbow trout stocked until 2016</a:t>
            </a:r>
          </a:p>
          <a:p>
            <a:r>
              <a:rPr lang="en-US" dirty="0"/>
              <a:t>Sockeye (from Baker Lake) first stocked in the Cedar River in 1930s</a:t>
            </a:r>
          </a:p>
          <a:p>
            <a:r>
              <a:rPr lang="en-US" dirty="0"/>
              <a:t>Walleye found in Lake Washington in 2005. More since.</a:t>
            </a:r>
          </a:p>
          <a:p>
            <a:r>
              <a:rPr lang="en-US" dirty="0"/>
              <a:t>Northern pike caught in 2017</a:t>
            </a:r>
          </a:p>
        </p:txBody>
      </p:sp>
      <p:pic>
        <p:nvPicPr>
          <p:cNvPr id="13314" name="Picture 2">
            <a:hlinkClick r:id="rId2"/>
            <a:extLst>
              <a:ext uri="{FF2B5EF4-FFF2-40B4-BE49-F238E27FC236}">
                <a16:creationId xmlns:a16="http://schemas.microsoft.com/office/drawing/2014/main" id="{A55514D9-CA52-4301-B0A5-0F813A4B5D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3925" y="4421094"/>
            <a:ext cx="2383855" cy="190201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The photo of this northern pike caught in Lake Washington on Jan. 24 was taken by Mercer Island Marine Patrol Sergeant Brian Noel.">
            <a:extLst>
              <a:ext uri="{FF2B5EF4-FFF2-40B4-BE49-F238E27FC236}">
                <a16:creationId xmlns:a16="http://schemas.microsoft.com/office/drawing/2014/main" id="{4388F75A-B859-4053-BAEB-BA111C485C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1001" y="586450"/>
            <a:ext cx="3219450" cy="1811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72339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61DAC-8C70-478B-BECA-97C9394F21EC}"/>
              </a:ext>
            </a:extLst>
          </p:cNvPr>
          <p:cNvSpPr>
            <a:spLocks noGrp="1"/>
          </p:cNvSpPr>
          <p:nvPr>
            <p:ph type="title"/>
          </p:nvPr>
        </p:nvSpPr>
        <p:spPr/>
        <p:txBody>
          <a:bodyPr/>
          <a:lstStyle/>
          <a:p>
            <a:r>
              <a:rPr lang="en-US" dirty="0"/>
              <a:t>Recent Past/Future?</a:t>
            </a:r>
          </a:p>
        </p:txBody>
      </p:sp>
      <p:sp>
        <p:nvSpPr>
          <p:cNvPr id="3" name="Content Placeholder 2">
            <a:extLst>
              <a:ext uri="{FF2B5EF4-FFF2-40B4-BE49-F238E27FC236}">
                <a16:creationId xmlns:a16="http://schemas.microsoft.com/office/drawing/2014/main" id="{926A4D02-B4A9-4588-9C49-48098CB31310}"/>
              </a:ext>
            </a:extLst>
          </p:cNvPr>
          <p:cNvSpPr>
            <a:spLocks noGrp="1"/>
          </p:cNvSpPr>
          <p:nvPr>
            <p:ph idx="1"/>
          </p:nvPr>
        </p:nvSpPr>
        <p:spPr/>
        <p:txBody>
          <a:bodyPr/>
          <a:lstStyle/>
          <a:p>
            <a:r>
              <a:rPr lang="en-US" dirty="0"/>
              <a:t>Relative trophic stability</a:t>
            </a:r>
          </a:p>
          <a:p>
            <a:r>
              <a:rPr lang="en-US" dirty="0"/>
              <a:t>Struggling anadromous fish populations</a:t>
            </a:r>
          </a:p>
          <a:p>
            <a:r>
              <a:rPr lang="en-US" dirty="0"/>
              <a:t>Climate change…global warming…lake becoming warmer over time</a:t>
            </a:r>
          </a:p>
        </p:txBody>
      </p:sp>
      <p:graphicFrame>
        <p:nvGraphicFramePr>
          <p:cNvPr id="6" name="Chart 5">
            <a:extLst>
              <a:ext uri="{FF2B5EF4-FFF2-40B4-BE49-F238E27FC236}">
                <a16:creationId xmlns:a16="http://schemas.microsoft.com/office/drawing/2014/main" id="{090F2730-674A-4A3E-B251-01946CA233F0}"/>
              </a:ext>
            </a:extLst>
          </p:cNvPr>
          <p:cNvGraphicFramePr>
            <a:graphicFrameLocks/>
          </p:cNvGraphicFramePr>
          <p:nvPr>
            <p:extLst>
              <p:ext uri="{D42A27DB-BD31-4B8C-83A1-F6EECF244321}">
                <p14:modId xmlns:p14="http://schemas.microsoft.com/office/powerpoint/2010/main" val="3469122246"/>
              </p:ext>
            </p:extLst>
          </p:nvPr>
        </p:nvGraphicFramePr>
        <p:xfrm>
          <a:off x="4668577" y="3643023"/>
          <a:ext cx="7324724" cy="2743200"/>
        </p:xfrm>
        <a:graphic>
          <a:graphicData uri="http://schemas.openxmlformats.org/drawingml/2006/chart">
            <c:chart xmlns:c="http://schemas.openxmlformats.org/drawingml/2006/chart" xmlns:r="http://schemas.openxmlformats.org/officeDocument/2006/relationships" r:id="rId3"/>
          </a:graphicData>
        </a:graphic>
      </p:graphicFrame>
      <p:pic>
        <p:nvPicPr>
          <p:cNvPr id="9" name="Picture 8">
            <a:extLst>
              <a:ext uri="{FF2B5EF4-FFF2-40B4-BE49-F238E27FC236}">
                <a16:creationId xmlns:a16="http://schemas.microsoft.com/office/drawing/2014/main" id="{177A7692-E5E9-436B-AD89-A072FAD08AC9}"/>
              </a:ext>
            </a:extLst>
          </p:cNvPr>
          <p:cNvPicPr>
            <a:picLocks noChangeAspect="1"/>
          </p:cNvPicPr>
          <p:nvPr/>
        </p:nvPicPr>
        <p:blipFill>
          <a:blip r:embed="rId4"/>
          <a:stretch>
            <a:fillRect/>
          </a:stretch>
        </p:blipFill>
        <p:spPr>
          <a:xfrm>
            <a:off x="266700" y="3681339"/>
            <a:ext cx="4143375" cy="2630561"/>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42B580E9-0696-4689-84D4-6109619B43C3}"/>
              </a:ext>
            </a:extLst>
          </p:cNvPr>
          <p:cNvPicPr>
            <a:picLocks noChangeAspect="1"/>
          </p:cNvPicPr>
          <p:nvPr/>
        </p:nvPicPr>
        <p:blipFill>
          <a:blip r:embed="rId5"/>
          <a:stretch>
            <a:fillRect/>
          </a:stretch>
        </p:blipFill>
        <p:spPr>
          <a:xfrm>
            <a:off x="7524750" y="57987"/>
            <a:ext cx="4215475" cy="267633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996031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9DE090D-CFE4-474B-B5A4-29C9F8412362}"/>
              </a:ext>
            </a:extLst>
          </p:cNvPr>
          <p:cNvPicPr>
            <a:picLocks noChangeAspect="1"/>
          </p:cNvPicPr>
          <p:nvPr/>
        </p:nvPicPr>
        <p:blipFill>
          <a:blip r:embed="rId2"/>
          <a:stretch>
            <a:fillRect/>
          </a:stretch>
        </p:blipFill>
        <p:spPr>
          <a:xfrm>
            <a:off x="1314005" y="857250"/>
            <a:ext cx="9563989" cy="5314950"/>
          </a:xfrm>
          <a:prstGeom prst="rect">
            <a:avLst/>
          </a:prstGeom>
        </p:spPr>
      </p:pic>
    </p:spTree>
    <p:extLst>
      <p:ext uri="{BB962C8B-B14F-4D97-AF65-F5344CB8AC3E}">
        <p14:creationId xmlns:p14="http://schemas.microsoft.com/office/powerpoint/2010/main" val="18326690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09B09-D544-44E7-975D-DD582D6BBEFC}"/>
              </a:ext>
            </a:extLst>
          </p:cNvPr>
          <p:cNvSpPr>
            <a:spLocks noGrp="1"/>
          </p:cNvSpPr>
          <p:nvPr>
            <p:ph type="title"/>
          </p:nvPr>
        </p:nvSpPr>
        <p:spPr>
          <a:xfrm>
            <a:off x="904875" y="1660525"/>
            <a:ext cx="10515600" cy="1325563"/>
          </a:xfrm>
        </p:spPr>
        <p:txBody>
          <a:bodyPr>
            <a:normAutofit fontScale="90000"/>
          </a:bodyPr>
          <a:lstStyle/>
          <a:p>
            <a:r>
              <a:rPr lang="en-US" dirty="0"/>
              <a:t>Thanks!</a:t>
            </a:r>
            <a:br>
              <a:rPr lang="en-US" dirty="0"/>
            </a:br>
            <a:r>
              <a:rPr lang="en-US" dirty="0"/>
              <a:t>Curtis DeGasperi</a:t>
            </a:r>
            <a:br>
              <a:rPr lang="en-US" dirty="0"/>
            </a:br>
            <a:r>
              <a:rPr lang="en-US" dirty="0"/>
              <a:t>email: </a:t>
            </a:r>
            <a:r>
              <a:rPr lang="en-US" dirty="0">
                <a:hlinkClick r:id="rId2"/>
              </a:rPr>
              <a:t>curtis.degasperi@kingcounty.gov</a:t>
            </a:r>
            <a:br>
              <a:rPr lang="en-US" dirty="0"/>
            </a:br>
            <a:r>
              <a:rPr lang="en-US" dirty="0"/>
              <a:t>phone: (206) 477-4677</a:t>
            </a:r>
            <a:br>
              <a:rPr lang="en-US" dirty="0"/>
            </a:br>
            <a:br>
              <a:rPr lang="en-US" dirty="0"/>
            </a:br>
            <a:br>
              <a:rPr lang="en-US" dirty="0"/>
            </a:br>
            <a:r>
              <a:rPr lang="en-US" dirty="0"/>
              <a:t>Special acknowledgement: </a:t>
            </a:r>
            <a:br>
              <a:rPr lang="en-US" dirty="0"/>
            </a:br>
            <a:r>
              <a:rPr lang="en-US" dirty="0"/>
              <a:t>Dr. W.T. Edmondson (1916-2000)</a:t>
            </a:r>
          </a:p>
        </p:txBody>
      </p:sp>
      <p:pic>
        <p:nvPicPr>
          <p:cNvPr id="3" name="Picture 2">
            <a:extLst>
              <a:ext uri="{FF2B5EF4-FFF2-40B4-BE49-F238E27FC236}">
                <a16:creationId xmlns:a16="http://schemas.microsoft.com/office/drawing/2014/main" id="{9E77A1B2-EE0E-452C-B6F7-D74D48E42908}"/>
              </a:ext>
            </a:extLst>
          </p:cNvPr>
          <p:cNvPicPr>
            <a:picLocks noChangeAspect="1"/>
          </p:cNvPicPr>
          <p:nvPr/>
        </p:nvPicPr>
        <p:blipFill>
          <a:blip r:embed="rId3"/>
          <a:stretch>
            <a:fillRect/>
          </a:stretch>
        </p:blipFill>
        <p:spPr>
          <a:xfrm>
            <a:off x="661416" y="5197475"/>
            <a:ext cx="4734586" cy="1343212"/>
          </a:xfrm>
          <a:prstGeom prst="rect">
            <a:avLst/>
          </a:prstGeom>
        </p:spPr>
      </p:pic>
      <p:sp>
        <p:nvSpPr>
          <p:cNvPr id="5" name="TextBox 4">
            <a:extLst>
              <a:ext uri="{FF2B5EF4-FFF2-40B4-BE49-F238E27FC236}">
                <a16:creationId xmlns:a16="http://schemas.microsoft.com/office/drawing/2014/main" id="{7FB2AD4A-22CA-459E-B830-D55C33479150}"/>
              </a:ext>
            </a:extLst>
          </p:cNvPr>
          <p:cNvSpPr txBox="1"/>
          <p:nvPr/>
        </p:nvSpPr>
        <p:spPr>
          <a:xfrm>
            <a:off x="8139610" y="5411177"/>
            <a:ext cx="3674404" cy="369332"/>
          </a:xfrm>
          <a:prstGeom prst="rect">
            <a:avLst/>
          </a:prstGeom>
          <a:noFill/>
        </p:spPr>
        <p:txBody>
          <a:bodyPr wrap="none" rtlCol="0">
            <a:spAutoFit/>
          </a:bodyPr>
          <a:lstStyle/>
          <a:p>
            <a:r>
              <a:rPr lang="en-US" dirty="0"/>
              <a:t>Hydrobiologia 446/447: xv-xxi, 2001.</a:t>
            </a:r>
          </a:p>
        </p:txBody>
      </p:sp>
      <p:pic>
        <p:nvPicPr>
          <p:cNvPr id="6" name="Picture 2">
            <a:extLst>
              <a:ext uri="{FF2B5EF4-FFF2-40B4-BE49-F238E27FC236}">
                <a16:creationId xmlns:a16="http://schemas.microsoft.com/office/drawing/2014/main" id="{8A47413B-E2A2-43B3-B8EC-3C887F26C5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70471" y="2400300"/>
            <a:ext cx="2857500" cy="266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58385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1109</TotalTime>
  <Words>1561</Words>
  <Application>Microsoft Office PowerPoint</Application>
  <PresentationFormat>Widescreen</PresentationFormat>
  <Paragraphs>116</Paragraphs>
  <Slides>20</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Office Theme</vt:lpstr>
      <vt:lpstr>Lake Washington: ~12,000 years of decreasing solitude</vt:lpstr>
      <vt:lpstr>The Vashon Stade of the Fraser Glaciation</vt:lpstr>
      <vt:lpstr>First(?) humans arrive as glaciers retreat</vt:lpstr>
      <vt:lpstr>Mount Mazama ~6,800 years before present</vt:lpstr>
      <vt:lpstr>Major Earthquake ~1,100 years before present</vt:lpstr>
      <vt:lpstr>First humans still here</vt:lpstr>
      <vt:lpstr>Denny/Boren/Maynard submit plats for Seattle on May 23, 1853</vt:lpstr>
      <vt:lpstr>Cedar River diverted from the Black/Duwamish to Lake Washington in 1912</vt:lpstr>
      <vt:lpstr>Ship Canal and Locks completed 1916-1917</vt:lpstr>
      <vt:lpstr>Ship Canal and Locks completed 1916-1917</vt:lpstr>
      <vt:lpstr>Loss of shoreline wetlands, reduced natural lake level fluctuation</vt:lpstr>
      <vt:lpstr>PowerPoint Presentation</vt:lpstr>
      <vt:lpstr>Floating bridges facilitate east side development</vt:lpstr>
      <vt:lpstr>~10 MG treated wastewater entering Lake Washington each day by 1955   Between 1962 and 1965 the phosphorus input from treated wastewater was 1.9 times that of inputs from rivers and streams</vt:lpstr>
      <vt:lpstr>PowerPoint Presentation</vt:lpstr>
      <vt:lpstr>Coalescence in the Lake Washington story</vt:lpstr>
      <vt:lpstr>Fish (re)introductions</vt:lpstr>
      <vt:lpstr>Recent Past/Future?</vt:lpstr>
      <vt:lpstr>PowerPoint Presentation</vt:lpstr>
      <vt:lpstr>Thanks! Curtis DeGasperi email: curtis.degasperi@kingcounty.gov phone: (206) 477-4677   Special acknowledgement:  Dr. W.T. Edmondson (1916-2000)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Lake Washington: 170 years of decreasing solitude</dc:title>
  <dc:creator>DeGasperi, Curtis</dc:creator>
  <cp:lastModifiedBy>Duddleson, Dawn</cp:lastModifiedBy>
  <cp:revision>3</cp:revision>
  <dcterms:created xsi:type="dcterms:W3CDTF">2022-03-31T23:06:13Z</dcterms:created>
  <dcterms:modified xsi:type="dcterms:W3CDTF">2022-05-24T18:19:27Z</dcterms:modified>
</cp:coreProperties>
</file>