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png" ContentType="image/png"/>
  <Default Extension="rels" ContentType="application/vnd.openxmlformats-package.relationships+xml"/>
  <Default Extension="tiff" ContentType="image/tiff"/>
  <Default Extension="vml" ContentType="application/vnd.openxmlformats-officedocument.vmlDrawing"/>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tags/tag1.xml" ContentType="application/vnd.openxmlformats-officedocument.presentationml.tags+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tags/tag2.xml" ContentType="application/vnd.openxmlformats-officedocument.presentationml.tags+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61.xml" ContentType="application/vnd.openxmlformats-officedocument.presentationml.notesSlide+xml"/>
  <Override PartName="/ppt/charts/chart2.xml" ContentType="application/vnd.openxmlformats-officedocument.drawingml.chart+xml"/>
  <Override PartName="/ppt/theme/themeOverride2.xml" ContentType="application/vnd.openxmlformats-officedocument.themeOverride+xml"/>
  <Override PartName="/ppt/charts/chart3.xml" ContentType="application/vnd.openxmlformats-officedocument.drawingml.chart+xml"/>
  <Override PartName="/ppt/theme/themeOverride3.xml" ContentType="application/vnd.openxmlformats-officedocument.themeOverr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charts/chart4.xml" ContentType="application/vnd.openxmlformats-officedocument.drawingml.chart+xml"/>
  <Override PartName="/ppt/theme/themeOverride4.xml" ContentType="application/vnd.openxmlformats-officedocument.themeOverride+xml"/>
  <Override PartName="/ppt/charts/chart5.xml" ContentType="application/vnd.openxmlformats-officedocument.drawingml.chart+xml"/>
  <Override PartName="/ppt/theme/themeOverride5.xml" ContentType="application/vnd.openxmlformats-officedocument.themeOverr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6"/>
  </p:notesMasterIdLst>
  <p:sldIdLst>
    <p:sldId id="289" r:id="rId2"/>
    <p:sldId id="404" r:id="rId3"/>
    <p:sldId id="405" r:id="rId4"/>
    <p:sldId id="397" r:id="rId5"/>
    <p:sldId id="398" r:id="rId6"/>
    <p:sldId id="305" r:id="rId7"/>
    <p:sldId id="513" r:id="rId8"/>
    <p:sldId id="278" r:id="rId9"/>
    <p:sldId id="277" r:id="rId10"/>
    <p:sldId id="551" r:id="rId11"/>
    <p:sldId id="259" r:id="rId12"/>
    <p:sldId id="262" r:id="rId13"/>
    <p:sldId id="257" r:id="rId14"/>
    <p:sldId id="263" r:id="rId15"/>
    <p:sldId id="284" r:id="rId16"/>
    <p:sldId id="285" r:id="rId17"/>
    <p:sldId id="286" r:id="rId18"/>
    <p:sldId id="331" r:id="rId19"/>
    <p:sldId id="342" r:id="rId20"/>
    <p:sldId id="361" r:id="rId21"/>
    <p:sldId id="363" r:id="rId22"/>
    <p:sldId id="362" r:id="rId23"/>
    <p:sldId id="364" r:id="rId24"/>
    <p:sldId id="332" r:id="rId25"/>
    <p:sldId id="444" r:id="rId26"/>
    <p:sldId id="422" r:id="rId27"/>
    <p:sldId id="345" r:id="rId28"/>
    <p:sldId id="334" r:id="rId29"/>
    <p:sldId id="346" r:id="rId30"/>
    <p:sldId id="335" r:id="rId31"/>
    <p:sldId id="337" r:id="rId32"/>
    <p:sldId id="350" r:id="rId33"/>
    <p:sldId id="351" r:id="rId34"/>
    <p:sldId id="352" r:id="rId35"/>
    <p:sldId id="353" r:id="rId36"/>
    <p:sldId id="354" r:id="rId37"/>
    <p:sldId id="355" r:id="rId38"/>
    <p:sldId id="356" r:id="rId39"/>
    <p:sldId id="522" r:id="rId40"/>
    <p:sldId id="523" r:id="rId41"/>
    <p:sldId id="542" r:id="rId42"/>
    <p:sldId id="333" r:id="rId43"/>
    <p:sldId id="365" r:id="rId44"/>
    <p:sldId id="366" r:id="rId45"/>
    <p:sldId id="369" r:id="rId46"/>
    <p:sldId id="534" r:id="rId47"/>
    <p:sldId id="368" r:id="rId48"/>
    <p:sldId id="336" r:id="rId49"/>
    <p:sldId id="358" r:id="rId50"/>
    <p:sldId id="359" r:id="rId51"/>
    <p:sldId id="338" r:id="rId52"/>
    <p:sldId id="370" r:id="rId53"/>
    <p:sldId id="339" r:id="rId54"/>
    <p:sldId id="371" r:id="rId55"/>
    <p:sldId id="372" r:id="rId56"/>
    <p:sldId id="374" r:id="rId57"/>
    <p:sldId id="373" r:id="rId58"/>
    <p:sldId id="451" r:id="rId59"/>
    <p:sldId id="514" r:id="rId60"/>
    <p:sldId id="515" r:id="rId61"/>
    <p:sldId id="516" r:id="rId62"/>
    <p:sldId id="453" r:id="rId63"/>
    <p:sldId id="454" r:id="rId64"/>
    <p:sldId id="455" r:id="rId65"/>
    <p:sldId id="482" r:id="rId66"/>
    <p:sldId id="503" r:id="rId67"/>
    <p:sldId id="492" r:id="rId68"/>
    <p:sldId id="510" r:id="rId69"/>
    <p:sldId id="493" r:id="rId70"/>
    <p:sldId id="494" r:id="rId71"/>
    <p:sldId id="512" r:id="rId72"/>
    <p:sldId id="495" r:id="rId73"/>
    <p:sldId id="496" r:id="rId74"/>
    <p:sldId id="484" r:id="rId75"/>
    <p:sldId id="499" r:id="rId76"/>
    <p:sldId id="500" r:id="rId77"/>
    <p:sldId id="501" r:id="rId78"/>
    <p:sldId id="502" r:id="rId79"/>
    <p:sldId id="487" r:id="rId80"/>
    <p:sldId id="505" r:id="rId81"/>
    <p:sldId id="518" r:id="rId82"/>
    <p:sldId id="508" r:id="rId83"/>
    <p:sldId id="488" r:id="rId84"/>
    <p:sldId id="507" r:id="rId85"/>
    <p:sldId id="506" r:id="rId86"/>
    <p:sldId id="548" r:id="rId87"/>
    <p:sldId id="549" r:id="rId88"/>
    <p:sldId id="550" r:id="rId89"/>
    <p:sldId id="347" r:id="rId90"/>
    <p:sldId id="348" r:id="rId91"/>
    <p:sldId id="349" r:id="rId92"/>
    <p:sldId id="547" r:id="rId93"/>
    <p:sldId id="544" r:id="rId94"/>
    <p:sldId id="545" r:id="rId95"/>
    <p:sldId id="546" r:id="rId96"/>
    <p:sldId id="341" r:id="rId97"/>
    <p:sldId id="375" r:id="rId98"/>
    <p:sldId id="524" r:id="rId99"/>
    <p:sldId id="525" r:id="rId100"/>
    <p:sldId id="526" r:id="rId101"/>
    <p:sldId id="543" r:id="rId102"/>
    <p:sldId id="269" r:id="rId103"/>
    <p:sldId id="265" r:id="rId104"/>
    <p:sldId id="267" r:id="rId10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8B16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A52CD27-DC3C-4C7C-A07C-7F203ABC0405}" v="369" dt="2021-03-09T18:03:04.28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40" autoAdjust="0"/>
    <p:restoredTop sz="94660"/>
  </p:normalViewPr>
  <p:slideViewPr>
    <p:cSldViewPr snapToGrid="0">
      <p:cViewPr varScale="1">
        <p:scale>
          <a:sx n="97" d="100"/>
          <a:sy n="97" d="100"/>
        </p:scale>
        <p:origin x="414"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07" Type="http://schemas.openxmlformats.org/officeDocument/2006/relationships/presProps" Target="presProps.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viewProps" Target="viewProp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theme" Target="theme/theme1.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microsoft.com/office/2015/10/relationships/revisionInfo" Target="revisionInfo.xml"/></Relationships>
</file>

<file path=ppt/charts/_rels/chart1.xml.rels><?xml version="1.0" encoding="UTF-8" standalone="yes"?>
<Relationships xmlns="http://schemas.openxmlformats.org/package/2006/relationships"><Relationship Id="rId2" Type="http://schemas.openxmlformats.org/officeDocument/2006/relationships/oleObject" Target="NULL" TargetMode="External"/><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oleObject" Target="NULL" TargetMode="External"/><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2" Type="http://schemas.openxmlformats.org/officeDocument/2006/relationships/oleObject" Target="NULL" TargetMode="External"/><Relationship Id="rId1" Type="http://schemas.openxmlformats.org/officeDocument/2006/relationships/themeOverride" Target="../theme/themeOverride3.xml"/></Relationships>
</file>

<file path=ppt/charts/_rels/chart4.xml.rels><?xml version="1.0" encoding="UTF-8" standalone="yes"?>
<Relationships xmlns="http://schemas.openxmlformats.org/package/2006/relationships"><Relationship Id="rId2" Type="http://schemas.openxmlformats.org/officeDocument/2006/relationships/oleObject" Target="file:///B:\SUSTAIN\NEW\NEW151\New151_gg_p80_aq\aq000\SUSTAIN_PostProcessor_20121227.xls" TargetMode="External"/><Relationship Id="rId1" Type="http://schemas.openxmlformats.org/officeDocument/2006/relationships/themeOverride" Target="../theme/themeOverride4.xml"/></Relationships>
</file>

<file path=ppt/charts/_rels/chart5.xml.rels><?xml version="1.0" encoding="UTF-8" standalone="yes"?>
<Relationships xmlns="http://schemas.openxmlformats.org/package/2006/relationships"><Relationship Id="rId2" Type="http://schemas.openxmlformats.org/officeDocument/2006/relationships/oleObject" Target="file:///B:\SUSTAIN\NEW\NEW151\New151_gg_p80_aq\aq000\SUSTAIN_PostProcessor_20121227.xls" TargetMode="External"/><Relationship Id="rId1" Type="http://schemas.openxmlformats.org/officeDocument/2006/relationships/themeOverride" Target="../theme/themeOverrid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11770845307256378"/>
          <c:y val="3.1512605042016806E-2"/>
          <c:w val="0.81041749106596783"/>
          <c:h val="0.72689075630252364"/>
        </c:manualLayout>
      </c:layout>
      <c:scatterChart>
        <c:scatterStyle val="lineMarker"/>
        <c:varyColors val="0"/>
        <c:ser>
          <c:idx val="1"/>
          <c:order val="0"/>
          <c:tx>
            <c:v>All Solutions</c:v>
          </c:tx>
          <c:spPr>
            <a:ln w="28575">
              <a:noFill/>
            </a:ln>
          </c:spPr>
          <c:marker>
            <c:symbol val="circle"/>
            <c:size val="5"/>
            <c:spPr>
              <a:solidFill>
                <a:srgbClr val="C0C0C0"/>
              </a:solidFill>
              <a:ln>
                <a:solidFill>
                  <a:srgbClr val="969696"/>
                </a:solidFill>
                <a:prstDash val="solid"/>
              </a:ln>
            </c:spPr>
          </c:marker>
          <c:xVal>
            <c:numRef>
              <c:f>CE_AllSolutions!$B$2:$B$1008</c:f>
              <c:numCache>
                <c:formatCode>"$"#,##0.00_);\("$"#,##0.00\)</c:formatCode>
                <c:ptCount val="1007"/>
                <c:pt idx="0">
                  <c:v>20.058990000000001</c:v>
                </c:pt>
                <c:pt idx="1">
                  <c:v>49.841476799999995</c:v>
                </c:pt>
                <c:pt idx="2">
                  <c:v>54.482305600000011</c:v>
                </c:pt>
                <c:pt idx="3">
                  <c:v>58.128445600000013</c:v>
                </c:pt>
                <c:pt idx="4">
                  <c:v>35.326036000000002</c:v>
                </c:pt>
                <c:pt idx="5">
                  <c:v>64.844836000000001</c:v>
                </c:pt>
                <c:pt idx="6">
                  <c:v>44.122416400000013</c:v>
                </c:pt>
                <c:pt idx="7">
                  <c:v>29.487337999999962</c:v>
                </c:pt>
                <c:pt idx="8">
                  <c:v>6.9112112000000003</c:v>
                </c:pt>
                <c:pt idx="9">
                  <c:v>32.771218400000009</c:v>
                </c:pt>
                <c:pt idx="10">
                  <c:v>27.786906399999989</c:v>
                </c:pt>
                <c:pt idx="11">
                  <c:v>67.690249599999987</c:v>
                </c:pt>
                <c:pt idx="12">
                  <c:v>23.221675600000001</c:v>
                </c:pt>
                <c:pt idx="13">
                  <c:v>46.240584000000005</c:v>
                </c:pt>
                <c:pt idx="14">
                  <c:v>65.6313064</c:v>
                </c:pt>
                <c:pt idx="15">
                  <c:v>30.1644848</c:v>
                </c:pt>
                <c:pt idx="16">
                  <c:v>75.9764816</c:v>
                </c:pt>
                <c:pt idx="17">
                  <c:v>25.446577999999963</c:v>
                </c:pt>
                <c:pt idx="18">
                  <c:v>27.242767199999989</c:v>
                </c:pt>
                <c:pt idx="19">
                  <c:v>64.262878399999778</c:v>
                </c:pt>
                <c:pt idx="20">
                  <c:v>47.076967200000006</c:v>
                </c:pt>
                <c:pt idx="21">
                  <c:v>15.284969199999999</c:v>
                </c:pt>
                <c:pt idx="22">
                  <c:v>61.369502800000063</c:v>
                </c:pt>
                <c:pt idx="23">
                  <c:v>38.375698400000005</c:v>
                </c:pt>
                <c:pt idx="24">
                  <c:v>27.7334216</c:v>
                </c:pt>
                <c:pt idx="25">
                  <c:v>43.441139200000002</c:v>
                </c:pt>
                <c:pt idx="26">
                  <c:v>45.819032</c:v>
                </c:pt>
                <c:pt idx="27">
                  <c:v>25.49277359999995</c:v>
                </c:pt>
                <c:pt idx="28">
                  <c:v>64.844836000000001</c:v>
                </c:pt>
                <c:pt idx="29">
                  <c:v>27.786906399999989</c:v>
                </c:pt>
                <c:pt idx="30">
                  <c:v>15.284969199999999</c:v>
                </c:pt>
                <c:pt idx="31">
                  <c:v>61.369502800000063</c:v>
                </c:pt>
                <c:pt idx="32">
                  <c:v>27.549461600000001</c:v>
                </c:pt>
                <c:pt idx="33">
                  <c:v>29.293057999999988</c:v>
                </c:pt>
                <c:pt idx="34">
                  <c:v>55.612866399999994</c:v>
                </c:pt>
                <c:pt idx="35">
                  <c:v>30.07743</c:v>
                </c:pt>
                <c:pt idx="36">
                  <c:v>32.750989600000004</c:v>
                </c:pt>
                <c:pt idx="37">
                  <c:v>62.1820272</c:v>
                </c:pt>
                <c:pt idx="38">
                  <c:v>26.098853999999999</c:v>
                </c:pt>
                <c:pt idx="39">
                  <c:v>67.037973600000143</c:v>
                </c:pt>
                <c:pt idx="40">
                  <c:v>17.6337248</c:v>
                </c:pt>
                <c:pt idx="41">
                  <c:v>31.206990000000001</c:v>
                </c:pt>
                <c:pt idx="42">
                  <c:v>24.866995600000031</c:v>
                </c:pt>
                <c:pt idx="43">
                  <c:v>42.477096399999994</c:v>
                </c:pt>
                <c:pt idx="44">
                  <c:v>35.326036000000002</c:v>
                </c:pt>
                <c:pt idx="45">
                  <c:v>6.9112112000000003</c:v>
                </c:pt>
                <c:pt idx="46">
                  <c:v>39.184358000000003</c:v>
                </c:pt>
                <c:pt idx="47">
                  <c:v>37.379947200000004</c:v>
                </c:pt>
                <c:pt idx="48">
                  <c:v>59.755164000000001</c:v>
                </c:pt>
                <c:pt idx="49">
                  <c:v>52.116726400000005</c:v>
                </c:pt>
                <c:pt idx="50">
                  <c:v>27.242767199999989</c:v>
                </c:pt>
                <c:pt idx="51">
                  <c:v>45.819032</c:v>
                </c:pt>
                <c:pt idx="52">
                  <c:v>43.812846399999998</c:v>
                </c:pt>
                <c:pt idx="53">
                  <c:v>77.02515720000001</c:v>
                </c:pt>
                <c:pt idx="54">
                  <c:v>38.420236000000003</c:v>
                </c:pt>
                <c:pt idx="55">
                  <c:v>22.2146136</c:v>
                </c:pt>
                <c:pt idx="56">
                  <c:v>16.568017999999963</c:v>
                </c:pt>
                <c:pt idx="57">
                  <c:v>30.553044800000002</c:v>
                </c:pt>
                <c:pt idx="58">
                  <c:v>30.535769199999987</c:v>
                </c:pt>
                <c:pt idx="59">
                  <c:v>4.8081899999999917</c:v>
                </c:pt>
                <c:pt idx="60">
                  <c:v>28.587345999999989</c:v>
                </c:pt>
                <c:pt idx="61">
                  <c:v>30.940555600000003</c:v>
                </c:pt>
                <c:pt idx="62">
                  <c:v>29.293057999999988</c:v>
                </c:pt>
                <c:pt idx="63">
                  <c:v>29.487337999999962</c:v>
                </c:pt>
                <c:pt idx="64">
                  <c:v>25.395426399999959</c:v>
                </c:pt>
                <c:pt idx="65">
                  <c:v>27.838058000000039</c:v>
                </c:pt>
                <c:pt idx="66">
                  <c:v>30.1644848</c:v>
                </c:pt>
                <c:pt idx="67">
                  <c:v>22.2146136</c:v>
                </c:pt>
                <c:pt idx="68">
                  <c:v>14.231377999999998</c:v>
                </c:pt>
                <c:pt idx="69">
                  <c:v>21.972891199999999</c:v>
                </c:pt>
                <c:pt idx="70">
                  <c:v>33.629694000000001</c:v>
                </c:pt>
                <c:pt idx="71">
                  <c:v>30.889395999999987</c:v>
                </c:pt>
                <c:pt idx="72">
                  <c:v>28.696709999999989</c:v>
                </c:pt>
                <c:pt idx="73">
                  <c:v>37.836316000000011</c:v>
                </c:pt>
                <c:pt idx="74">
                  <c:v>30.07743</c:v>
                </c:pt>
                <c:pt idx="75">
                  <c:v>4.4009312000000005</c:v>
                </c:pt>
                <c:pt idx="76">
                  <c:v>44.575164800000003</c:v>
                </c:pt>
                <c:pt idx="77">
                  <c:v>9.6827656000000015</c:v>
                </c:pt>
                <c:pt idx="78">
                  <c:v>44.586396400000005</c:v>
                </c:pt>
                <c:pt idx="79">
                  <c:v>24.862147999999962</c:v>
                </c:pt>
                <c:pt idx="80">
                  <c:v>30.345863999999999</c:v>
                </c:pt>
                <c:pt idx="81">
                  <c:v>39.565836400000002</c:v>
                </c:pt>
                <c:pt idx="82">
                  <c:v>11.217711199999998</c:v>
                </c:pt>
                <c:pt idx="83">
                  <c:v>11.346389200000004</c:v>
                </c:pt>
                <c:pt idx="84">
                  <c:v>32.977418</c:v>
                </c:pt>
                <c:pt idx="85">
                  <c:v>21.056505999999999</c:v>
                </c:pt>
                <c:pt idx="86">
                  <c:v>30.940555600000003</c:v>
                </c:pt>
                <c:pt idx="87">
                  <c:v>27.838058000000039</c:v>
                </c:pt>
                <c:pt idx="88">
                  <c:v>28.696709999999989</c:v>
                </c:pt>
                <c:pt idx="89">
                  <c:v>4.4009312000000005</c:v>
                </c:pt>
                <c:pt idx="90">
                  <c:v>21.571950000000044</c:v>
                </c:pt>
                <c:pt idx="91">
                  <c:v>9.8334292000000048</c:v>
                </c:pt>
                <c:pt idx="92">
                  <c:v>6.9112112000000003</c:v>
                </c:pt>
                <c:pt idx="93">
                  <c:v>30.185124799999986</c:v>
                </c:pt>
                <c:pt idx="94">
                  <c:v>27.054773999999988</c:v>
                </c:pt>
                <c:pt idx="95">
                  <c:v>19.859107999999999</c:v>
                </c:pt>
                <c:pt idx="96">
                  <c:v>15.519303600000001</c:v>
                </c:pt>
                <c:pt idx="97">
                  <c:v>40.369463999999994</c:v>
                </c:pt>
                <c:pt idx="98">
                  <c:v>4.6190699999999998</c:v>
                </c:pt>
                <c:pt idx="99">
                  <c:v>19.841588000000005</c:v>
                </c:pt>
                <c:pt idx="100">
                  <c:v>29.293057999999988</c:v>
                </c:pt>
                <c:pt idx="101">
                  <c:v>27.838058000000039</c:v>
                </c:pt>
                <c:pt idx="102">
                  <c:v>21.972891199999999</c:v>
                </c:pt>
                <c:pt idx="103">
                  <c:v>17.6337248</c:v>
                </c:pt>
                <c:pt idx="104">
                  <c:v>20.058990000000001</c:v>
                </c:pt>
                <c:pt idx="105">
                  <c:v>16.568017999999963</c:v>
                </c:pt>
                <c:pt idx="106">
                  <c:v>5.5046911999999999</c:v>
                </c:pt>
                <c:pt idx="107">
                  <c:v>8.5790056000000003</c:v>
                </c:pt>
                <c:pt idx="108">
                  <c:v>7.9974299999999996</c:v>
                </c:pt>
                <c:pt idx="109">
                  <c:v>18.836253600000031</c:v>
                </c:pt>
                <c:pt idx="110">
                  <c:v>23.396275600000031</c:v>
                </c:pt>
                <c:pt idx="111">
                  <c:v>29.312738</c:v>
                </c:pt>
                <c:pt idx="112">
                  <c:v>2.3035800000000002</c:v>
                </c:pt>
                <c:pt idx="113">
                  <c:v>10.283901199999999</c:v>
                </c:pt>
                <c:pt idx="114">
                  <c:v>27.5929112</c:v>
                </c:pt>
                <c:pt idx="115">
                  <c:v>9.7854380000000027</c:v>
                </c:pt>
                <c:pt idx="116">
                  <c:v>6.9112112000000003</c:v>
                </c:pt>
                <c:pt idx="117">
                  <c:v>11.346389200000004</c:v>
                </c:pt>
                <c:pt idx="118">
                  <c:v>27.838058000000039</c:v>
                </c:pt>
                <c:pt idx="119">
                  <c:v>15.519303600000001</c:v>
                </c:pt>
                <c:pt idx="120">
                  <c:v>20.486467999999963</c:v>
                </c:pt>
                <c:pt idx="121">
                  <c:v>20.267514799999987</c:v>
                </c:pt>
                <c:pt idx="122">
                  <c:v>7.0517912000000003</c:v>
                </c:pt>
                <c:pt idx="123">
                  <c:v>11.991261199999999</c:v>
                </c:pt>
                <c:pt idx="124">
                  <c:v>8.7847535999999984</c:v>
                </c:pt>
                <c:pt idx="125">
                  <c:v>5.5046911999999999</c:v>
                </c:pt>
                <c:pt idx="126">
                  <c:v>14.609618000000001</c:v>
                </c:pt>
                <c:pt idx="127">
                  <c:v>7.6191899999999917</c:v>
                </c:pt>
                <c:pt idx="128">
                  <c:v>8.5790056000000003</c:v>
                </c:pt>
                <c:pt idx="129">
                  <c:v>15.519303600000001</c:v>
                </c:pt>
                <c:pt idx="130">
                  <c:v>12.5195656</c:v>
                </c:pt>
                <c:pt idx="131">
                  <c:v>13.731217999999997</c:v>
                </c:pt>
                <c:pt idx="132">
                  <c:v>12.354570000000002</c:v>
                </c:pt>
                <c:pt idx="133">
                  <c:v>25.241917999999988</c:v>
                </c:pt>
                <c:pt idx="134">
                  <c:v>4.6190699999999998</c:v>
                </c:pt>
                <c:pt idx="135">
                  <c:v>25.446577999999963</c:v>
                </c:pt>
                <c:pt idx="136">
                  <c:v>13.1827024</c:v>
                </c:pt>
                <c:pt idx="137">
                  <c:v>30.537458000000044</c:v>
                </c:pt>
                <c:pt idx="138">
                  <c:v>17.140499199999987</c:v>
                </c:pt>
                <c:pt idx="139">
                  <c:v>6.7234755999999907</c:v>
                </c:pt>
                <c:pt idx="140">
                  <c:v>23.429767999999989</c:v>
                </c:pt>
                <c:pt idx="141">
                  <c:v>8.4206012000000001</c:v>
                </c:pt>
                <c:pt idx="142">
                  <c:v>17.488259999999947</c:v>
                </c:pt>
                <c:pt idx="143">
                  <c:v>9.0888979999999986</c:v>
                </c:pt>
                <c:pt idx="144">
                  <c:v>10.0610056</c:v>
                </c:pt>
                <c:pt idx="145">
                  <c:v>4.2408299999999999</c:v>
                </c:pt>
                <c:pt idx="146">
                  <c:v>19.111350000000048</c:v>
                </c:pt>
                <c:pt idx="147">
                  <c:v>11.143417999999999</c:v>
                </c:pt>
                <c:pt idx="148">
                  <c:v>25.241917999999988</c:v>
                </c:pt>
                <c:pt idx="149">
                  <c:v>11.217711199999998</c:v>
                </c:pt>
                <c:pt idx="150">
                  <c:v>10.1950412</c:v>
                </c:pt>
                <c:pt idx="151">
                  <c:v>2.7848956</c:v>
                </c:pt>
                <c:pt idx="152">
                  <c:v>4.4009312000000005</c:v>
                </c:pt>
                <c:pt idx="153">
                  <c:v>2.3035800000000002</c:v>
                </c:pt>
                <c:pt idx="154">
                  <c:v>16.713081199999998</c:v>
                </c:pt>
                <c:pt idx="155">
                  <c:v>14.363738000000016</c:v>
                </c:pt>
                <c:pt idx="156">
                  <c:v>11.415805600000002</c:v>
                </c:pt>
                <c:pt idx="157">
                  <c:v>8.014971199999998</c:v>
                </c:pt>
                <c:pt idx="158">
                  <c:v>16.292853600000001</c:v>
                </c:pt>
                <c:pt idx="159">
                  <c:v>12.957668</c:v>
                </c:pt>
                <c:pt idx="160">
                  <c:v>9.4214912000000002</c:v>
                </c:pt>
                <c:pt idx="161">
                  <c:v>9.4500680000000035</c:v>
                </c:pt>
                <c:pt idx="162">
                  <c:v>6.9112112000000003</c:v>
                </c:pt>
                <c:pt idx="163">
                  <c:v>4.4009312000000005</c:v>
                </c:pt>
                <c:pt idx="164">
                  <c:v>20.426017999999967</c:v>
                </c:pt>
                <c:pt idx="165">
                  <c:v>10.5252512</c:v>
                </c:pt>
                <c:pt idx="166">
                  <c:v>4.5848911999999995</c:v>
                </c:pt>
                <c:pt idx="167">
                  <c:v>9.709950000000001</c:v>
                </c:pt>
                <c:pt idx="168">
                  <c:v>4.2408299999999999</c:v>
                </c:pt>
                <c:pt idx="169">
                  <c:v>6.9112112000000003</c:v>
                </c:pt>
                <c:pt idx="170">
                  <c:v>11.272293600000001</c:v>
                </c:pt>
                <c:pt idx="171">
                  <c:v>9.4214912000000002</c:v>
                </c:pt>
                <c:pt idx="172">
                  <c:v>20.251191200000001</c:v>
                </c:pt>
                <c:pt idx="173">
                  <c:v>12.106598</c:v>
                </c:pt>
                <c:pt idx="174">
                  <c:v>14.745753599999999</c:v>
                </c:pt>
                <c:pt idx="175">
                  <c:v>5.1744811999999945</c:v>
                </c:pt>
                <c:pt idx="176">
                  <c:v>16.5679792</c:v>
                </c:pt>
                <c:pt idx="177">
                  <c:v>11.415805600000002</c:v>
                </c:pt>
                <c:pt idx="178">
                  <c:v>9.4214912000000002</c:v>
                </c:pt>
                <c:pt idx="179">
                  <c:v>2.3035800000000002</c:v>
                </c:pt>
                <c:pt idx="180">
                  <c:v>10.1427336</c:v>
                </c:pt>
                <c:pt idx="181">
                  <c:v>10.735011199999999</c:v>
                </c:pt>
                <c:pt idx="182">
                  <c:v>11.1747812</c:v>
                </c:pt>
                <c:pt idx="183">
                  <c:v>3.2610899999999998</c:v>
                </c:pt>
                <c:pt idx="184">
                  <c:v>5.3429611999999995</c:v>
                </c:pt>
                <c:pt idx="185">
                  <c:v>5.8625355999999798</c:v>
                </c:pt>
                <c:pt idx="186">
                  <c:v>3.3522555999999923</c:v>
                </c:pt>
                <c:pt idx="187">
                  <c:v>6.3438512000000005</c:v>
                </c:pt>
                <c:pt idx="188">
                  <c:v>4.4009312000000005</c:v>
                </c:pt>
                <c:pt idx="189">
                  <c:v>2.4875400000000001</c:v>
                </c:pt>
                <c:pt idx="190">
                  <c:v>22.147718000000001</c:v>
                </c:pt>
                <c:pt idx="191">
                  <c:v>7.6790912000000002</c:v>
                </c:pt>
                <c:pt idx="192">
                  <c:v>9.4214912000000002</c:v>
                </c:pt>
                <c:pt idx="193">
                  <c:v>12.5195656</c:v>
                </c:pt>
                <c:pt idx="194">
                  <c:v>11.195725600000001</c:v>
                </c:pt>
                <c:pt idx="195">
                  <c:v>26.586458</c:v>
                </c:pt>
                <c:pt idx="196">
                  <c:v>21.047215600000001</c:v>
                </c:pt>
                <c:pt idx="197">
                  <c:v>6.9795980000000091</c:v>
                </c:pt>
                <c:pt idx="198">
                  <c:v>7.4951311999999986</c:v>
                </c:pt>
                <c:pt idx="199">
                  <c:v>22.147718000000001</c:v>
                </c:pt>
                <c:pt idx="200">
                  <c:v>9.1463655999999993</c:v>
                </c:pt>
                <c:pt idx="201">
                  <c:v>4.4009312000000005</c:v>
                </c:pt>
                <c:pt idx="202">
                  <c:v>3.3522555999999923</c:v>
                </c:pt>
                <c:pt idx="203">
                  <c:v>5.9159912000000006</c:v>
                </c:pt>
                <c:pt idx="204">
                  <c:v>6.9112112000000003</c:v>
                </c:pt>
                <c:pt idx="205">
                  <c:v>4.4009312000000005</c:v>
                </c:pt>
                <c:pt idx="206">
                  <c:v>2.3035800000000002</c:v>
                </c:pt>
                <c:pt idx="207">
                  <c:v>6.3438512000000005</c:v>
                </c:pt>
                <c:pt idx="208">
                  <c:v>3.3522555999999923</c:v>
                </c:pt>
                <c:pt idx="209">
                  <c:v>4.81386</c:v>
                </c:pt>
                <c:pt idx="210">
                  <c:v>8.6765180000000015</c:v>
                </c:pt>
                <c:pt idx="211">
                  <c:v>8.8541312000000048</c:v>
                </c:pt>
                <c:pt idx="212">
                  <c:v>6.3438512000000005</c:v>
                </c:pt>
                <c:pt idx="213">
                  <c:v>25.241917999999988</c:v>
                </c:pt>
                <c:pt idx="214">
                  <c:v>10.735011199999999</c:v>
                </c:pt>
                <c:pt idx="215">
                  <c:v>5.1744811999999945</c:v>
                </c:pt>
                <c:pt idx="216">
                  <c:v>9.4214912000000002</c:v>
                </c:pt>
                <c:pt idx="217">
                  <c:v>6.9112112000000003</c:v>
                </c:pt>
                <c:pt idx="218">
                  <c:v>11.002838000000002</c:v>
                </c:pt>
                <c:pt idx="219">
                  <c:v>21.150291199999998</c:v>
                </c:pt>
                <c:pt idx="220">
                  <c:v>14.745753599999999</c:v>
                </c:pt>
                <c:pt idx="221">
                  <c:v>10.735011199999999</c:v>
                </c:pt>
                <c:pt idx="222">
                  <c:v>2.3035800000000002</c:v>
                </c:pt>
                <c:pt idx="223">
                  <c:v>7.0951711999999985</c:v>
                </c:pt>
                <c:pt idx="224">
                  <c:v>25.241917999999988</c:v>
                </c:pt>
                <c:pt idx="225">
                  <c:v>5.9159912000000006</c:v>
                </c:pt>
                <c:pt idx="226">
                  <c:v>5.1744811999999945</c:v>
                </c:pt>
                <c:pt idx="227">
                  <c:v>4.4009312000000005</c:v>
                </c:pt>
                <c:pt idx="228">
                  <c:v>2.7848956</c:v>
                </c:pt>
                <c:pt idx="229">
                  <c:v>8.8541312000000048</c:v>
                </c:pt>
                <c:pt idx="230">
                  <c:v>5.8625355999999798</c:v>
                </c:pt>
                <c:pt idx="231">
                  <c:v>3.7201756000000001</c:v>
                </c:pt>
                <c:pt idx="232">
                  <c:v>1.7139899999999995</c:v>
                </c:pt>
                <c:pt idx="233">
                  <c:v>2.3035800000000002</c:v>
                </c:pt>
                <c:pt idx="234">
                  <c:v>10.5510512</c:v>
                </c:pt>
                <c:pt idx="235">
                  <c:v>14.389743600000006</c:v>
                </c:pt>
                <c:pt idx="236">
                  <c:v>8.4065136000000003</c:v>
                </c:pt>
                <c:pt idx="237">
                  <c:v>4.6709355999999866</c:v>
                </c:pt>
                <c:pt idx="238">
                  <c:v>22.095891200000001</c:v>
                </c:pt>
                <c:pt idx="239">
                  <c:v>11.566628</c:v>
                </c:pt>
                <c:pt idx="240">
                  <c:v>24.296317999999989</c:v>
                </c:pt>
                <c:pt idx="241">
                  <c:v>5.3465311999999985</c:v>
                </c:pt>
                <c:pt idx="242">
                  <c:v>15.7555712</c:v>
                </c:pt>
                <c:pt idx="243">
                  <c:v>14.745753599999999</c:v>
                </c:pt>
                <c:pt idx="244">
                  <c:v>7.1760555999999918</c:v>
                </c:pt>
                <c:pt idx="245">
                  <c:v>11.931771199999998</c:v>
                </c:pt>
                <c:pt idx="246">
                  <c:v>6.9112112000000003</c:v>
                </c:pt>
                <c:pt idx="247">
                  <c:v>2.4875400000000001</c:v>
                </c:pt>
                <c:pt idx="248">
                  <c:v>11.140641199999999</c:v>
                </c:pt>
                <c:pt idx="249">
                  <c:v>9.7894112</c:v>
                </c:pt>
                <c:pt idx="250">
                  <c:v>4.3529399999999896</c:v>
                </c:pt>
                <c:pt idx="251">
                  <c:v>23.192557999999988</c:v>
                </c:pt>
                <c:pt idx="252">
                  <c:v>8.8541312000000048</c:v>
                </c:pt>
                <c:pt idx="253">
                  <c:v>4.4009312000000005</c:v>
                </c:pt>
                <c:pt idx="254">
                  <c:v>14.745753599999999</c:v>
                </c:pt>
                <c:pt idx="255">
                  <c:v>11.140641199999999</c:v>
                </c:pt>
                <c:pt idx="256">
                  <c:v>3.5584455999999967</c:v>
                </c:pt>
                <c:pt idx="257">
                  <c:v>9.4214912000000002</c:v>
                </c:pt>
                <c:pt idx="258">
                  <c:v>4.2978555999999868</c:v>
                </c:pt>
                <c:pt idx="259">
                  <c:v>21.150291199999998</c:v>
                </c:pt>
                <c:pt idx="260">
                  <c:v>9.7371035999999993</c:v>
                </c:pt>
                <c:pt idx="261">
                  <c:v>10.367091200000004</c:v>
                </c:pt>
                <c:pt idx="262">
                  <c:v>6.9112112000000003</c:v>
                </c:pt>
                <c:pt idx="263">
                  <c:v>5.3465311999999985</c:v>
                </c:pt>
                <c:pt idx="264">
                  <c:v>1.89795</c:v>
                </c:pt>
                <c:pt idx="265">
                  <c:v>3.5362155999999967</c:v>
                </c:pt>
                <c:pt idx="266">
                  <c:v>9.7251936000000008</c:v>
                </c:pt>
                <c:pt idx="267">
                  <c:v>8.5567756000000035</c:v>
                </c:pt>
                <c:pt idx="268">
                  <c:v>4.3957711999999995</c:v>
                </c:pt>
                <c:pt idx="269">
                  <c:v>8.6428199999999986</c:v>
                </c:pt>
                <c:pt idx="270">
                  <c:v>3.7201756000000001</c:v>
                </c:pt>
                <c:pt idx="271">
                  <c:v>1.7139899999999995</c:v>
                </c:pt>
                <c:pt idx="272">
                  <c:v>22.095891200000001</c:v>
                </c:pt>
                <c:pt idx="273">
                  <c:v>8.2366411999999993</c:v>
                </c:pt>
                <c:pt idx="274">
                  <c:v>8.8541312000000048</c:v>
                </c:pt>
                <c:pt idx="275">
                  <c:v>5.1744811999999945</c:v>
                </c:pt>
                <c:pt idx="276">
                  <c:v>3.3522555999999923</c:v>
                </c:pt>
                <c:pt idx="277">
                  <c:v>5.3465311999999985</c:v>
                </c:pt>
                <c:pt idx="278">
                  <c:v>3.3522555999999923</c:v>
                </c:pt>
                <c:pt idx="279">
                  <c:v>3.8335712000000002</c:v>
                </c:pt>
                <c:pt idx="280">
                  <c:v>2.3035800000000002</c:v>
                </c:pt>
                <c:pt idx="281">
                  <c:v>2.7848956</c:v>
                </c:pt>
                <c:pt idx="282">
                  <c:v>3.5310555999999957</c:v>
                </c:pt>
                <c:pt idx="283">
                  <c:v>14.745753599999999</c:v>
                </c:pt>
                <c:pt idx="284">
                  <c:v>4.9978199999999955</c:v>
                </c:pt>
                <c:pt idx="285">
                  <c:v>9.7251936000000008</c:v>
                </c:pt>
                <c:pt idx="286">
                  <c:v>3.8335712000000002</c:v>
                </c:pt>
                <c:pt idx="287">
                  <c:v>22.095891200000001</c:v>
                </c:pt>
                <c:pt idx="288">
                  <c:v>2.7848956</c:v>
                </c:pt>
                <c:pt idx="289">
                  <c:v>22.095891200000001</c:v>
                </c:pt>
                <c:pt idx="290">
                  <c:v>3.2610899999999998</c:v>
                </c:pt>
                <c:pt idx="291">
                  <c:v>10.367091200000004</c:v>
                </c:pt>
                <c:pt idx="292">
                  <c:v>1.7139899999999995</c:v>
                </c:pt>
                <c:pt idx="293">
                  <c:v>3.3522555999999923</c:v>
                </c:pt>
                <c:pt idx="294">
                  <c:v>1.53003</c:v>
                </c:pt>
                <c:pt idx="295">
                  <c:v>5.5304912000000002</c:v>
                </c:pt>
                <c:pt idx="296">
                  <c:v>2.7626655999999987</c:v>
                </c:pt>
                <c:pt idx="297">
                  <c:v>7.6920599999999917</c:v>
                </c:pt>
                <c:pt idx="298">
                  <c:v>4.1103255999999915</c:v>
                </c:pt>
                <c:pt idx="299">
                  <c:v>6.9112112000000003</c:v>
                </c:pt>
                <c:pt idx="300">
                  <c:v>10.367091200000004</c:v>
                </c:pt>
                <c:pt idx="301">
                  <c:v>14.745753599999999</c:v>
                </c:pt>
                <c:pt idx="302">
                  <c:v>15.7944292</c:v>
                </c:pt>
                <c:pt idx="303">
                  <c:v>8.5567756000000035</c:v>
                </c:pt>
                <c:pt idx="304">
                  <c:v>4.4009312000000005</c:v>
                </c:pt>
                <c:pt idx="305">
                  <c:v>9.6276811999999996</c:v>
                </c:pt>
                <c:pt idx="306">
                  <c:v>10.367091200000004</c:v>
                </c:pt>
                <c:pt idx="307">
                  <c:v>7.6847612000000005</c:v>
                </c:pt>
                <c:pt idx="308">
                  <c:v>2.0113455999999967</c:v>
                </c:pt>
                <c:pt idx="309">
                  <c:v>4.5848911999999995</c:v>
                </c:pt>
                <c:pt idx="310">
                  <c:v>10.1950412</c:v>
                </c:pt>
                <c:pt idx="311">
                  <c:v>5.1744811999999945</c:v>
                </c:pt>
                <c:pt idx="312">
                  <c:v>7.0951711999999985</c:v>
                </c:pt>
                <c:pt idx="313">
                  <c:v>4.9853612000000034</c:v>
                </c:pt>
                <c:pt idx="314">
                  <c:v>3.7082656000000003</c:v>
                </c:pt>
                <c:pt idx="315">
                  <c:v>21.150291199999998</c:v>
                </c:pt>
                <c:pt idx="316">
                  <c:v>5.9159912000000006</c:v>
                </c:pt>
                <c:pt idx="317">
                  <c:v>22.095891200000001</c:v>
                </c:pt>
                <c:pt idx="318">
                  <c:v>15.3353436</c:v>
                </c:pt>
                <c:pt idx="319">
                  <c:v>10.5510512</c:v>
                </c:pt>
                <c:pt idx="320">
                  <c:v>5.3465311999999985</c:v>
                </c:pt>
                <c:pt idx="321">
                  <c:v>15.7944292</c:v>
                </c:pt>
                <c:pt idx="322">
                  <c:v>10.367091200000004</c:v>
                </c:pt>
                <c:pt idx="323">
                  <c:v>5.3465311999999985</c:v>
                </c:pt>
                <c:pt idx="324">
                  <c:v>1.53003</c:v>
                </c:pt>
                <c:pt idx="325">
                  <c:v>11.140641199999999</c:v>
                </c:pt>
                <c:pt idx="326">
                  <c:v>2.3035800000000002</c:v>
                </c:pt>
                <c:pt idx="327">
                  <c:v>1.7139899999999995</c:v>
                </c:pt>
                <c:pt idx="328">
                  <c:v>1.89795</c:v>
                </c:pt>
                <c:pt idx="329">
                  <c:v>6.9112112000000003</c:v>
                </c:pt>
                <c:pt idx="330">
                  <c:v>7.3775955999999887</c:v>
                </c:pt>
                <c:pt idx="331">
                  <c:v>7.0951711999999985</c:v>
                </c:pt>
                <c:pt idx="332">
                  <c:v>2.4875400000000001</c:v>
                </c:pt>
                <c:pt idx="333">
                  <c:v>4.4009312000000005</c:v>
                </c:pt>
                <c:pt idx="334">
                  <c:v>8.0526812000000216</c:v>
                </c:pt>
                <c:pt idx="335">
                  <c:v>1.53003</c:v>
                </c:pt>
                <c:pt idx="336">
                  <c:v>5.5046911999999999</c:v>
                </c:pt>
                <c:pt idx="337">
                  <c:v>19.9434556</c:v>
                </c:pt>
                <c:pt idx="338">
                  <c:v>8.3728156000000027</c:v>
                </c:pt>
                <c:pt idx="339">
                  <c:v>3.5362155999999967</c:v>
                </c:pt>
                <c:pt idx="340">
                  <c:v>5.9159912000000006</c:v>
                </c:pt>
                <c:pt idx="341">
                  <c:v>2.7626655999999987</c:v>
                </c:pt>
                <c:pt idx="342">
                  <c:v>10.1950412</c:v>
                </c:pt>
                <c:pt idx="343">
                  <c:v>2.7626655999999987</c:v>
                </c:pt>
                <c:pt idx="344">
                  <c:v>5.3465311999999985</c:v>
                </c:pt>
                <c:pt idx="345">
                  <c:v>10.1950412</c:v>
                </c:pt>
                <c:pt idx="346">
                  <c:v>9.9143135999999998</c:v>
                </c:pt>
                <c:pt idx="347">
                  <c:v>10.367091200000004</c:v>
                </c:pt>
                <c:pt idx="348">
                  <c:v>2.7626655999999987</c:v>
                </c:pt>
                <c:pt idx="349">
                  <c:v>2.84355</c:v>
                </c:pt>
                <c:pt idx="350">
                  <c:v>15.7944292</c:v>
                </c:pt>
                <c:pt idx="351">
                  <c:v>1.53003</c:v>
                </c:pt>
                <c:pt idx="352">
                  <c:v>5.3465311999999985</c:v>
                </c:pt>
                <c:pt idx="353">
                  <c:v>2.0113455999999967</c:v>
                </c:pt>
                <c:pt idx="354">
                  <c:v>3.0600212000000044</c:v>
                </c:pt>
                <c:pt idx="355">
                  <c:v>4.8673155999999826</c:v>
                </c:pt>
                <c:pt idx="356">
                  <c:v>1.53003</c:v>
                </c:pt>
                <c:pt idx="357">
                  <c:v>5.1744811999999945</c:v>
                </c:pt>
                <c:pt idx="358">
                  <c:v>18.133140000000001</c:v>
                </c:pt>
                <c:pt idx="359">
                  <c:v>5.6767412000000004</c:v>
                </c:pt>
                <c:pt idx="360">
                  <c:v>4.3957711999999995</c:v>
                </c:pt>
                <c:pt idx="361">
                  <c:v>9.4214912000000002</c:v>
                </c:pt>
                <c:pt idx="362">
                  <c:v>9.4214912000000002</c:v>
                </c:pt>
                <c:pt idx="363">
                  <c:v>3.8335712000000002</c:v>
                </c:pt>
                <c:pt idx="364">
                  <c:v>11.3246012</c:v>
                </c:pt>
                <c:pt idx="365">
                  <c:v>2.5787055999999997</c:v>
                </c:pt>
                <c:pt idx="366">
                  <c:v>14.745753599999999</c:v>
                </c:pt>
                <c:pt idx="367">
                  <c:v>1.53003</c:v>
                </c:pt>
                <c:pt idx="368">
                  <c:v>9.4214912000000002</c:v>
                </c:pt>
                <c:pt idx="369">
                  <c:v>4.8673155999999826</c:v>
                </c:pt>
                <c:pt idx="370">
                  <c:v>6.1200811999999907</c:v>
                </c:pt>
                <c:pt idx="371">
                  <c:v>10.367091200000004</c:v>
                </c:pt>
                <c:pt idx="372">
                  <c:v>3.627381200000007</c:v>
                </c:pt>
                <c:pt idx="373">
                  <c:v>0.96267000000000125</c:v>
                </c:pt>
                <c:pt idx="374">
                  <c:v>6.9277712000000005</c:v>
                </c:pt>
                <c:pt idx="375">
                  <c:v>17.179465600000039</c:v>
                </c:pt>
                <c:pt idx="376">
                  <c:v>2.7626655999999987</c:v>
                </c:pt>
                <c:pt idx="377">
                  <c:v>14.745753599999999</c:v>
                </c:pt>
                <c:pt idx="378">
                  <c:v>14.745753599999999</c:v>
                </c:pt>
                <c:pt idx="379">
                  <c:v>2.7626655999999987</c:v>
                </c:pt>
                <c:pt idx="380">
                  <c:v>4.4009312000000005</c:v>
                </c:pt>
                <c:pt idx="381">
                  <c:v>4.5216255999999975</c:v>
                </c:pt>
                <c:pt idx="382">
                  <c:v>3.0600212000000044</c:v>
                </c:pt>
                <c:pt idx="383">
                  <c:v>1.89795</c:v>
                </c:pt>
                <c:pt idx="384">
                  <c:v>1.89795</c:v>
                </c:pt>
                <c:pt idx="385">
                  <c:v>8.8541312000000048</c:v>
                </c:pt>
                <c:pt idx="386">
                  <c:v>4.5848911999999995</c:v>
                </c:pt>
                <c:pt idx="387">
                  <c:v>5.0889855999999876</c:v>
                </c:pt>
                <c:pt idx="388">
                  <c:v>22.095891200000001</c:v>
                </c:pt>
                <c:pt idx="389">
                  <c:v>5.3465311999999985</c:v>
                </c:pt>
                <c:pt idx="390">
                  <c:v>2.0113455999999967</c:v>
                </c:pt>
                <c:pt idx="391">
                  <c:v>4.4009312000000005</c:v>
                </c:pt>
                <c:pt idx="392">
                  <c:v>2.0819100000000001</c:v>
                </c:pt>
                <c:pt idx="393">
                  <c:v>11.140641199999999</c:v>
                </c:pt>
                <c:pt idx="394">
                  <c:v>2.5787055999999997</c:v>
                </c:pt>
                <c:pt idx="395">
                  <c:v>8.8541312000000048</c:v>
                </c:pt>
                <c:pt idx="396">
                  <c:v>3.4057112000000012</c:v>
                </c:pt>
                <c:pt idx="397">
                  <c:v>3.4729499999999947</c:v>
                </c:pt>
                <c:pt idx="398">
                  <c:v>2.3570355999999997</c:v>
                </c:pt>
                <c:pt idx="399">
                  <c:v>6.9185099999999995</c:v>
                </c:pt>
                <c:pt idx="400">
                  <c:v>2.5787055999999997</c:v>
                </c:pt>
                <c:pt idx="401">
                  <c:v>6.9112112000000003</c:v>
                </c:pt>
                <c:pt idx="402">
                  <c:v>22.095891200000001</c:v>
                </c:pt>
                <c:pt idx="403">
                  <c:v>14.745753599999999</c:v>
                </c:pt>
                <c:pt idx="404">
                  <c:v>19.4791712</c:v>
                </c:pt>
                <c:pt idx="405">
                  <c:v>5.6767412000000004</c:v>
                </c:pt>
                <c:pt idx="406">
                  <c:v>3.7134255999999999</c:v>
                </c:pt>
                <c:pt idx="407">
                  <c:v>9.6276811999999996</c:v>
                </c:pt>
                <c:pt idx="408">
                  <c:v>4.2978555999999868</c:v>
                </c:pt>
                <c:pt idx="409">
                  <c:v>9.4214912000000002</c:v>
                </c:pt>
                <c:pt idx="410">
                  <c:v>0.96267000000000125</c:v>
                </c:pt>
                <c:pt idx="411">
                  <c:v>1.53003</c:v>
                </c:pt>
                <c:pt idx="412">
                  <c:v>20.582931199999987</c:v>
                </c:pt>
                <c:pt idx="413">
                  <c:v>3.5243055999999999</c:v>
                </c:pt>
                <c:pt idx="414">
                  <c:v>22.095891200000001</c:v>
                </c:pt>
                <c:pt idx="415">
                  <c:v>5.3465311999999985</c:v>
                </c:pt>
                <c:pt idx="416">
                  <c:v>8.7288255999999969</c:v>
                </c:pt>
                <c:pt idx="417">
                  <c:v>8.028273599999995</c:v>
                </c:pt>
                <c:pt idx="418">
                  <c:v>2.5787055999999997</c:v>
                </c:pt>
                <c:pt idx="419">
                  <c:v>5.9159912000000006</c:v>
                </c:pt>
                <c:pt idx="420">
                  <c:v>11.4708512</c:v>
                </c:pt>
                <c:pt idx="421">
                  <c:v>25.370793600000002</c:v>
                </c:pt>
                <c:pt idx="422">
                  <c:v>14.745753599999999</c:v>
                </c:pt>
                <c:pt idx="423">
                  <c:v>0.96267000000000125</c:v>
                </c:pt>
                <c:pt idx="424">
                  <c:v>0.75648000000000004</c:v>
                </c:pt>
                <c:pt idx="425">
                  <c:v>1.89795</c:v>
                </c:pt>
                <c:pt idx="426">
                  <c:v>2.3570355999999997</c:v>
                </c:pt>
                <c:pt idx="427">
                  <c:v>3.0600212000000044</c:v>
                </c:pt>
                <c:pt idx="428">
                  <c:v>5.9159912000000006</c:v>
                </c:pt>
                <c:pt idx="429">
                  <c:v>10.367091200000004</c:v>
                </c:pt>
                <c:pt idx="430">
                  <c:v>11.140641199999999</c:v>
                </c:pt>
                <c:pt idx="431">
                  <c:v>5.7247711999999975</c:v>
                </c:pt>
                <c:pt idx="432">
                  <c:v>3.2667600000000001</c:v>
                </c:pt>
                <c:pt idx="433">
                  <c:v>3.6119012000000001</c:v>
                </c:pt>
                <c:pt idx="434">
                  <c:v>5.6767412000000004</c:v>
                </c:pt>
                <c:pt idx="435">
                  <c:v>17.949179999999959</c:v>
                </c:pt>
                <c:pt idx="436">
                  <c:v>8.7795936000000001</c:v>
                </c:pt>
                <c:pt idx="437">
                  <c:v>10.367091200000004</c:v>
                </c:pt>
                <c:pt idx="438">
                  <c:v>5.5703012000000003</c:v>
                </c:pt>
                <c:pt idx="439">
                  <c:v>2.3570355999999997</c:v>
                </c:pt>
                <c:pt idx="440">
                  <c:v>7.7832255999999997</c:v>
                </c:pt>
                <c:pt idx="441">
                  <c:v>3.5243055999999999</c:v>
                </c:pt>
                <c:pt idx="442">
                  <c:v>8.7288255999999969</c:v>
                </c:pt>
                <c:pt idx="443">
                  <c:v>10.367091200000004</c:v>
                </c:pt>
                <c:pt idx="444">
                  <c:v>2.5787055999999997</c:v>
                </c:pt>
                <c:pt idx="445">
                  <c:v>4.2999555999999908</c:v>
                </c:pt>
                <c:pt idx="446">
                  <c:v>3.4057112000000012</c:v>
                </c:pt>
                <c:pt idx="447">
                  <c:v>14.745753599999999</c:v>
                </c:pt>
                <c:pt idx="448">
                  <c:v>17.124381199999998</c:v>
                </c:pt>
                <c:pt idx="449">
                  <c:v>7.5502155999999907</c:v>
                </c:pt>
                <c:pt idx="450">
                  <c:v>4.4009312000000005</c:v>
                </c:pt>
                <c:pt idx="451">
                  <c:v>2.84355</c:v>
                </c:pt>
                <c:pt idx="452">
                  <c:v>8.3728156000000027</c:v>
                </c:pt>
                <c:pt idx="453">
                  <c:v>1.53003</c:v>
                </c:pt>
                <c:pt idx="454">
                  <c:v>8.9246956000000015</c:v>
                </c:pt>
                <c:pt idx="455">
                  <c:v>6.8257155999999846</c:v>
                </c:pt>
                <c:pt idx="456">
                  <c:v>13.9722036</c:v>
                </c:pt>
                <c:pt idx="457">
                  <c:v>9.5023756000000006</c:v>
                </c:pt>
                <c:pt idx="458">
                  <c:v>1.8051556000000002</c:v>
                </c:pt>
                <c:pt idx="459">
                  <c:v>0.96267000000000125</c:v>
                </c:pt>
                <c:pt idx="460">
                  <c:v>13.616193600000001</c:v>
                </c:pt>
                <c:pt idx="461">
                  <c:v>1.8860399999999999</c:v>
                </c:pt>
                <c:pt idx="462">
                  <c:v>5.5046911999999999</c:v>
                </c:pt>
                <c:pt idx="463">
                  <c:v>23.502411199999987</c:v>
                </c:pt>
                <c:pt idx="464">
                  <c:v>8.6376599999999986</c:v>
                </c:pt>
                <c:pt idx="465">
                  <c:v>3.627381200000007</c:v>
                </c:pt>
                <c:pt idx="466">
                  <c:v>13.616193600000001</c:v>
                </c:pt>
                <c:pt idx="467">
                  <c:v>8.0407711999999982</c:v>
                </c:pt>
                <c:pt idx="468">
                  <c:v>6.3438512000000005</c:v>
                </c:pt>
                <c:pt idx="469">
                  <c:v>2.5787055999999997</c:v>
                </c:pt>
                <c:pt idx="470">
                  <c:v>9.5935412000000024</c:v>
                </c:pt>
                <c:pt idx="471">
                  <c:v>2.7626655999999987</c:v>
                </c:pt>
                <c:pt idx="472">
                  <c:v>10.367091200000004</c:v>
                </c:pt>
                <c:pt idx="473">
                  <c:v>6.1200811999999907</c:v>
                </c:pt>
                <c:pt idx="474">
                  <c:v>14.694397999999998</c:v>
                </c:pt>
                <c:pt idx="475">
                  <c:v>4.5729811999999965</c:v>
                </c:pt>
                <c:pt idx="476">
                  <c:v>8.7795936000000001</c:v>
                </c:pt>
                <c:pt idx="477">
                  <c:v>7.4961900000000004</c:v>
                </c:pt>
                <c:pt idx="478">
                  <c:v>2.8538312000000001</c:v>
                </c:pt>
                <c:pt idx="479">
                  <c:v>4.8673155999999826</c:v>
                </c:pt>
                <c:pt idx="480">
                  <c:v>3.5243055999999999</c:v>
                </c:pt>
                <c:pt idx="481">
                  <c:v>10.5510512</c:v>
                </c:pt>
                <c:pt idx="482">
                  <c:v>1.702080000000002</c:v>
                </c:pt>
                <c:pt idx="483">
                  <c:v>21.150291199999998</c:v>
                </c:pt>
                <c:pt idx="484">
                  <c:v>9.4765756000000003</c:v>
                </c:pt>
                <c:pt idx="485">
                  <c:v>21.176091199999998</c:v>
                </c:pt>
                <c:pt idx="486">
                  <c:v>8.0805812000000028</c:v>
                </c:pt>
                <c:pt idx="487">
                  <c:v>9.7251936000000008</c:v>
                </c:pt>
                <c:pt idx="488">
                  <c:v>13.198653599999998</c:v>
                </c:pt>
                <c:pt idx="489">
                  <c:v>6.8735011999999998</c:v>
                </c:pt>
                <c:pt idx="490">
                  <c:v>8.9246956000000015</c:v>
                </c:pt>
                <c:pt idx="491">
                  <c:v>2.9347155999999988</c:v>
                </c:pt>
                <c:pt idx="492">
                  <c:v>10.091965599999998</c:v>
                </c:pt>
                <c:pt idx="493">
                  <c:v>10.155741200000016</c:v>
                </c:pt>
                <c:pt idx="494">
                  <c:v>6.5505899999999917</c:v>
                </c:pt>
                <c:pt idx="495">
                  <c:v>8.9516436000000024</c:v>
                </c:pt>
                <c:pt idx="496">
                  <c:v>1.8051556000000002</c:v>
                </c:pt>
                <c:pt idx="497">
                  <c:v>2.5787055999999997</c:v>
                </c:pt>
                <c:pt idx="498">
                  <c:v>2.5787055999999997</c:v>
                </c:pt>
                <c:pt idx="499">
                  <c:v>6.8257155999999846</c:v>
                </c:pt>
                <c:pt idx="500">
                  <c:v>3.627381200000007</c:v>
                </c:pt>
                <c:pt idx="501">
                  <c:v>0.18912000000000001</c:v>
                </c:pt>
                <c:pt idx="502">
                  <c:v>4.4009312000000005</c:v>
                </c:pt>
                <c:pt idx="503">
                  <c:v>11.140641199999999</c:v>
                </c:pt>
                <c:pt idx="504">
                  <c:v>11.140641199999999</c:v>
                </c:pt>
                <c:pt idx="505">
                  <c:v>13.198653599999998</c:v>
                </c:pt>
                <c:pt idx="506">
                  <c:v>8.0805812000000028</c:v>
                </c:pt>
                <c:pt idx="507">
                  <c:v>1.702080000000002</c:v>
                </c:pt>
                <c:pt idx="508">
                  <c:v>5.3641111999999858</c:v>
                </c:pt>
                <c:pt idx="509">
                  <c:v>0.74100000000000099</c:v>
                </c:pt>
                <c:pt idx="510">
                  <c:v>9.5023756000000006</c:v>
                </c:pt>
                <c:pt idx="511">
                  <c:v>0</c:v>
                </c:pt>
                <c:pt idx="512">
                  <c:v>14.745753599999999</c:v>
                </c:pt>
                <c:pt idx="513">
                  <c:v>8.0805812000000028</c:v>
                </c:pt>
                <c:pt idx="514">
                  <c:v>9.5935412000000024</c:v>
                </c:pt>
                <c:pt idx="515">
                  <c:v>13.697077999999999</c:v>
                </c:pt>
                <c:pt idx="516">
                  <c:v>21.176091199999998</c:v>
                </c:pt>
                <c:pt idx="517">
                  <c:v>9.5935412000000024</c:v>
                </c:pt>
                <c:pt idx="518">
                  <c:v>4.5729811999999965</c:v>
                </c:pt>
                <c:pt idx="519">
                  <c:v>2.8538312000000001</c:v>
                </c:pt>
                <c:pt idx="520">
                  <c:v>1.8051556000000002</c:v>
                </c:pt>
                <c:pt idx="521">
                  <c:v>2.4756299999999967</c:v>
                </c:pt>
                <c:pt idx="522">
                  <c:v>4.4009312000000005</c:v>
                </c:pt>
                <c:pt idx="523">
                  <c:v>1.702080000000002</c:v>
                </c:pt>
                <c:pt idx="524">
                  <c:v>2.3570355999999997</c:v>
                </c:pt>
                <c:pt idx="525">
                  <c:v>1.53003</c:v>
                </c:pt>
                <c:pt idx="526">
                  <c:v>11.140641199999999</c:v>
                </c:pt>
                <c:pt idx="527">
                  <c:v>21.176091199999998</c:v>
                </c:pt>
                <c:pt idx="528">
                  <c:v>0.75648000000000004</c:v>
                </c:pt>
                <c:pt idx="529">
                  <c:v>1.8051556000000002</c:v>
                </c:pt>
                <c:pt idx="530">
                  <c:v>5.0889855999999876</c:v>
                </c:pt>
                <c:pt idx="531">
                  <c:v>3.0600212000000044</c:v>
                </c:pt>
                <c:pt idx="532">
                  <c:v>13.4612912</c:v>
                </c:pt>
                <c:pt idx="533">
                  <c:v>18.855441199999987</c:v>
                </c:pt>
                <c:pt idx="534">
                  <c:v>3.7994312000000012</c:v>
                </c:pt>
                <c:pt idx="535">
                  <c:v>10.1950412</c:v>
                </c:pt>
                <c:pt idx="536">
                  <c:v>0</c:v>
                </c:pt>
                <c:pt idx="537">
                  <c:v>0.75648000000000004</c:v>
                </c:pt>
                <c:pt idx="538">
                  <c:v>1.9891156000000001</c:v>
                </c:pt>
                <c:pt idx="539">
                  <c:v>13.014693600000001</c:v>
                </c:pt>
                <c:pt idx="540">
                  <c:v>5.3641111999999858</c:v>
                </c:pt>
                <c:pt idx="541">
                  <c:v>1.702080000000002</c:v>
                </c:pt>
                <c:pt idx="542">
                  <c:v>15.7944292</c:v>
                </c:pt>
                <c:pt idx="543">
                  <c:v>21.176091199999998</c:v>
                </c:pt>
                <c:pt idx="544">
                  <c:v>1.53003</c:v>
                </c:pt>
                <c:pt idx="545">
                  <c:v>7.7832255999999997</c:v>
                </c:pt>
                <c:pt idx="546">
                  <c:v>3.7994312000000012</c:v>
                </c:pt>
                <c:pt idx="547">
                  <c:v>3.249180000000004</c:v>
                </c:pt>
                <c:pt idx="548">
                  <c:v>13.198653599999998</c:v>
                </c:pt>
                <c:pt idx="549">
                  <c:v>6.8257155999999846</c:v>
                </c:pt>
                <c:pt idx="550">
                  <c:v>14.745753599999999</c:v>
                </c:pt>
                <c:pt idx="551">
                  <c:v>21.176091199999998</c:v>
                </c:pt>
                <c:pt idx="552">
                  <c:v>14.5617936</c:v>
                </c:pt>
                <c:pt idx="553">
                  <c:v>11.3246012</c:v>
                </c:pt>
                <c:pt idx="554">
                  <c:v>0.77355000000000018</c:v>
                </c:pt>
                <c:pt idx="555">
                  <c:v>1.8051556000000002</c:v>
                </c:pt>
                <c:pt idx="556">
                  <c:v>7.6790912000000002</c:v>
                </c:pt>
                <c:pt idx="557">
                  <c:v>16.350831199999998</c:v>
                </c:pt>
                <c:pt idx="558">
                  <c:v>0.75648000000000004</c:v>
                </c:pt>
                <c:pt idx="559">
                  <c:v>6.3097112000000006</c:v>
                </c:pt>
                <c:pt idx="560">
                  <c:v>11.140641199999999</c:v>
                </c:pt>
                <c:pt idx="561">
                  <c:v>2.8538312000000001</c:v>
                </c:pt>
                <c:pt idx="562">
                  <c:v>14.5617936</c:v>
                </c:pt>
                <c:pt idx="563">
                  <c:v>0</c:v>
                </c:pt>
                <c:pt idx="564">
                  <c:v>4.4818156</c:v>
                </c:pt>
                <c:pt idx="565">
                  <c:v>2.8538312000000001</c:v>
                </c:pt>
                <c:pt idx="566">
                  <c:v>10.6422168</c:v>
                </c:pt>
                <c:pt idx="567">
                  <c:v>11.966018</c:v>
                </c:pt>
                <c:pt idx="568">
                  <c:v>0.95750999999999997</c:v>
                </c:pt>
                <c:pt idx="569">
                  <c:v>7.7713155999999985</c:v>
                </c:pt>
                <c:pt idx="570">
                  <c:v>0.75648000000000004</c:v>
                </c:pt>
                <c:pt idx="571">
                  <c:v>1.702080000000002</c:v>
                </c:pt>
                <c:pt idx="572">
                  <c:v>0.18912000000000001</c:v>
                </c:pt>
                <c:pt idx="573">
                  <c:v>2.2539600000000002</c:v>
                </c:pt>
                <c:pt idx="574">
                  <c:v>3.7994312000000012</c:v>
                </c:pt>
                <c:pt idx="575">
                  <c:v>4.3154355999999856</c:v>
                </c:pt>
                <c:pt idx="576">
                  <c:v>3.7994312000000012</c:v>
                </c:pt>
                <c:pt idx="577">
                  <c:v>13.014693600000001</c:v>
                </c:pt>
                <c:pt idx="578">
                  <c:v>2.8538312000000001</c:v>
                </c:pt>
                <c:pt idx="579">
                  <c:v>5.3465311999999985</c:v>
                </c:pt>
                <c:pt idx="580">
                  <c:v>10.9510112</c:v>
                </c:pt>
                <c:pt idx="581">
                  <c:v>16.362741199999963</c:v>
                </c:pt>
                <c:pt idx="582">
                  <c:v>6.7226400000000002</c:v>
                </c:pt>
                <c:pt idx="583">
                  <c:v>3.7082656000000003</c:v>
                </c:pt>
                <c:pt idx="584">
                  <c:v>7.7713155999999985</c:v>
                </c:pt>
                <c:pt idx="585">
                  <c:v>14.3721636</c:v>
                </c:pt>
                <c:pt idx="586">
                  <c:v>18.855441199999987</c:v>
                </c:pt>
                <c:pt idx="587">
                  <c:v>13.4612912</c:v>
                </c:pt>
                <c:pt idx="588">
                  <c:v>10.6422168</c:v>
                </c:pt>
                <c:pt idx="589">
                  <c:v>0</c:v>
                </c:pt>
                <c:pt idx="590">
                  <c:v>2.8538312000000001</c:v>
                </c:pt>
                <c:pt idx="591">
                  <c:v>21.176091199999998</c:v>
                </c:pt>
                <c:pt idx="592">
                  <c:v>1.53003</c:v>
                </c:pt>
                <c:pt idx="593">
                  <c:v>4.5729811999999965</c:v>
                </c:pt>
                <c:pt idx="594">
                  <c:v>7.4961900000000004</c:v>
                </c:pt>
                <c:pt idx="595">
                  <c:v>4.8481067999999965</c:v>
                </c:pt>
                <c:pt idx="596">
                  <c:v>8.2697400000000005</c:v>
                </c:pt>
                <c:pt idx="597">
                  <c:v>7.9941335999999907</c:v>
                </c:pt>
                <c:pt idx="598">
                  <c:v>13.100189200000004</c:v>
                </c:pt>
                <c:pt idx="599">
                  <c:v>10.917342400000001</c:v>
                </c:pt>
                <c:pt idx="600">
                  <c:v>3.627381200000007</c:v>
                </c:pt>
                <c:pt idx="601">
                  <c:v>0.75648000000000004</c:v>
                </c:pt>
                <c:pt idx="602">
                  <c:v>2.8538312000000001</c:v>
                </c:pt>
                <c:pt idx="603">
                  <c:v>4.3154355999999856</c:v>
                </c:pt>
                <c:pt idx="604">
                  <c:v>6.3097112000000006</c:v>
                </c:pt>
                <c:pt idx="605">
                  <c:v>0.75648000000000004</c:v>
                </c:pt>
                <c:pt idx="606">
                  <c:v>1.53003</c:v>
                </c:pt>
                <c:pt idx="607">
                  <c:v>0.74100000000000099</c:v>
                </c:pt>
                <c:pt idx="608">
                  <c:v>8.6246911999999991</c:v>
                </c:pt>
                <c:pt idx="609">
                  <c:v>11.846275599999998</c:v>
                </c:pt>
                <c:pt idx="610">
                  <c:v>7.0485335999999945</c:v>
                </c:pt>
                <c:pt idx="611">
                  <c:v>9.3184156000000016</c:v>
                </c:pt>
                <c:pt idx="612">
                  <c:v>6.3097112000000006</c:v>
                </c:pt>
                <c:pt idx="613">
                  <c:v>13.014693600000001</c:v>
                </c:pt>
                <c:pt idx="614">
                  <c:v>0</c:v>
                </c:pt>
                <c:pt idx="615">
                  <c:v>2.5787055999999997</c:v>
                </c:pt>
                <c:pt idx="616">
                  <c:v>0.75648000000000004</c:v>
                </c:pt>
                <c:pt idx="617">
                  <c:v>2.8538312000000001</c:v>
                </c:pt>
                <c:pt idx="618">
                  <c:v>1.5145500000000001</c:v>
                </c:pt>
                <c:pt idx="619">
                  <c:v>1.8051556000000002</c:v>
                </c:pt>
                <c:pt idx="620">
                  <c:v>1.2377955999999977</c:v>
                </c:pt>
                <c:pt idx="621">
                  <c:v>0.75648000000000004</c:v>
                </c:pt>
                <c:pt idx="622">
                  <c:v>7.8220835999999876</c:v>
                </c:pt>
                <c:pt idx="623">
                  <c:v>9.1292956000000007</c:v>
                </c:pt>
                <c:pt idx="624">
                  <c:v>14.5617936</c:v>
                </c:pt>
                <c:pt idx="625">
                  <c:v>21.176091199999998</c:v>
                </c:pt>
                <c:pt idx="626">
                  <c:v>3.2217512000000044</c:v>
                </c:pt>
                <c:pt idx="627">
                  <c:v>6.3097112000000006</c:v>
                </c:pt>
                <c:pt idx="628">
                  <c:v>3.7994312000000012</c:v>
                </c:pt>
                <c:pt idx="629">
                  <c:v>9.3184156000000016</c:v>
                </c:pt>
                <c:pt idx="630">
                  <c:v>11.8286956</c:v>
                </c:pt>
                <c:pt idx="631">
                  <c:v>9.5935412000000024</c:v>
                </c:pt>
                <c:pt idx="632">
                  <c:v>1.702080000000002</c:v>
                </c:pt>
                <c:pt idx="633">
                  <c:v>3.627381200000007</c:v>
                </c:pt>
                <c:pt idx="634">
                  <c:v>1.8051556000000002</c:v>
                </c:pt>
                <c:pt idx="635">
                  <c:v>0.77355000000000018</c:v>
                </c:pt>
                <c:pt idx="636">
                  <c:v>25.1868336</c:v>
                </c:pt>
                <c:pt idx="637">
                  <c:v>9.0039511999999995</c:v>
                </c:pt>
                <c:pt idx="638">
                  <c:v>10.917342400000001</c:v>
                </c:pt>
                <c:pt idx="639">
                  <c:v>1.702080000000002</c:v>
                </c:pt>
                <c:pt idx="640">
                  <c:v>2.3570355999999997</c:v>
                </c:pt>
                <c:pt idx="641">
                  <c:v>0.96267000000000125</c:v>
                </c:pt>
                <c:pt idx="642">
                  <c:v>20.127415600000031</c:v>
                </c:pt>
                <c:pt idx="643">
                  <c:v>0.18912000000000001</c:v>
                </c:pt>
                <c:pt idx="644">
                  <c:v>20.127415600000031</c:v>
                </c:pt>
                <c:pt idx="645">
                  <c:v>3.0377912000000045</c:v>
                </c:pt>
                <c:pt idx="646">
                  <c:v>1.0486756000000002</c:v>
                </c:pt>
                <c:pt idx="647">
                  <c:v>0.18912000000000001</c:v>
                </c:pt>
                <c:pt idx="648">
                  <c:v>2.5787055999999997</c:v>
                </c:pt>
                <c:pt idx="649">
                  <c:v>1.2377955999999977</c:v>
                </c:pt>
                <c:pt idx="650">
                  <c:v>7.7713155999999985</c:v>
                </c:pt>
                <c:pt idx="651">
                  <c:v>8.9179456000000012</c:v>
                </c:pt>
                <c:pt idx="652">
                  <c:v>0.74100000000000099</c:v>
                </c:pt>
                <c:pt idx="653">
                  <c:v>2.8538312000000001</c:v>
                </c:pt>
                <c:pt idx="654">
                  <c:v>8.6246911999999991</c:v>
                </c:pt>
                <c:pt idx="655">
                  <c:v>13.307880000000004</c:v>
                </c:pt>
                <c:pt idx="656">
                  <c:v>3.7082656000000003</c:v>
                </c:pt>
                <c:pt idx="657">
                  <c:v>10.6422168</c:v>
                </c:pt>
                <c:pt idx="658">
                  <c:v>7.9941335999999907</c:v>
                </c:pt>
                <c:pt idx="659">
                  <c:v>7.3241399999999857</c:v>
                </c:pt>
                <c:pt idx="660">
                  <c:v>3.9885512000000012</c:v>
                </c:pt>
                <c:pt idx="661">
                  <c:v>3.2667600000000001</c:v>
                </c:pt>
                <c:pt idx="662">
                  <c:v>6.4127867999999975</c:v>
                </c:pt>
                <c:pt idx="663">
                  <c:v>3.7994312000000012</c:v>
                </c:pt>
                <c:pt idx="664">
                  <c:v>14.253480000000016</c:v>
                </c:pt>
                <c:pt idx="665">
                  <c:v>6.9226111999999995</c:v>
                </c:pt>
                <c:pt idx="666">
                  <c:v>8.6246911999999991</c:v>
                </c:pt>
                <c:pt idx="667">
                  <c:v>16.350831199999998</c:v>
                </c:pt>
                <c:pt idx="668">
                  <c:v>7.7713155999999985</c:v>
                </c:pt>
                <c:pt idx="669">
                  <c:v>3.7994312000000012</c:v>
                </c:pt>
                <c:pt idx="670">
                  <c:v>5.2096800000000014</c:v>
                </c:pt>
                <c:pt idx="671">
                  <c:v>6.4486624000000159</c:v>
                </c:pt>
                <c:pt idx="672">
                  <c:v>9.5935412000000024</c:v>
                </c:pt>
                <c:pt idx="673">
                  <c:v>2.5787055999999997</c:v>
                </c:pt>
                <c:pt idx="674">
                  <c:v>5.0889855999999876</c:v>
                </c:pt>
                <c:pt idx="675">
                  <c:v>2.8538312000000001</c:v>
                </c:pt>
                <c:pt idx="676">
                  <c:v>0</c:v>
                </c:pt>
                <c:pt idx="677">
                  <c:v>3.627381200000007</c:v>
                </c:pt>
                <c:pt idx="678">
                  <c:v>1.0486756000000002</c:v>
                </c:pt>
                <c:pt idx="679">
                  <c:v>14.5617936</c:v>
                </c:pt>
                <c:pt idx="680">
                  <c:v>4.4993955999999997</c:v>
                </c:pt>
                <c:pt idx="681">
                  <c:v>2.8538312000000001</c:v>
                </c:pt>
                <c:pt idx="682">
                  <c:v>3.7994312000000012</c:v>
                </c:pt>
                <c:pt idx="683">
                  <c:v>3.7480756</c:v>
                </c:pt>
                <c:pt idx="684">
                  <c:v>7.7713155999999985</c:v>
                </c:pt>
                <c:pt idx="685">
                  <c:v>5.8967824000000002</c:v>
                </c:pt>
                <c:pt idx="686">
                  <c:v>2.8538312000000001</c:v>
                </c:pt>
                <c:pt idx="687">
                  <c:v>1.53003</c:v>
                </c:pt>
                <c:pt idx="688">
                  <c:v>0.74100000000000099</c:v>
                </c:pt>
                <c:pt idx="689">
                  <c:v>1.0486756000000002</c:v>
                </c:pt>
                <c:pt idx="690">
                  <c:v>0.18912000000000001</c:v>
                </c:pt>
                <c:pt idx="691">
                  <c:v>0</c:v>
                </c:pt>
                <c:pt idx="692">
                  <c:v>14.5617936</c:v>
                </c:pt>
                <c:pt idx="693">
                  <c:v>6.3097112000000006</c:v>
                </c:pt>
                <c:pt idx="694">
                  <c:v>17.839953600000044</c:v>
                </c:pt>
                <c:pt idx="695">
                  <c:v>17.897931200000031</c:v>
                </c:pt>
                <c:pt idx="696">
                  <c:v>16.534791200000001</c:v>
                </c:pt>
                <c:pt idx="697">
                  <c:v>13.645251199999999</c:v>
                </c:pt>
                <c:pt idx="698">
                  <c:v>1.7896755999999998</c:v>
                </c:pt>
                <c:pt idx="699">
                  <c:v>7.7713155999999985</c:v>
                </c:pt>
                <c:pt idx="700">
                  <c:v>7.8743911999999998</c:v>
                </c:pt>
                <c:pt idx="701">
                  <c:v>3.7994312000000012</c:v>
                </c:pt>
                <c:pt idx="702">
                  <c:v>0.74100000000000099</c:v>
                </c:pt>
                <c:pt idx="703">
                  <c:v>3.627381200000007</c:v>
                </c:pt>
                <c:pt idx="704">
                  <c:v>3.9833912000000069</c:v>
                </c:pt>
                <c:pt idx="705">
                  <c:v>6.0692355999999945</c:v>
                </c:pt>
                <c:pt idx="706">
                  <c:v>14.5617936</c:v>
                </c:pt>
                <c:pt idx="707">
                  <c:v>10.917342400000001</c:v>
                </c:pt>
                <c:pt idx="708">
                  <c:v>8.4070624000000009</c:v>
                </c:pt>
                <c:pt idx="709">
                  <c:v>7.8743911999999998</c:v>
                </c:pt>
                <c:pt idx="710">
                  <c:v>2.8538312000000001</c:v>
                </c:pt>
                <c:pt idx="711">
                  <c:v>0.75648000000000004</c:v>
                </c:pt>
                <c:pt idx="712">
                  <c:v>20.992131199999989</c:v>
                </c:pt>
                <c:pt idx="713">
                  <c:v>1.4217555999999998</c:v>
                </c:pt>
                <c:pt idx="714">
                  <c:v>3.1460268</c:v>
                </c:pt>
                <c:pt idx="715">
                  <c:v>2.7507555999999997</c:v>
                </c:pt>
                <c:pt idx="716">
                  <c:v>0</c:v>
                </c:pt>
                <c:pt idx="717">
                  <c:v>0.75648000000000004</c:v>
                </c:pt>
                <c:pt idx="718">
                  <c:v>4.6076311999999975</c:v>
                </c:pt>
                <c:pt idx="719">
                  <c:v>0.75648000000000004</c:v>
                </c:pt>
                <c:pt idx="720">
                  <c:v>0.74100000000000099</c:v>
                </c:pt>
                <c:pt idx="721">
                  <c:v>1.8051556000000002</c:v>
                </c:pt>
                <c:pt idx="722">
                  <c:v>5.7770400000000004</c:v>
                </c:pt>
                <c:pt idx="723">
                  <c:v>3.9833912000000069</c:v>
                </c:pt>
                <c:pt idx="724">
                  <c:v>7.9941335999999907</c:v>
                </c:pt>
                <c:pt idx="725">
                  <c:v>5.7770400000000004</c:v>
                </c:pt>
                <c:pt idx="726">
                  <c:v>16.534791200000001</c:v>
                </c:pt>
                <c:pt idx="727">
                  <c:v>8.4407312000000001</c:v>
                </c:pt>
                <c:pt idx="728">
                  <c:v>9.6966168000000028</c:v>
                </c:pt>
                <c:pt idx="729">
                  <c:v>3.5243055999999999</c:v>
                </c:pt>
                <c:pt idx="730">
                  <c:v>9.0039511999999995</c:v>
                </c:pt>
                <c:pt idx="731">
                  <c:v>3.7994312000000012</c:v>
                </c:pt>
                <c:pt idx="732">
                  <c:v>0.18912000000000001</c:v>
                </c:pt>
                <c:pt idx="733">
                  <c:v>1.30836</c:v>
                </c:pt>
                <c:pt idx="734">
                  <c:v>3.9025067999999998</c:v>
                </c:pt>
                <c:pt idx="735">
                  <c:v>0</c:v>
                </c:pt>
                <c:pt idx="736">
                  <c:v>2.6993999999999998</c:v>
                </c:pt>
                <c:pt idx="737">
                  <c:v>3.7994312000000012</c:v>
                </c:pt>
                <c:pt idx="738">
                  <c:v>2.5787055999999997</c:v>
                </c:pt>
                <c:pt idx="739">
                  <c:v>1.0486756000000002</c:v>
                </c:pt>
                <c:pt idx="740">
                  <c:v>7.2034067999999998</c:v>
                </c:pt>
                <c:pt idx="741">
                  <c:v>13.014693600000001</c:v>
                </c:pt>
                <c:pt idx="742">
                  <c:v>14.5617936</c:v>
                </c:pt>
                <c:pt idx="743">
                  <c:v>0</c:v>
                </c:pt>
                <c:pt idx="744">
                  <c:v>14.837871199999999</c:v>
                </c:pt>
                <c:pt idx="745">
                  <c:v>7.3920555999999857</c:v>
                </c:pt>
                <c:pt idx="746">
                  <c:v>19.9434556</c:v>
                </c:pt>
                <c:pt idx="747">
                  <c:v>8.8199912000000005</c:v>
                </c:pt>
                <c:pt idx="748">
                  <c:v>8.1832535999999987</c:v>
                </c:pt>
                <c:pt idx="749">
                  <c:v>6.0692355999999945</c:v>
                </c:pt>
                <c:pt idx="750">
                  <c:v>10.6422168</c:v>
                </c:pt>
                <c:pt idx="751">
                  <c:v>4.6076311999999975</c:v>
                </c:pt>
                <c:pt idx="752">
                  <c:v>7.7713155999999985</c:v>
                </c:pt>
                <c:pt idx="753">
                  <c:v>7.7713155999999985</c:v>
                </c:pt>
                <c:pt idx="754">
                  <c:v>7.9552755999999976</c:v>
                </c:pt>
                <c:pt idx="755">
                  <c:v>4.3838224000000023</c:v>
                </c:pt>
                <c:pt idx="756">
                  <c:v>8.4407312000000001</c:v>
                </c:pt>
                <c:pt idx="757">
                  <c:v>14.540515600000001</c:v>
                </c:pt>
                <c:pt idx="758">
                  <c:v>1.8051556000000002</c:v>
                </c:pt>
                <c:pt idx="759">
                  <c:v>0</c:v>
                </c:pt>
                <c:pt idx="760">
                  <c:v>1.8051556000000002</c:v>
                </c:pt>
                <c:pt idx="761">
                  <c:v>1.702080000000002</c:v>
                </c:pt>
                <c:pt idx="762">
                  <c:v>2.7507555999999997</c:v>
                </c:pt>
                <c:pt idx="763">
                  <c:v>1.0486756000000002</c:v>
                </c:pt>
                <c:pt idx="764">
                  <c:v>5.3999867999999918</c:v>
                </c:pt>
                <c:pt idx="765">
                  <c:v>5.9832300000000034</c:v>
                </c:pt>
                <c:pt idx="766">
                  <c:v>2.2539600000000002</c:v>
                </c:pt>
                <c:pt idx="767">
                  <c:v>7.3070311999999955</c:v>
                </c:pt>
                <c:pt idx="768">
                  <c:v>2.4756299999999967</c:v>
                </c:pt>
                <c:pt idx="769">
                  <c:v>9.2152623999999985</c:v>
                </c:pt>
                <c:pt idx="770">
                  <c:v>6.2920536</c:v>
                </c:pt>
                <c:pt idx="771">
                  <c:v>11.415766800000018</c:v>
                </c:pt>
                <c:pt idx="772">
                  <c:v>8.8199912000000005</c:v>
                </c:pt>
                <c:pt idx="773">
                  <c:v>14.5617936</c:v>
                </c:pt>
                <c:pt idx="774">
                  <c:v>7.0485335999999945</c:v>
                </c:pt>
                <c:pt idx="775">
                  <c:v>8.8199912000000005</c:v>
                </c:pt>
                <c:pt idx="776">
                  <c:v>5.3641111999999858</c:v>
                </c:pt>
                <c:pt idx="777">
                  <c:v>0.75648000000000004</c:v>
                </c:pt>
                <c:pt idx="778">
                  <c:v>6.3097112000000006</c:v>
                </c:pt>
                <c:pt idx="779">
                  <c:v>20.992131199999989</c:v>
                </c:pt>
                <c:pt idx="780">
                  <c:v>7.9941335999999907</c:v>
                </c:pt>
                <c:pt idx="781">
                  <c:v>7.6163355999999887</c:v>
                </c:pt>
                <c:pt idx="782">
                  <c:v>0.75648000000000004</c:v>
                </c:pt>
                <c:pt idx="783">
                  <c:v>6.3097112000000006</c:v>
                </c:pt>
                <c:pt idx="784">
                  <c:v>4.3838224000000023</c:v>
                </c:pt>
                <c:pt idx="785">
                  <c:v>2.8538312000000001</c:v>
                </c:pt>
                <c:pt idx="786">
                  <c:v>2.5787055999999997</c:v>
                </c:pt>
                <c:pt idx="787">
                  <c:v>1.0486756000000002</c:v>
                </c:pt>
                <c:pt idx="788">
                  <c:v>2.5787055999999997</c:v>
                </c:pt>
                <c:pt idx="789">
                  <c:v>4.6076311999999975</c:v>
                </c:pt>
                <c:pt idx="790">
                  <c:v>21.301396799999999</c:v>
                </c:pt>
                <c:pt idx="791">
                  <c:v>3.7994312000000012</c:v>
                </c:pt>
                <c:pt idx="792">
                  <c:v>10.917342400000001</c:v>
                </c:pt>
                <c:pt idx="793">
                  <c:v>1.0486756000000002</c:v>
                </c:pt>
                <c:pt idx="794">
                  <c:v>18.894780000000001</c:v>
                </c:pt>
                <c:pt idx="795">
                  <c:v>2.8538312000000001</c:v>
                </c:pt>
                <c:pt idx="796">
                  <c:v>2.6993999999999998</c:v>
                </c:pt>
                <c:pt idx="797">
                  <c:v>4.5729811999999965</c:v>
                </c:pt>
                <c:pt idx="798">
                  <c:v>0.75648000000000004</c:v>
                </c:pt>
                <c:pt idx="799">
                  <c:v>4.6076311999999975</c:v>
                </c:pt>
                <c:pt idx="800">
                  <c:v>9.5412335999999982</c:v>
                </c:pt>
                <c:pt idx="801">
                  <c:v>8.1665868000000241</c:v>
                </c:pt>
                <c:pt idx="802">
                  <c:v>10.917342400000001</c:v>
                </c:pt>
                <c:pt idx="803">
                  <c:v>3.1460268</c:v>
                </c:pt>
                <c:pt idx="804">
                  <c:v>0.75648000000000004</c:v>
                </c:pt>
                <c:pt idx="805">
                  <c:v>0</c:v>
                </c:pt>
                <c:pt idx="806">
                  <c:v>14.5617936</c:v>
                </c:pt>
                <c:pt idx="807">
                  <c:v>13.014693600000001</c:v>
                </c:pt>
                <c:pt idx="808">
                  <c:v>5.3822999999999999</c:v>
                </c:pt>
                <c:pt idx="809">
                  <c:v>16.350831199999998</c:v>
                </c:pt>
                <c:pt idx="810">
                  <c:v>2.8538312000000001</c:v>
                </c:pt>
                <c:pt idx="811">
                  <c:v>0</c:v>
                </c:pt>
                <c:pt idx="812">
                  <c:v>22.040806800000002</c:v>
                </c:pt>
                <c:pt idx="813">
                  <c:v>9.5935412000000024</c:v>
                </c:pt>
                <c:pt idx="814">
                  <c:v>6.8427855999999876</c:v>
                </c:pt>
                <c:pt idx="815">
                  <c:v>5.0320668</c:v>
                </c:pt>
                <c:pt idx="816">
                  <c:v>13.5665736</c:v>
                </c:pt>
                <c:pt idx="817">
                  <c:v>1.7362199999999999</c:v>
                </c:pt>
                <c:pt idx="818">
                  <c:v>8.4407312000000001</c:v>
                </c:pt>
                <c:pt idx="819">
                  <c:v>12.551400000000006</c:v>
                </c:pt>
                <c:pt idx="820">
                  <c:v>8.7334368000000175</c:v>
                </c:pt>
                <c:pt idx="821">
                  <c:v>0.75648000000000004</c:v>
                </c:pt>
                <c:pt idx="822">
                  <c:v>2.8538312000000001</c:v>
                </c:pt>
                <c:pt idx="823">
                  <c:v>3.7480756</c:v>
                </c:pt>
                <c:pt idx="824">
                  <c:v>6.481173600000008</c:v>
                </c:pt>
                <c:pt idx="825">
                  <c:v>6.5335200000000002</c:v>
                </c:pt>
                <c:pt idx="826">
                  <c:v>2.2864712000000011</c:v>
                </c:pt>
                <c:pt idx="827">
                  <c:v>7.5992655999999998</c:v>
                </c:pt>
                <c:pt idx="828">
                  <c:v>8.8199912000000005</c:v>
                </c:pt>
                <c:pt idx="829">
                  <c:v>7.3070311999999955</c:v>
                </c:pt>
                <c:pt idx="830">
                  <c:v>14.5617936</c:v>
                </c:pt>
                <c:pt idx="831">
                  <c:v>14.5617936</c:v>
                </c:pt>
                <c:pt idx="832">
                  <c:v>1.2326355999999998</c:v>
                </c:pt>
                <c:pt idx="833">
                  <c:v>1.8051556000000002</c:v>
                </c:pt>
                <c:pt idx="834">
                  <c:v>2.2864712000000011</c:v>
                </c:pt>
                <c:pt idx="835">
                  <c:v>6.7226400000000002</c:v>
                </c:pt>
                <c:pt idx="836">
                  <c:v>0.75648000000000004</c:v>
                </c:pt>
                <c:pt idx="837">
                  <c:v>2.8538312000000001</c:v>
                </c:pt>
                <c:pt idx="838">
                  <c:v>2.3570355999999997</c:v>
                </c:pt>
                <c:pt idx="839">
                  <c:v>0.37308000000000063</c:v>
                </c:pt>
                <c:pt idx="840">
                  <c:v>7.8743911999999998</c:v>
                </c:pt>
                <c:pt idx="841">
                  <c:v>5.2610355999999907</c:v>
                </c:pt>
                <c:pt idx="842">
                  <c:v>3.6979068000000002</c:v>
                </c:pt>
                <c:pt idx="843">
                  <c:v>0.18912000000000001</c:v>
                </c:pt>
                <c:pt idx="844">
                  <c:v>7.9941335999999907</c:v>
                </c:pt>
                <c:pt idx="845">
                  <c:v>7.6163355999999887</c:v>
                </c:pt>
                <c:pt idx="846">
                  <c:v>7.7713155999999985</c:v>
                </c:pt>
                <c:pt idx="847">
                  <c:v>0.75648000000000004</c:v>
                </c:pt>
                <c:pt idx="848">
                  <c:v>7.8914612000000002</c:v>
                </c:pt>
                <c:pt idx="849">
                  <c:v>9.0091111999999995</c:v>
                </c:pt>
                <c:pt idx="850">
                  <c:v>0.18912000000000001</c:v>
                </c:pt>
                <c:pt idx="851">
                  <c:v>1.0486756000000002</c:v>
                </c:pt>
                <c:pt idx="852">
                  <c:v>2.8538312000000001</c:v>
                </c:pt>
                <c:pt idx="853">
                  <c:v>18.894780000000001</c:v>
                </c:pt>
                <c:pt idx="854">
                  <c:v>1.702080000000002</c:v>
                </c:pt>
                <c:pt idx="855">
                  <c:v>12.859713600000006</c:v>
                </c:pt>
                <c:pt idx="856">
                  <c:v>0.18912000000000001</c:v>
                </c:pt>
                <c:pt idx="857">
                  <c:v>0</c:v>
                </c:pt>
                <c:pt idx="858">
                  <c:v>16.350831199999998</c:v>
                </c:pt>
                <c:pt idx="859">
                  <c:v>6.6304155999999868</c:v>
                </c:pt>
                <c:pt idx="860">
                  <c:v>1.4217555999999998</c:v>
                </c:pt>
                <c:pt idx="861">
                  <c:v>1.8051556000000002</c:v>
                </c:pt>
                <c:pt idx="862">
                  <c:v>5.3641111999999858</c:v>
                </c:pt>
                <c:pt idx="863">
                  <c:v>1.2377955999999977</c:v>
                </c:pt>
                <c:pt idx="864">
                  <c:v>0.18912000000000001</c:v>
                </c:pt>
                <c:pt idx="865">
                  <c:v>5.9330612000000089</c:v>
                </c:pt>
                <c:pt idx="866">
                  <c:v>1.2377955999999977</c:v>
                </c:pt>
                <c:pt idx="867">
                  <c:v>2.8538312000000001</c:v>
                </c:pt>
                <c:pt idx="868">
                  <c:v>13.014693600000001</c:v>
                </c:pt>
                <c:pt idx="869">
                  <c:v>14.5617936</c:v>
                </c:pt>
                <c:pt idx="870">
                  <c:v>3.7994312000000012</c:v>
                </c:pt>
                <c:pt idx="871">
                  <c:v>6.2583555999999945</c:v>
                </c:pt>
                <c:pt idx="872">
                  <c:v>3.7994312000000012</c:v>
                </c:pt>
                <c:pt idx="873">
                  <c:v>0.75648000000000004</c:v>
                </c:pt>
                <c:pt idx="874">
                  <c:v>9.5935412000000024</c:v>
                </c:pt>
                <c:pt idx="875">
                  <c:v>20.992131199999989</c:v>
                </c:pt>
                <c:pt idx="876">
                  <c:v>3.1460268</c:v>
                </c:pt>
                <c:pt idx="877">
                  <c:v>0.18912000000000001</c:v>
                </c:pt>
                <c:pt idx="878">
                  <c:v>14.5617936</c:v>
                </c:pt>
                <c:pt idx="879">
                  <c:v>3.7994312000000012</c:v>
                </c:pt>
                <c:pt idx="880">
                  <c:v>0.75648000000000004</c:v>
                </c:pt>
                <c:pt idx="881">
                  <c:v>1.8051556000000002</c:v>
                </c:pt>
                <c:pt idx="882">
                  <c:v>1.0486756000000002</c:v>
                </c:pt>
                <c:pt idx="883">
                  <c:v>10.917342400000001</c:v>
                </c:pt>
                <c:pt idx="884">
                  <c:v>8.8199912000000005</c:v>
                </c:pt>
                <c:pt idx="885">
                  <c:v>7.7713155999999985</c:v>
                </c:pt>
                <c:pt idx="886">
                  <c:v>10.6422168</c:v>
                </c:pt>
                <c:pt idx="887">
                  <c:v>7.3070311999999955</c:v>
                </c:pt>
                <c:pt idx="888">
                  <c:v>14.837871199999999</c:v>
                </c:pt>
                <c:pt idx="889">
                  <c:v>8.4407312000000001</c:v>
                </c:pt>
                <c:pt idx="890">
                  <c:v>4.6076311999999975</c:v>
                </c:pt>
                <c:pt idx="891">
                  <c:v>0</c:v>
                </c:pt>
                <c:pt idx="892">
                  <c:v>4.7915912000000001</c:v>
                </c:pt>
                <c:pt idx="893">
                  <c:v>1.8051556000000002</c:v>
                </c:pt>
                <c:pt idx="894">
                  <c:v>0.74100000000000099</c:v>
                </c:pt>
                <c:pt idx="895">
                  <c:v>0.75648000000000004</c:v>
                </c:pt>
                <c:pt idx="896">
                  <c:v>17.897931200000031</c:v>
                </c:pt>
                <c:pt idx="897">
                  <c:v>17.655993600000031</c:v>
                </c:pt>
                <c:pt idx="898">
                  <c:v>1.702080000000002</c:v>
                </c:pt>
                <c:pt idx="899">
                  <c:v>6.0692355999999945</c:v>
                </c:pt>
                <c:pt idx="900">
                  <c:v>3.8186399999999967</c:v>
                </c:pt>
                <c:pt idx="901">
                  <c:v>2.2864712000000011</c:v>
                </c:pt>
                <c:pt idx="902">
                  <c:v>7.0330535999999997</c:v>
                </c:pt>
                <c:pt idx="903">
                  <c:v>6.7226400000000002</c:v>
                </c:pt>
                <c:pt idx="904">
                  <c:v>0</c:v>
                </c:pt>
                <c:pt idx="905">
                  <c:v>2.8538312000000001</c:v>
                </c:pt>
                <c:pt idx="906">
                  <c:v>8.4407312000000001</c:v>
                </c:pt>
                <c:pt idx="907">
                  <c:v>15.405231200000006</c:v>
                </c:pt>
                <c:pt idx="908">
                  <c:v>2.8538312000000001</c:v>
                </c:pt>
                <c:pt idx="909">
                  <c:v>0.18912000000000001</c:v>
                </c:pt>
                <c:pt idx="910">
                  <c:v>5.3641111999999858</c:v>
                </c:pt>
                <c:pt idx="911">
                  <c:v>1.9891156000000001</c:v>
                </c:pt>
                <c:pt idx="912">
                  <c:v>13.014693600000001</c:v>
                </c:pt>
                <c:pt idx="913">
                  <c:v>1.9891156000000001</c:v>
                </c:pt>
                <c:pt idx="914">
                  <c:v>7.8743911999999998</c:v>
                </c:pt>
                <c:pt idx="915">
                  <c:v>0.18912000000000001</c:v>
                </c:pt>
                <c:pt idx="916">
                  <c:v>2.0973512000000012</c:v>
                </c:pt>
                <c:pt idx="917">
                  <c:v>6.2583555999999945</c:v>
                </c:pt>
                <c:pt idx="918">
                  <c:v>1.0486756000000002</c:v>
                </c:pt>
                <c:pt idx="919">
                  <c:v>14.5617936</c:v>
                </c:pt>
                <c:pt idx="920">
                  <c:v>19.9434556</c:v>
                </c:pt>
                <c:pt idx="921">
                  <c:v>6.3097112000000006</c:v>
                </c:pt>
                <c:pt idx="922">
                  <c:v>20.046531199999986</c:v>
                </c:pt>
                <c:pt idx="923">
                  <c:v>1.702080000000002</c:v>
                </c:pt>
                <c:pt idx="924">
                  <c:v>2.8538312000000001</c:v>
                </c:pt>
                <c:pt idx="925">
                  <c:v>6.7226400000000002</c:v>
                </c:pt>
                <c:pt idx="926">
                  <c:v>1.8051556000000002</c:v>
                </c:pt>
                <c:pt idx="927">
                  <c:v>14.5617936</c:v>
                </c:pt>
                <c:pt idx="928">
                  <c:v>1.2377955999999977</c:v>
                </c:pt>
                <c:pt idx="929">
                  <c:v>7.5308400000000004</c:v>
                </c:pt>
                <c:pt idx="930">
                  <c:v>0</c:v>
                </c:pt>
                <c:pt idx="931">
                  <c:v>2.8709012</c:v>
                </c:pt>
                <c:pt idx="932">
                  <c:v>5.2610355999999907</c:v>
                </c:pt>
                <c:pt idx="933">
                  <c:v>7.7713155999999985</c:v>
                </c:pt>
                <c:pt idx="934">
                  <c:v>1.9891156000000001</c:v>
                </c:pt>
                <c:pt idx="935">
                  <c:v>5.3641111999999858</c:v>
                </c:pt>
                <c:pt idx="936">
                  <c:v>10.917342400000001</c:v>
                </c:pt>
                <c:pt idx="937">
                  <c:v>20.992131199999989</c:v>
                </c:pt>
                <c:pt idx="938">
                  <c:v>3.7994312000000012</c:v>
                </c:pt>
                <c:pt idx="939">
                  <c:v>18.241375600000001</c:v>
                </c:pt>
                <c:pt idx="940">
                  <c:v>0.75648000000000004</c:v>
                </c:pt>
                <c:pt idx="941">
                  <c:v>1.7896755999999998</c:v>
                </c:pt>
                <c:pt idx="942">
                  <c:v>2.2864712000000011</c:v>
                </c:pt>
                <c:pt idx="943">
                  <c:v>7.7713155999999985</c:v>
                </c:pt>
                <c:pt idx="944">
                  <c:v>14.5617936</c:v>
                </c:pt>
                <c:pt idx="945">
                  <c:v>6.3097112000000006</c:v>
                </c:pt>
                <c:pt idx="946">
                  <c:v>11.004938000000001</c:v>
                </c:pt>
                <c:pt idx="947">
                  <c:v>2.4756299999999967</c:v>
                </c:pt>
                <c:pt idx="948">
                  <c:v>0</c:v>
                </c:pt>
                <c:pt idx="949">
                  <c:v>1.9891156000000001</c:v>
                </c:pt>
                <c:pt idx="950">
                  <c:v>0.75648000000000004</c:v>
                </c:pt>
                <c:pt idx="951">
                  <c:v>2.8538312000000001</c:v>
                </c:pt>
                <c:pt idx="952">
                  <c:v>17.949179999999959</c:v>
                </c:pt>
                <c:pt idx="953">
                  <c:v>3.7994312000000012</c:v>
                </c:pt>
                <c:pt idx="954">
                  <c:v>7.4961900000000004</c:v>
                </c:pt>
                <c:pt idx="955">
                  <c:v>3.9025067999999998</c:v>
                </c:pt>
                <c:pt idx="956">
                  <c:v>4.9511824000000004</c:v>
                </c:pt>
                <c:pt idx="957">
                  <c:v>6.7226400000000002</c:v>
                </c:pt>
                <c:pt idx="958">
                  <c:v>16.350831199999998</c:v>
                </c:pt>
                <c:pt idx="959">
                  <c:v>4.6413000000000002</c:v>
                </c:pt>
                <c:pt idx="960">
                  <c:v>0.74100000000000099</c:v>
                </c:pt>
                <c:pt idx="961">
                  <c:v>0</c:v>
                </c:pt>
                <c:pt idx="962">
                  <c:v>0.18912000000000001</c:v>
                </c:pt>
                <c:pt idx="963">
                  <c:v>1.30836</c:v>
                </c:pt>
                <c:pt idx="964">
                  <c:v>7.3070311999999955</c:v>
                </c:pt>
                <c:pt idx="965">
                  <c:v>2.0973512000000012</c:v>
                </c:pt>
                <c:pt idx="966">
                  <c:v>1.8051556000000002</c:v>
                </c:pt>
                <c:pt idx="967">
                  <c:v>20.992131199999989</c:v>
                </c:pt>
                <c:pt idx="968">
                  <c:v>1.0486756000000002</c:v>
                </c:pt>
                <c:pt idx="969">
                  <c:v>4.6076311999999975</c:v>
                </c:pt>
                <c:pt idx="970">
                  <c:v>1.2377955999999977</c:v>
                </c:pt>
                <c:pt idx="971">
                  <c:v>1.9891156000000001</c:v>
                </c:pt>
                <c:pt idx="972">
                  <c:v>16.534791200000001</c:v>
                </c:pt>
                <c:pt idx="973">
                  <c:v>6.4464555999999975</c:v>
                </c:pt>
                <c:pt idx="974">
                  <c:v>13.014693600000001</c:v>
                </c:pt>
                <c:pt idx="975">
                  <c:v>5.3465311999999985</c:v>
                </c:pt>
                <c:pt idx="976">
                  <c:v>5.3641111999999858</c:v>
                </c:pt>
                <c:pt idx="977">
                  <c:v>2.8538312000000001</c:v>
                </c:pt>
                <c:pt idx="978">
                  <c:v>1.2377955999999977</c:v>
                </c:pt>
                <c:pt idx="979">
                  <c:v>12.8255736</c:v>
                </c:pt>
                <c:pt idx="980">
                  <c:v>13.616193600000001</c:v>
                </c:pt>
                <c:pt idx="981">
                  <c:v>6.3097112000000006</c:v>
                </c:pt>
                <c:pt idx="982">
                  <c:v>12.0515136</c:v>
                </c:pt>
                <c:pt idx="983">
                  <c:v>9.5935412000000024</c:v>
                </c:pt>
                <c:pt idx="984">
                  <c:v>7.7713155999999985</c:v>
                </c:pt>
                <c:pt idx="985">
                  <c:v>0.75648000000000004</c:v>
                </c:pt>
                <c:pt idx="986">
                  <c:v>1.0486756000000002</c:v>
                </c:pt>
                <c:pt idx="987">
                  <c:v>2.0973512000000012</c:v>
                </c:pt>
                <c:pt idx="988">
                  <c:v>23.502411199999987</c:v>
                </c:pt>
                <c:pt idx="989">
                  <c:v>0</c:v>
                </c:pt>
                <c:pt idx="990">
                  <c:v>5.3641111999999858</c:v>
                </c:pt>
                <c:pt idx="991">
                  <c:v>0.75648000000000004</c:v>
                </c:pt>
                <c:pt idx="992">
                  <c:v>8.8199912000000005</c:v>
                </c:pt>
                <c:pt idx="993">
                  <c:v>7.3070311999999955</c:v>
                </c:pt>
                <c:pt idx="994">
                  <c:v>1.702080000000002</c:v>
                </c:pt>
                <c:pt idx="995">
                  <c:v>6.8102355999999906</c:v>
                </c:pt>
                <c:pt idx="996">
                  <c:v>4.1947024000000006</c:v>
                </c:pt>
                <c:pt idx="997">
                  <c:v>8.8199912000000005</c:v>
                </c:pt>
                <c:pt idx="998">
                  <c:v>13.014693600000001</c:v>
                </c:pt>
                <c:pt idx="999">
                  <c:v>20.992131199999989</c:v>
                </c:pt>
                <c:pt idx="1000">
                  <c:v>6.3097112000000006</c:v>
                </c:pt>
                <c:pt idx="1001">
                  <c:v>20.992131199999989</c:v>
                </c:pt>
                <c:pt idx="1002">
                  <c:v>5.0205599999999917</c:v>
                </c:pt>
                <c:pt idx="1003">
                  <c:v>3.7994312000000012</c:v>
                </c:pt>
                <c:pt idx="1004">
                  <c:v>1.0486756000000002</c:v>
                </c:pt>
                <c:pt idx="1005">
                  <c:v>0.18912000000000001</c:v>
                </c:pt>
                <c:pt idx="1006">
                  <c:v>8.8199912000000005</c:v>
                </c:pt>
              </c:numCache>
            </c:numRef>
          </c:xVal>
          <c:yVal>
            <c:numRef>
              <c:f>CE_AllSolutions!$C$2:$C$1008</c:f>
              <c:numCache>
                <c:formatCode>General</c:formatCode>
                <c:ptCount val="1007"/>
                <c:pt idx="0">
                  <c:v>0.50735293999999886</c:v>
                </c:pt>
                <c:pt idx="1">
                  <c:v>0.53952205999999958</c:v>
                </c:pt>
                <c:pt idx="2">
                  <c:v>0.53768382000000003</c:v>
                </c:pt>
                <c:pt idx="3">
                  <c:v>0.52389706000000003</c:v>
                </c:pt>
                <c:pt idx="4">
                  <c:v>0.54319852999999996</c:v>
                </c:pt>
                <c:pt idx="5">
                  <c:v>0.54044117999999997</c:v>
                </c:pt>
                <c:pt idx="6">
                  <c:v>0.52573528999999997</c:v>
                </c:pt>
                <c:pt idx="7">
                  <c:v>0.54136028999999886</c:v>
                </c:pt>
                <c:pt idx="8">
                  <c:v>0.47150735000000005</c:v>
                </c:pt>
                <c:pt idx="9">
                  <c:v>0.53125</c:v>
                </c:pt>
                <c:pt idx="10">
                  <c:v>0.3492647100000007</c:v>
                </c:pt>
                <c:pt idx="11">
                  <c:v>0.54044117999999997</c:v>
                </c:pt>
                <c:pt idx="12">
                  <c:v>0.50183823999999999</c:v>
                </c:pt>
                <c:pt idx="13">
                  <c:v>0.52297793999999997</c:v>
                </c:pt>
                <c:pt idx="14">
                  <c:v>0.54044117999999997</c:v>
                </c:pt>
                <c:pt idx="15">
                  <c:v>0.48988971000000076</c:v>
                </c:pt>
                <c:pt idx="16">
                  <c:v>0.54044117999999997</c:v>
                </c:pt>
                <c:pt idx="17">
                  <c:v>0.54963234999999899</c:v>
                </c:pt>
                <c:pt idx="18">
                  <c:v>0.46047794000000031</c:v>
                </c:pt>
                <c:pt idx="19">
                  <c:v>0.53400734999999899</c:v>
                </c:pt>
                <c:pt idx="20">
                  <c:v>0.53860293999999997</c:v>
                </c:pt>
                <c:pt idx="21">
                  <c:v>0.42830882000000076</c:v>
                </c:pt>
                <c:pt idx="22">
                  <c:v>0.54044117999999997</c:v>
                </c:pt>
                <c:pt idx="23">
                  <c:v>0.5303308799999995</c:v>
                </c:pt>
                <c:pt idx="24">
                  <c:v>0.47426471000000031</c:v>
                </c:pt>
                <c:pt idx="25">
                  <c:v>0.50459558999999887</c:v>
                </c:pt>
                <c:pt idx="26">
                  <c:v>0.54136028999999886</c:v>
                </c:pt>
                <c:pt idx="27">
                  <c:v>0.49816176000000056</c:v>
                </c:pt>
                <c:pt idx="28">
                  <c:v>0.54044117999999997</c:v>
                </c:pt>
                <c:pt idx="29">
                  <c:v>0.3492647100000007</c:v>
                </c:pt>
                <c:pt idx="30">
                  <c:v>0.42830882000000076</c:v>
                </c:pt>
                <c:pt idx="31">
                  <c:v>0.54044117999999997</c:v>
                </c:pt>
                <c:pt idx="32">
                  <c:v>0.47334559000000032</c:v>
                </c:pt>
                <c:pt idx="33">
                  <c:v>0.54319852999999996</c:v>
                </c:pt>
                <c:pt idx="34">
                  <c:v>0.54044117999999997</c:v>
                </c:pt>
                <c:pt idx="35">
                  <c:v>0.51011028999999886</c:v>
                </c:pt>
                <c:pt idx="36">
                  <c:v>0.45863970999999998</c:v>
                </c:pt>
                <c:pt idx="37">
                  <c:v>0.53676471000000003</c:v>
                </c:pt>
                <c:pt idx="38">
                  <c:v>0.54595587999999995</c:v>
                </c:pt>
                <c:pt idx="39">
                  <c:v>0.54136028999999886</c:v>
                </c:pt>
                <c:pt idx="40">
                  <c:v>0.52941175999999956</c:v>
                </c:pt>
                <c:pt idx="41">
                  <c:v>0.5321691199999995</c:v>
                </c:pt>
                <c:pt idx="42">
                  <c:v>0.49264706000000008</c:v>
                </c:pt>
                <c:pt idx="43">
                  <c:v>0.53860293999999997</c:v>
                </c:pt>
                <c:pt idx="44">
                  <c:v>0.54319852999999996</c:v>
                </c:pt>
                <c:pt idx="45">
                  <c:v>0.47150735000000005</c:v>
                </c:pt>
                <c:pt idx="46">
                  <c:v>0.53584558999999998</c:v>
                </c:pt>
                <c:pt idx="47">
                  <c:v>0.53952205999999958</c:v>
                </c:pt>
                <c:pt idx="48">
                  <c:v>0.52389706000000003</c:v>
                </c:pt>
                <c:pt idx="49">
                  <c:v>0.54044117999999997</c:v>
                </c:pt>
                <c:pt idx="50">
                  <c:v>0.46047794000000031</c:v>
                </c:pt>
                <c:pt idx="51">
                  <c:v>0.54136028999999886</c:v>
                </c:pt>
                <c:pt idx="52">
                  <c:v>0.54227941000000113</c:v>
                </c:pt>
                <c:pt idx="53">
                  <c:v>0.54044117999999997</c:v>
                </c:pt>
                <c:pt idx="54">
                  <c:v>0.54227941000000113</c:v>
                </c:pt>
                <c:pt idx="55">
                  <c:v>0.49816176000000056</c:v>
                </c:pt>
                <c:pt idx="56">
                  <c:v>0.54227941000000113</c:v>
                </c:pt>
                <c:pt idx="57">
                  <c:v>0.52757352999999862</c:v>
                </c:pt>
                <c:pt idx="58">
                  <c:v>0.54319852999999996</c:v>
                </c:pt>
                <c:pt idx="59">
                  <c:v>0.13419117999999997</c:v>
                </c:pt>
                <c:pt idx="60">
                  <c:v>0.53308823999999999</c:v>
                </c:pt>
                <c:pt idx="61">
                  <c:v>0.54503675999999956</c:v>
                </c:pt>
                <c:pt idx="62">
                  <c:v>0.54319852999999996</c:v>
                </c:pt>
                <c:pt idx="63">
                  <c:v>0.54136028999999886</c:v>
                </c:pt>
                <c:pt idx="64">
                  <c:v>0.34742647000000138</c:v>
                </c:pt>
                <c:pt idx="65">
                  <c:v>0.54963234999999899</c:v>
                </c:pt>
                <c:pt idx="66">
                  <c:v>0.48988971000000076</c:v>
                </c:pt>
                <c:pt idx="67">
                  <c:v>0.49816176000000056</c:v>
                </c:pt>
                <c:pt idx="68">
                  <c:v>0.50367647000000004</c:v>
                </c:pt>
                <c:pt idx="69">
                  <c:v>0.52481617999999874</c:v>
                </c:pt>
                <c:pt idx="70">
                  <c:v>0.54227941000000113</c:v>
                </c:pt>
                <c:pt idx="71">
                  <c:v>0.54319852999999996</c:v>
                </c:pt>
                <c:pt idx="72">
                  <c:v>0.53125</c:v>
                </c:pt>
                <c:pt idx="73">
                  <c:v>0.54136028999999886</c:v>
                </c:pt>
                <c:pt idx="74">
                  <c:v>0.51011028999999886</c:v>
                </c:pt>
                <c:pt idx="75">
                  <c:v>0.38694853000000057</c:v>
                </c:pt>
                <c:pt idx="76">
                  <c:v>0.5165441199999995</c:v>
                </c:pt>
                <c:pt idx="77">
                  <c:v>0.47702206000000086</c:v>
                </c:pt>
                <c:pt idx="78">
                  <c:v>0.54227941000000113</c:v>
                </c:pt>
                <c:pt idx="79">
                  <c:v>0.54779412000000005</c:v>
                </c:pt>
                <c:pt idx="80">
                  <c:v>0.54319852999999996</c:v>
                </c:pt>
                <c:pt idx="81">
                  <c:v>0.54319852999999996</c:v>
                </c:pt>
                <c:pt idx="82">
                  <c:v>0.47886029000000063</c:v>
                </c:pt>
                <c:pt idx="83">
                  <c:v>0.42647059000000087</c:v>
                </c:pt>
                <c:pt idx="84">
                  <c:v>0.54963234999999899</c:v>
                </c:pt>
                <c:pt idx="85">
                  <c:v>0.52573528999999997</c:v>
                </c:pt>
                <c:pt idx="86">
                  <c:v>0.54503675999999956</c:v>
                </c:pt>
                <c:pt idx="87">
                  <c:v>0.54963234999999899</c:v>
                </c:pt>
                <c:pt idx="88">
                  <c:v>0.53125</c:v>
                </c:pt>
                <c:pt idx="89">
                  <c:v>0.38694853000000057</c:v>
                </c:pt>
                <c:pt idx="90">
                  <c:v>0.5321691199999995</c:v>
                </c:pt>
                <c:pt idx="91">
                  <c:v>0.43198529000000063</c:v>
                </c:pt>
                <c:pt idx="92">
                  <c:v>0.47150735000000005</c:v>
                </c:pt>
                <c:pt idx="93">
                  <c:v>0.52757352999999862</c:v>
                </c:pt>
                <c:pt idx="94">
                  <c:v>0.54687500000000111</c:v>
                </c:pt>
                <c:pt idx="95">
                  <c:v>0.54595587999999995</c:v>
                </c:pt>
                <c:pt idx="96">
                  <c:v>0.54779412000000005</c:v>
                </c:pt>
                <c:pt idx="97">
                  <c:v>0.54319852999999996</c:v>
                </c:pt>
                <c:pt idx="98">
                  <c:v>0.10845588</c:v>
                </c:pt>
                <c:pt idx="99">
                  <c:v>0.4430147100000007</c:v>
                </c:pt>
                <c:pt idx="100">
                  <c:v>0.54319852999999996</c:v>
                </c:pt>
                <c:pt idx="101">
                  <c:v>0.54963234999999899</c:v>
                </c:pt>
                <c:pt idx="102">
                  <c:v>0.52481617999999874</c:v>
                </c:pt>
                <c:pt idx="103">
                  <c:v>0.52941175999999956</c:v>
                </c:pt>
                <c:pt idx="104">
                  <c:v>0.50735293999999886</c:v>
                </c:pt>
                <c:pt idx="105">
                  <c:v>0.54227941000000113</c:v>
                </c:pt>
                <c:pt idx="106">
                  <c:v>0.38694853000000057</c:v>
                </c:pt>
                <c:pt idx="107">
                  <c:v>0.47610294000000031</c:v>
                </c:pt>
                <c:pt idx="108">
                  <c:v>0.21966912000000025</c:v>
                </c:pt>
                <c:pt idx="109">
                  <c:v>0.47977941000000002</c:v>
                </c:pt>
                <c:pt idx="110">
                  <c:v>0.53308823999999999</c:v>
                </c:pt>
                <c:pt idx="111">
                  <c:v>0.54319852999999996</c:v>
                </c:pt>
                <c:pt idx="112">
                  <c:v>0.11856618000000026</c:v>
                </c:pt>
                <c:pt idx="113">
                  <c:v>0.44025734999999999</c:v>
                </c:pt>
                <c:pt idx="114">
                  <c:v>0.52481617999999874</c:v>
                </c:pt>
                <c:pt idx="115">
                  <c:v>0.44117647000000082</c:v>
                </c:pt>
                <c:pt idx="116">
                  <c:v>0.47150735000000005</c:v>
                </c:pt>
                <c:pt idx="117">
                  <c:v>0.42647059000000087</c:v>
                </c:pt>
                <c:pt idx="118">
                  <c:v>0.54963234999999899</c:v>
                </c:pt>
                <c:pt idx="119">
                  <c:v>0.54779412000000005</c:v>
                </c:pt>
                <c:pt idx="120">
                  <c:v>0.50183823999999999</c:v>
                </c:pt>
                <c:pt idx="121">
                  <c:v>0.54319852999999996</c:v>
                </c:pt>
                <c:pt idx="122">
                  <c:v>0.39705882000000076</c:v>
                </c:pt>
                <c:pt idx="123">
                  <c:v>0.47794118000000002</c:v>
                </c:pt>
                <c:pt idx="124">
                  <c:v>0.43658088000000111</c:v>
                </c:pt>
                <c:pt idx="125">
                  <c:v>0.38694853000000057</c:v>
                </c:pt>
                <c:pt idx="126">
                  <c:v>0.50275734999999899</c:v>
                </c:pt>
                <c:pt idx="127">
                  <c:v>0.21507353000000001</c:v>
                </c:pt>
                <c:pt idx="128">
                  <c:v>0.47610294000000031</c:v>
                </c:pt>
                <c:pt idx="129">
                  <c:v>0.54779412000000005</c:v>
                </c:pt>
                <c:pt idx="130">
                  <c:v>0.52481617999999874</c:v>
                </c:pt>
                <c:pt idx="131">
                  <c:v>0.51470587999999995</c:v>
                </c:pt>
                <c:pt idx="132">
                  <c:v>0.11764706000000008</c:v>
                </c:pt>
                <c:pt idx="133">
                  <c:v>0.55055147000000004</c:v>
                </c:pt>
                <c:pt idx="134">
                  <c:v>0.10845588</c:v>
                </c:pt>
                <c:pt idx="135">
                  <c:v>0.54963234999999899</c:v>
                </c:pt>
                <c:pt idx="136">
                  <c:v>0.50919117999999997</c:v>
                </c:pt>
                <c:pt idx="137">
                  <c:v>0.54963234999999899</c:v>
                </c:pt>
                <c:pt idx="138">
                  <c:v>0.54319852999999996</c:v>
                </c:pt>
                <c:pt idx="139">
                  <c:v>0.23345588000000031</c:v>
                </c:pt>
                <c:pt idx="140">
                  <c:v>0.54779412000000005</c:v>
                </c:pt>
                <c:pt idx="141">
                  <c:v>0.47518382000000031</c:v>
                </c:pt>
                <c:pt idx="142">
                  <c:v>0.52022058999999887</c:v>
                </c:pt>
                <c:pt idx="143">
                  <c:v>0.4375000000000005</c:v>
                </c:pt>
                <c:pt idx="144">
                  <c:v>0.48621324000000005</c:v>
                </c:pt>
                <c:pt idx="145">
                  <c:v>7.1691179999999979E-2</c:v>
                </c:pt>
                <c:pt idx="146">
                  <c:v>0.4448529400000007</c:v>
                </c:pt>
                <c:pt idx="147">
                  <c:v>0.44117647000000082</c:v>
                </c:pt>
                <c:pt idx="148">
                  <c:v>0.55055147000000004</c:v>
                </c:pt>
                <c:pt idx="149">
                  <c:v>0.47886029000000063</c:v>
                </c:pt>
                <c:pt idx="150">
                  <c:v>0.51378675999999956</c:v>
                </c:pt>
                <c:pt idx="151">
                  <c:v>0.21783088000000031</c:v>
                </c:pt>
                <c:pt idx="152">
                  <c:v>0.38694853000000057</c:v>
                </c:pt>
                <c:pt idx="153">
                  <c:v>0.11856618000000026</c:v>
                </c:pt>
                <c:pt idx="154">
                  <c:v>0.54319852999999996</c:v>
                </c:pt>
                <c:pt idx="155">
                  <c:v>0.49356618000000063</c:v>
                </c:pt>
                <c:pt idx="156">
                  <c:v>0.52481617999999874</c:v>
                </c:pt>
                <c:pt idx="157">
                  <c:v>0.47150735000000005</c:v>
                </c:pt>
                <c:pt idx="158">
                  <c:v>0.54871323999999999</c:v>
                </c:pt>
                <c:pt idx="159">
                  <c:v>0.51286765000000001</c:v>
                </c:pt>
                <c:pt idx="160">
                  <c:v>0.50643381999999959</c:v>
                </c:pt>
                <c:pt idx="161">
                  <c:v>0.44209559000000026</c:v>
                </c:pt>
                <c:pt idx="162">
                  <c:v>0.47150735000000005</c:v>
                </c:pt>
                <c:pt idx="163">
                  <c:v>0.38694853000000057</c:v>
                </c:pt>
                <c:pt idx="164">
                  <c:v>0.4430147100000007</c:v>
                </c:pt>
                <c:pt idx="165">
                  <c:v>0.50643381999999959</c:v>
                </c:pt>
                <c:pt idx="166">
                  <c:v>0.38694853000000057</c:v>
                </c:pt>
                <c:pt idx="167">
                  <c:v>0.28860294000000031</c:v>
                </c:pt>
                <c:pt idx="168">
                  <c:v>7.1691179999999979E-2</c:v>
                </c:pt>
                <c:pt idx="169">
                  <c:v>0.47150735000000005</c:v>
                </c:pt>
                <c:pt idx="170">
                  <c:v>0.43566176000000056</c:v>
                </c:pt>
                <c:pt idx="171">
                  <c:v>0.50643381999999959</c:v>
                </c:pt>
                <c:pt idx="172">
                  <c:v>0.51930147000000004</c:v>
                </c:pt>
                <c:pt idx="173">
                  <c:v>0.50459558999999887</c:v>
                </c:pt>
                <c:pt idx="174">
                  <c:v>0.54963234999999899</c:v>
                </c:pt>
                <c:pt idx="175">
                  <c:v>0.38878676000000112</c:v>
                </c:pt>
                <c:pt idx="176">
                  <c:v>0.54595587999999995</c:v>
                </c:pt>
                <c:pt idx="177">
                  <c:v>0.52481617999999874</c:v>
                </c:pt>
                <c:pt idx="178">
                  <c:v>0.50643381999999959</c:v>
                </c:pt>
                <c:pt idx="179">
                  <c:v>0.11856618000000026</c:v>
                </c:pt>
                <c:pt idx="180">
                  <c:v>0.43658088000000111</c:v>
                </c:pt>
                <c:pt idx="181">
                  <c:v>0.53860293999999997</c:v>
                </c:pt>
                <c:pt idx="182">
                  <c:v>0.50275734999999899</c:v>
                </c:pt>
                <c:pt idx="183">
                  <c:v>0.12591912000000025</c:v>
                </c:pt>
                <c:pt idx="184">
                  <c:v>0.36121324000000005</c:v>
                </c:pt>
                <c:pt idx="185">
                  <c:v>0.4218750000000005</c:v>
                </c:pt>
                <c:pt idx="186">
                  <c:v>0.27389706000000008</c:v>
                </c:pt>
                <c:pt idx="187">
                  <c:v>0.453125</c:v>
                </c:pt>
                <c:pt idx="188">
                  <c:v>0.38694853000000057</c:v>
                </c:pt>
                <c:pt idx="189">
                  <c:v>0.11948529000000016</c:v>
                </c:pt>
                <c:pt idx="190">
                  <c:v>0.54779412000000005</c:v>
                </c:pt>
                <c:pt idx="191">
                  <c:v>0.40073528999999997</c:v>
                </c:pt>
                <c:pt idx="192">
                  <c:v>0.50643381999999959</c:v>
                </c:pt>
                <c:pt idx="193">
                  <c:v>0.52481617999999874</c:v>
                </c:pt>
                <c:pt idx="194">
                  <c:v>0.51746323999999899</c:v>
                </c:pt>
                <c:pt idx="195">
                  <c:v>0.54319852999999996</c:v>
                </c:pt>
                <c:pt idx="196">
                  <c:v>0.54044117999999997</c:v>
                </c:pt>
                <c:pt idx="197">
                  <c:v>0.43566176000000056</c:v>
                </c:pt>
                <c:pt idx="198">
                  <c:v>0.39889706000000086</c:v>
                </c:pt>
                <c:pt idx="199">
                  <c:v>0.54779412000000005</c:v>
                </c:pt>
                <c:pt idx="200">
                  <c:v>0.49264706000000008</c:v>
                </c:pt>
                <c:pt idx="201">
                  <c:v>0.38694853000000057</c:v>
                </c:pt>
                <c:pt idx="202">
                  <c:v>0.27389706000000008</c:v>
                </c:pt>
                <c:pt idx="203">
                  <c:v>0.46691176000000056</c:v>
                </c:pt>
                <c:pt idx="204">
                  <c:v>0.47150735000000005</c:v>
                </c:pt>
                <c:pt idx="205">
                  <c:v>0.38694853000000057</c:v>
                </c:pt>
                <c:pt idx="206">
                  <c:v>0.11856618000000026</c:v>
                </c:pt>
                <c:pt idx="207">
                  <c:v>0.453125</c:v>
                </c:pt>
                <c:pt idx="208">
                  <c:v>0.27389706000000008</c:v>
                </c:pt>
                <c:pt idx="209">
                  <c:v>0.26930147000000032</c:v>
                </c:pt>
                <c:pt idx="210">
                  <c:v>0.44117647000000082</c:v>
                </c:pt>
                <c:pt idx="211">
                  <c:v>0.49724265000000001</c:v>
                </c:pt>
                <c:pt idx="212">
                  <c:v>0.453125</c:v>
                </c:pt>
                <c:pt idx="213">
                  <c:v>0.55055147000000004</c:v>
                </c:pt>
                <c:pt idx="214">
                  <c:v>0.53860293999999997</c:v>
                </c:pt>
                <c:pt idx="215">
                  <c:v>0.38878676000000112</c:v>
                </c:pt>
                <c:pt idx="216">
                  <c:v>0.50643381999999959</c:v>
                </c:pt>
                <c:pt idx="217">
                  <c:v>0.47150735000000005</c:v>
                </c:pt>
                <c:pt idx="218">
                  <c:v>0.50459558999999887</c:v>
                </c:pt>
                <c:pt idx="219">
                  <c:v>0.5321691199999995</c:v>
                </c:pt>
                <c:pt idx="220">
                  <c:v>0.54963234999999899</c:v>
                </c:pt>
                <c:pt idx="221">
                  <c:v>0.53860293999999997</c:v>
                </c:pt>
                <c:pt idx="222">
                  <c:v>0.11856618000000026</c:v>
                </c:pt>
                <c:pt idx="223">
                  <c:v>0.47150735000000005</c:v>
                </c:pt>
                <c:pt idx="224">
                  <c:v>0.55055147000000004</c:v>
                </c:pt>
                <c:pt idx="225">
                  <c:v>0.46691176000000056</c:v>
                </c:pt>
                <c:pt idx="226">
                  <c:v>0.38878676000000112</c:v>
                </c:pt>
                <c:pt idx="227">
                  <c:v>0.38694853000000057</c:v>
                </c:pt>
                <c:pt idx="228">
                  <c:v>0.21783088000000031</c:v>
                </c:pt>
                <c:pt idx="229">
                  <c:v>0.49724265000000001</c:v>
                </c:pt>
                <c:pt idx="230">
                  <c:v>0.4218750000000005</c:v>
                </c:pt>
                <c:pt idx="231">
                  <c:v>0.27481618000000063</c:v>
                </c:pt>
                <c:pt idx="232">
                  <c:v>0.10569853000000012</c:v>
                </c:pt>
                <c:pt idx="233">
                  <c:v>0.11856618000000026</c:v>
                </c:pt>
                <c:pt idx="234">
                  <c:v>0.53860293999999997</c:v>
                </c:pt>
                <c:pt idx="235">
                  <c:v>0.52665441000000113</c:v>
                </c:pt>
                <c:pt idx="236">
                  <c:v>0.43933824000000032</c:v>
                </c:pt>
                <c:pt idx="237">
                  <c:v>0.34191176000000101</c:v>
                </c:pt>
                <c:pt idx="238">
                  <c:v>0.55055147000000004</c:v>
                </c:pt>
                <c:pt idx="239">
                  <c:v>0.48805147000000032</c:v>
                </c:pt>
                <c:pt idx="240">
                  <c:v>0.52757352999999862</c:v>
                </c:pt>
                <c:pt idx="241">
                  <c:v>0.4218750000000005</c:v>
                </c:pt>
                <c:pt idx="242">
                  <c:v>0.54503675999999956</c:v>
                </c:pt>
                <c:pt idx="243">
                  <c:v>0.54963234999999899</c:v>
                </c:pt>
                <c:pt idx="244">
                  <c:v>0.45128676000000056</c:v>
                </c:pt>
                <c:pt idx="245">
                  <c:v>0.51930147000000004</c:v>
                </c:pt>
                <c:pt idx="246">
                  <c:v>0.47150735000000005</c:v>
                </c:pt>
                <c:pt idx="247">
                  <c:v>0.11948529000000016</c:v>
                </c:pt>
                <c:pt idx="248">
                  <c:v>0.53952205999999958</c:v>
                </c:pt>
                <c:pt idx="249">
                  <c:v>0.50643381999999959</c:v>
                </c:pt>
                <c:pt idx="250">
                  <c:v>0.18933824000000044</c:v>
                </c:pt>
                <c:pt idx="251">
                  <c:v>0.52757352999999862</c:v>
                </c:pt>
                <c:pt idx="252">
                  <c:v>0.49724265000000001</c:v>
                </c:pt>
                <c:pt idx="253">
                  <c:v>0.38694853000000057</c:v>
                </c:pt>
                <c:pt idx="254">
                  <c:v>0.54963234999999899</c:v>
                </c:pt>
                <c:pt idx="255">
                  <c:v>0.53952205999999958</c:v>
                </c:pt>
                <c:pt idx="256">
                  <c:v>0.22242647000000029</c:v>
                </c:pt>
                <c:pt idx="257">
                  <c:v>0.50643381999999959</c:v>
                </c:pt>
                <c:pt idx="258">
                  <c:v>0.33639706000000086</c:v>
                </c:pt>
                <c:pt idx="259">
                  <c:v>0.5321691199999995</c:v>
                </c:pt>
                <c:pt idx="260">
                  <c:v>0.4375000000000005</c:v>
                </c:pt>
                <c:pt idx="261">
                  <c:v>0.53860293999999997</c:v>
                </c:pt>
                <c:pt idx="262">
                  <c:v>0.47150735000000005</c:v>
                </c:pt>
                <c:pt idx="263">
                  <c:v>0.4218750000000005</c:v>
                </c:pt>
                <c:pt idx="264">
                  <c:v>0.10661764999999999</c:v>
                </c:pt>
                <c:pt idx="265">
                  <c:v>0.27389706000000008</c:v>
                </c:pt>
                <c:pt idx="266">
                  <c:v>0.43474265000000001</c:v>
                </c:pt>
                <c:pt idx="267">
                  <c:v>0.49080882000000076</c:v>
                </c:pt>
                <c:pt idx="268">
                  <c:v>0.37408088000000111</c:v>
                </c:pt>
                <c:pt idx="269">
                  <c:v>0.47242647000000093</c:v>
                </c:pt>
                <c:pt idx="270">
                  <c:v>0.27481618000000063</c:v>
                </c:pt>
                <c:pt idx="271">
                  <c:v>0.10569853000000012</c:v>
                </c:pt>
                <c:pt idx="272">
                  <c:v>0.55055147000000004</c:v>
                </c:pt>
                <c:pt idx="273">
                  <c:v>0.47518382000000031</c:v>
                </c:pt>
                <c:pt idx="274">
                  <c:v>0.49724265000000001</c:v>
                </c:pt>
                <c:pt idx="275">
                  <c:v>0.38878676000000112</c:v>
                </c:pt>
                <c:pt idx="276">
                  <c:v>0.27389706000000008</c:v>
                </c:pt>
                <c:pt idx="277">
                  <c:v>0.4218750000000005</c:v>
                </c:pt>
                <c:pt idx="278">
                  <c:v>0.27389706000000008</c:v>
                </c:pt>
                <c:pt idx="279">
                  <c:v>0.35569853000000001</c:v>
                </c:pt>
                <c:pt idx="280">
                  <c:v>0.11856618000000026</c:v>
                </c:pt>
                <c:pt idx="281">
                  <c:v>0.21783088000000031</c:v>
                </c:pt>
                <c:pt idx="282">
                  <c:v>0.25367647000000032</c:v>
                </c:pt>
                <c:pt idx="283">
                  <c:v>0.54963234999999899</c:v>
                </c:pt>
                <c:pt idx="284">
                  <c:v>0.27022059000000032</c:v>
                </c:pt>
                <c:pt idx="285">
                  <c:v>0.43474265000000001</c:v>
                </c:pt>
                <c:pt idx="286">
                  <c:v>0.35569853000000001</c:v>
                </c:pt>
                <c:pt idx="287">
                  <c:v>0.55055147000000004</c:v>
                </c:pt>
                <c:pt idx="288">
                  <c:v>0.21783088000000031</c:v>
                </c:pt>
                <c:pt idx="289">
                  <c:v>0.55055147000000004</c:v>
                </c:pt>
                <c:pt idx="290">
                  <c:v>0.12591912000000025</c:v>
                </c:pt>
                <c:pt idx="291">
                  <c:v>0.53860293999999997</c:v>
                </c:pt>
                <c:pt idx="292">
                  <c:v>0.10569853000000012</c:v>
                </c:pt>
                <c:pt idx="293">
                  <c:v>0.27389706000000008</c:v>
                </c:pt>
                <c:pt idx="294">
                  <c:v>0.10569853000000012</c:v>
                </c:pt>
                <c:pt idx="295">
                  <c:v>0.4218750000000005</c:v>
                </c:pt>
                <c:pt idx="296">
                  <c:v>0.26654412</c:v>
                </c:pt>
                <c:pt idx="297">
                  <c:v>0.42922794000000031</c:v>
                </c:pt>
                <c:pt idx="298">
                  <c:v>0.22426471000000026</c:v>
                </c:pt>
                <c:pt idx="299">
                  <c:v>0.47150735000000005</c:v>
                </c:pt>
                <c:pt idx="300">
                  <c:v>0.53860293999999997</c:v>
                </c:pt>
                <c:pt idx="301">
                  <c:v>0.54963234999999899</c:v>
                </c:pt>
                <c:pt idx="302">
                  <c:v>0.54319852999999996</c:v>
                </c:pt>
                <c:pt idx="303">
                  <c:v>0.49080882000000076</c:v>
                </c:pt>
                <c:pt idx="304">
                  <c:v>0.38694853000000057</c:v>
                </c:pt>
                <c:pt idx="305">
                  <c:v>0.5009191199999995</c:v>
                </c:pt>
                <c:pt idx="306">
                  <c:v>0.53860293999999997</c:v>
                </c:pt>
                <c:pt idx="307">
                  <c:v>0.47518382000000031</c:v>
                </c:pt>
                <c:pt idx="308">
                  <c:v>0.21323529000000044</c:v>
                </c:pt>
                <c:pt idx="309">
                  <c:v>0.38694853000000057</c:v>
                </c:pt>
                <c:pt idx="310">
                  <c:v>0.51378675999999956</c:v>
                </c:pt>
                <c:pt idx="311">
                  <c:v>0.38878676000000112</c:v>
                </c:pt>
                <c:pt idx="312">
                  <c:v>0.47150735000000005</c:v>
                </c:pt>
                <c:pt idx="313">
                  <c:v>0.37591912000000038</c:v>
                </c:pt>
                <c:pt idx="314">
                  <c:v>0.33272059000000087</c:v>
                </c:pt>
                <c:pt idx="315">
                  <c:v>0.5321691199999995</c:v>
                </c:pt>
                <c:pt idx="316">
                  <c:v>0.46691176000000056</c:v>
                </c:pt>
                <c:pt idx="317">
                  <c:v>0.55055147000000004</c:v>
                </c:pt>
                <c:pt idx="318">
                  <c:v>0.54779412000000005</c:v>
                </c:pt>
                <c:pt idx="319">
                  <c:v>0.53860293999999997</c:v>
                </c:pt>
                <c:pt idx="320">
                  <c:v>0.4218750000000005</c:v>
                </c:pt>
                <c:pt idx="321">
                  <c:v>0.54319852999999996</c:v>
                </c:pt>
                <c:pt idx="322">
                  <c:v>0.53860293999999997</c:v>
                </c:pt>
                <c:pt idx="323">
                  <c:v>0.4218750000000005</c:v>
                </c:pt>
                <c:pt idx="324">
                  <c:v>0.10569853000000012</c:v>
                </c:pt>
                <c:pt idx="325">
                  <c:v>0.53952205999999958</c:v>
                </c:pt>
                <c:pt idx="326">
                  <c:v>0.11856618000000026</c:v>
                </c:pt>
                <c:pt idx="327">
                  <c:v>0.10569853000000012</c:v>
                </c:pt>
                <c:pt idx="328">
                  <c:v>0.10661764999999999</c:v>
                </c:pt>
                <c:pt idx="329">
                  <c:v>0.47150735000000005</c:v>
                </c:pt>
                <c:pt idx="330">
                  <c:v>0.47794118000000002</c:v>
                </c:pt>
                <c:pt idx="331">
                  <c:v>0.47150735000000005</c:v>
                </c:pt>
                <c:pt idx="332">
                  <c:v>0.11948529000000016</c:v>
                </c:pt>
                <c:pt idx="333">
                  <c:v>0.38694853000000057</c:v>
                </c:pt>
                <c:pt idx="334">
                  <c:v>0.47518382000000031</c:v>
                </c:pt>
                <c:pt idx="335">
                  <c:v>0.10569853000000012</c:v>
                </c:pt>
                <c:pt idx="336">
                  <c:v>0.38694853000000057</c:v>
                </c:pt>
                <c:pt idx="337">
                  <c:v>0.54044117999999997</c:v>
                </c:pt>
                <c:pt idx="338">
                  <c:v>0.49080882000000076</c:v>
                </c:pt>
                <c:pt idx="339">
                  <c:v>0.27389706000000008</c:v>
                </c:pt>
                <c:pt idx="340">
                  <c:v>0.46691176000000056</c:v>
                </c:pt>
                <c:pt idx="341">
                  <c:v>0.26654412</c:v>
                </c:pt>
                <c:pt idx="342">
                  <c:v>0.51378675999999956</c:v>
                </c:pt>
                <c:pt idx="343">
                  <c:v>0.26654412</c:v>
                </c:pt>
                <c:pt idx="344">
                  <c:v>0.4218750000000005</c:v>
                </c:pt>
                <c:pt idx="345">
                  <c:v>0.51378675999999956</c:v>
                </c:pt>
                <c:pt idx="346">
                  <c:v>0.43566176000000056</c:v>
                </c:pt>
                <c:pt idx="347">
                  <c:v>0.53860293999999997</c:v>
                </c:pt>
                <c:pt idx="348">
                  <c:v>0.26654412</c:v>
                </c:pt>
                <c:pt idx="349">
                  <c:v>0.17922794000000028</c:v>
                </c:pt>
                <c:pt idx="350">
                  <c:v>0.54319852999999996</c:v>
                </c:pt>
                <c:pt idx="351">
                  <c:v>0.10569853000000012</c:v>
                </c:pt>
                <c:pt idx="352">
                  <c:v>0.4218750000000005</c:v>
                </c:pt>
                <c:pt idx="353">
                  <c:v>0.21323529000000044</c:v>
                </c:pt>
                <c:pt idx="354">
                  <c:v>0.35018382000000031</c:v>
                </c:pt>
                <c:pt idx="355">
                  <c:v>0.40900735000000005</c:v>
                </c:pt>
                <c:pt idx="356">
                  <c:v>0.10569853000000012</c:v>
                </c:pt>
                <c:pt idx="357">
                  <c:v>0.38878676000000112</c:v>
                </c:pt>
                <c:pt idx="358">
                  <c:v>0.50275734999999899</c:v>
                </c:pt>
                <c:pt idx="359">
                  <c:v>0.41911765000000001</c:v>
                </c:pt>
                <c:pt idx="360">
                  <c:v>0.37408088000000111</c:v>
                </c:pt>
                <c:pt idx="361">
                  <c:v>0.50643381999999959</c:v>
                </c:pt>
                <c:pt idx="362">
                  <c:v>0.50643381999999959</c:v>
                </c:pt>
                <c:pt idx="363">
                  <c:v>0.35569853000000001</c:v>
                </c:pt>
                <c:pt idx="364">
                  <c:v>0.53952205999999958</c:v>
                </c:pt>
                <c:pt idx="365">
                  <c:v>0.26654412</c:v>
                </c:pt>
                <c:pt idx="366">
                  <c:v>0.54963234999999899</c:v>
                </c:pt>
                <c:pt idx="367">
                  <c:v>0.10569853000000012</c:v>
                </c:pt>
                <c:pt idx="368">
                  <c:v>0.50643381999999959</c:v>
                </c:pt>
                <c:pt idx="369">
                  <c:v>0.40900735000000005</c:v>
                </c:pt>
                <c:pt idx="370">
                  <c:v>0.4218750000000005</c:v>
                </c:pt>
                <c:pt idx="371">
                  <c:v>0.53860293999999997</c:v>
                </c:pt>
                <c:pt idx="372">
                  <c:v>0.37775735000000005</c:v>
                </c:pt>
                <c:pt idx="373">
                  <c:v>3.4926470000000001E-2</c:v>
                </c:pt>
                <c:pt idx="374">
                  <c:v>0.36488971000000076</c:v>
                </c:pt>
                <c:pt idx="375">
                  <c:v>0.54411765000000001</c:v>
                </c:pt>
                <c:pt idx="376">
                  <c:v>0.26654412</c:v>
                </c:pt>
                <c:pt idx="377">
                  <c:v>0.54963234999999899</c:v>
                </c:pt>
                <c:pt idx="378">
                  <c:v>0.54963234999999899</c:v>
                </c:pt>
                <c:pt idx="379">
                  <c:v>0.26654412</c:v>
                </c:pt>
                <c:pt idx="380">
                  <c:v>0.38694853000000057</c:v>
                </c:pt>
                <c:pt idx="381">
                  <c:v>0.38419118000000002</c:v>
                </c:pt>
                <c:pt idx="382">
                  <c:v>0.35018382000000031</c:v>
                </c:pt>
                <c:pt idx="383">
                  <c:v>0.10661764999999999</c:v>
                </c:pt>
                <c:pt idx="384">
                  <c:v>0.10661764999999999</c:v>
                </c:pt>
                <c:pt idx="385">
                  <c:v>0.49724265000000001</c:v>
                </c:pt>
                <c:pt idx="386">
                  <c:v>0.38694853000000057</c:v>
                </c:pt>
                <c:pt idx="387">
                  <c:v>0.41819853000000001</c:v>
                </c:pt>
                <c:pt idx="388">
                  <c:v>0.55055147000000004</c:v>
                </c:pt>
                <c:pt idx="389">
                  <c:v>0.4218750000000005</c:v>
                </c:pt>
                <c:pt idx="390">
                  <c:v>0.21323529000000044</c:v>
                </c:pt>
                <c:pt idx="391">
                  <c:v>0.38694853000000057</c:v>
                </c:pt>
                <c:pt idx="392">
                  <c:v>0.1075367600000002</c:v>
                </c:pt>
                <c:pt idx="393">
                  <c:v>0.53952205999999958</c:v>
                </c:pt>
                <c:pt idx="394">
                  <c:v>0.26654412</c:v>
                </c:pt>
                <c:pt idx="395">
                  <c:v>0.49724265000000001</c:v>
                </c:pt>
                <c:pt idx="396">
                  <c:v>0.36764706000000008</c:v>
                </c:pt>
                <c:pt idx="397">
                  <c:v>0.22977941000000035</c:v>
                </c:pt>
                <c:pt idx="398">
                  <c:v>0.24540441000000043</c:v>
                </c:pt>
                <c:pt idx="399">
                  <c:v>0.42003676000000056</c:v>
                </c:pt>
                <c:pt idx="400">
                  <c:v>0.26654412</c:v>
                </c:pt>
                <c:pt idx="401">
                  <c:v>0.47150735000000005</c:v>
                </c:pt>
                <c:pt idx="402">
                  <c:v>0.55055147000000004</c:v>
                </c:pt>
                <c:pt idx="403">
                  <c:v>0.54963234999999899</c:v>
                </c:pt>
                <c:pt idx="404">
                  <c:v>0.51562500000000111</c:v>
                </c:pt>
                <c:pt idx="405">
                  <c:v>0.41911765000000001</c:v>
                </c:pt>
                <c:pt idx="406">
                  <c:v>0.33639706000000086</c:v>
                </c:pt>
                <c:pt idx="407">
                  <c:v>0.5009191199999995</c:v>
                </c:pt>
                <c:pt idx="408">
                  <c:v>0.33639706000000086</c:v>
                </c:pt>
                <c:pt idx="409">
                  <c:v>0.50643381999999959</c:v>
                </c:pt>
                <c:pt idx="410">
                  <c:v>3.4926470000000001E-2</c:v>
                </c:pt>
                <c:pt idx="411">
                  <c:v>0.10569853000000012</c:v>
                </c:pt>
                <c:pt idx="412">
                  <c:v>0.51562500000000111</c:v>
                </c:pt>
                <c:pt idx="413">
                  <c:v>0.33180147000000093</c:v>
                </c:pt>
                <c:pt idx="414">
                  <c:v>0.55055147000000004</c:v>
                </c:pt>
                <c:pt idx="415">
                  <c:v>0.4218750000000005</c:v>
                </c:pt>
                <c:pt idx="416">
                  <c:v>0.51378675999999956</c:v>
                </c:pt>
                <c:pt idx="417">
                  <c:v>0.43474265000000001</c:v>
                </c:pt>
                <c:pt idx="418">
                  <c:v>0.26654412</c:v>
                </c:pt>
                <c:pt idx="419">
                  <c:v>0.46691176000000056</c:v>
                </c:pt>
                <c:pt idx="420">
                  <c:v>0.53860293999999997</c:v>
                </c:pt>
                <c:pt idx="421">
                  <c:v>0.54871323999999999</c:v>
                </c:pt>
                <c:pt idx="422">
                  <c:v>0.54963234999999899</c:v>
                </c:pt>
                <c:pt idx="423">
                  <c:v>3.4926470000000001E-2</c:v>
                </c:pt>
                <c:pt idx="424">
                  <c:v>8.5477940000000044E-2</c:v>
                </c:pt>
                <c:pt idx="425">
                  <c:v>0.10661764999999999</c:v>
                </c:pt>
                <c:pt idx="426">
                  <c:v>0.24540441000000043</c:v>
                </c:pt>
                <c:pt idx="427">
                  <c:v>0.35018382000000031</c:v>
                </c:pt>
                <c:pt idx="428">
                  <c:v>0.46691176000000056</c:v>
                </c:pt>
                <c:pt idx="429">
                  <c:v>0.53860293999999997</c:v>
                </c:pt>
                <c:pt idx="430">
                  <c:v>0.53952205999999958</c:v>
                </c:pt>
                <c:pt idx="431">
                  <c:v>0.42555147000000032</c:v>
                </c:pt>
                <c:pt idx="432">
                  <c:v>0.24264706000000025</c:v>
                </c:pt>
                <c:pt idx="433">
                  <c:v>0.35018382000000031</c:v>
                </c:pt>
                <c:pt idx="434">
                  <c:v>0.41911765000000001</c:v>
                </c:pt>
                <c:pt idx="435">
                  <c:v>0.50275734999999899</c:v>
                </c:pt>
                <c:pt idx="436">
                  <c:v>0.43933824000000032</c:v>
                </c:pt>
                <c:pt idx="437">
                  <c:v>0.53860293999999997</c:v>
                </c:pt>
                <c:pt idx="438">
                  <c:v>0.44761029000000052</c:v>
                </c:pt>
                <c:pt idx="439">
                  <c:v>0.24540441000000043</c:v>
                </c:pt>
                <c:pt idx="440">
                  <c:v>0.48529412</c:v>
                </c:pt>
                <c:pt idx="441">
                  <c:v>0.33180147000000093</c:v>
                </c:pt>
                <c:pt idx="442">
                  <c:v>0.51378675999999956</c:v>
                </c:pt>
                <c:pt idx="443">
                  <c:v>0.53860293999999997</c:v>
                </c:pt>
                <c:pt idx="444">
                  <c:v>0.26654412</c:v>
                </c:pt>
                <c:pt idx="445">
                  <c:v>0.37775735000000005</c:v>
                </c:pt>
                <c:pt idx="446">
                  <c:v>0.36764706000000008</c:v>
                </c:pt>
                <c:pt idx="447">
                  <c:v>0.54963234999999899</c:v>
                </c:pt>
                <c:pt idx="448">
                  <c:v>0.54963234999999899</c:v>
                </c:pt>
                <c:pt idx="449">
                  <c:v>0.29227941000000002</c:v>
                </c:pt>
                <c:pt idx="450">
                  <c:v>0.38694853000000057</c:v>
                </c:pt>
                <c:pt idx="451">
                  <c:v>0.17922794000000028</c:v>
                </c:pt>
                <c:pt idx="452">
                  <c:v>0.49080882000000076</c:v>
                </c:pt>
                <c:pt idx="453">
                  <c:v>0.10569853000000012</c:v>
                </c:pt>
                <c:pt idx="454">
                  <c:v>0.49080882000000076</c:v>
                </c:pt>
                <c:pt idx="455">
                  <c:v>0.47794118000000002</c:v>
                </c:pt>
                <c:pt idx="456">
                  <c:v>0.54871323999999999</c:v>
                </c:pt>
                <c:pt idx="457">
                  <c:v>0.5165441199999995</c:v>
                </c:pt>
                <c:pt idx="458">
                  <c:v>0.24448529000000044</c:v>
                </c:pt>
                <c:pt idx="459">
                  <c:v>3.4926470000000001E-2</c:v>
                </c:pt>
                <c:pt idx="460">
                  <c:v>0.52297793999999997</c:v>
                </c:pt>
                <c:pt idx="461">
                  <c:v>0.16544118000000052</c:v>
                </c:pt>
                <c:pt idx="462">
                  <c:v>0.38694853000000057</c:v>
                </c:pt>
                <c:pt idx="463">
                  <c:v>0.54963234999999899</c:v>
                </c:pt>
                <c:pt idx="464">
                  <c:v>0.46783088000000056</c:v>
                </c:pt>
                <c:pt idx="465">
                  <c:v>0.37775735000000005</c:v>
                </c:pt>
                <c:pt idx="466">
                  <c:v>0.52297793999999997</c:v>
                </c:pt>
                <c:pt idx="467">
                  <c:v>0.48713235000000005</c:v>
                </c:pt>
                <c:pt idx="468">
                  <c:v>0.453125</c:v>
                </c:pt>
                <c:pt idx="469">
                  <c:v>0.26654412</c:v>
                </c:pt>
                <c:pt idx="470">
                  <c:v>0.53860293999999997</c:v>
                </c:pt>
                <c:pt idx="471">
                  <c:v>0.26654412</c:v>
                </c:pt>
                <c:pt idx="472">
                  <c:v>0.53860293999999997</c:v>
                </c:pt>
                <c:pt idx="473">
                  <c:v>0.4218750000000005</c:v>
                </c:pt>
                <c:pt idx="474">
                  <c:v>0.5009191199999995</c:v>
                </c:pt>
                <c:pt idx="475">
                  <c:v>0.41819853000000001</c:v>
                </c:pt>
                <c:pt idx="476">
                  <c:v>0.43933824000000032</c:v>
                </c:pt>
                <c:pt idx="477">
                  <c:v>0.46323528999999997</c:v>
                </c:pt>
                <c:pt idx="478">
                  <c:v>0.36764706000000008</c:v>
                </c:pt>
                <c:pt idx="479">
                  <c:v>0.40900735000000005</c:v>
                </c:pt>
                <c:pt idx="480">
                  <c:v>0.33180147000000093</c:v>
                </c:pt>
                <c:pt idx="481">
                  <c:v>0.53860293999999997</c:v>
                </c:pt>
                <c:pt idx="482">
                  <c:v>0.16544118000000052</c:v>
                </c:pt>
                <c:pt idx="483">
                  <c:v>0.5321691199999995</c:v>
                </c:pt>
                <c:pt idx="484">
                  <c:v>0.49080882000000076</c:v>
                </c:pt>
                <c:pt idx="485">
                  <c:v>0.55055147000000004</c:v>
                </c:pt>
                <c:pt idx="486">
                  <c:v>0.49264706000000008</c:v>
                </c:pt>
                <c:pt idx="487">
                  <c:v>0.43474265000000001</c:v>
                </c:pt>
                <c:pt idx="488">
                  <c:v>0.54871323999999999</c:v>
                </c:pt>
                <c:pt idx="489">
                  <c:v>0.46966912</c:v>
                </c:pt>
                <c:pt idx="490">
                  <c:v>0.49080882000000076</c:v>
                </c:pt>
                <c:pt idx="491">
                  <c:v>0.31893382000000031</c:v>
                </c:pt>
                <c:pt idx="492">
                  <c:v>0.51746323999999899</c:v>
                </c:pt>
                <c:pt idx="493">
                  <c:v>0.53768382000000003</c:v>
                </c:pt>
                <c:pt idx="494">
                  <c:v>0.42003676000000056</c:v>
                </c:pt>
                <c:pt idx="495">
                  <c:v>0.43658088000000111</c:v>
                </c:pt>
                <c:pt idx="496">
                  <c:v>0.24448529000000044</c:v>
                </c:pt>
                <c:pt idx="497">
                  <c:v>0.26654412</c:v>
                </c:pt>
                <c:pt idx="498">
                  <c:v>0.26654412</c:v>
                </c:pt>
                <c:pt idx="499">
                  <c:v>0.47794118000000002</c:v>
                </c:pt>
                <c:pt idx="500">
                  <c:v>0.37775735000000005</c:v>
                </c:pt>
                <c:pt idx="501">
                  <c:v>2.2977940000000082E-2</c:v>
                </c:pt>
                <c:pt idx="502">
                  <c:v>0.38694853000000057</c:v>
                </c:pt>
                <c:pt idx="503">
                  <c:v>0.53952205999999958</c:v>
                </c:pt>
                <c:pt idx="504">
                  <c:v>0.53952205999999958</c:v>
                </c:pt>
                <c:pt idx="505">
                  <c:v>0.54871323999999999</c:v>
                </c:pt>
                <c:pt idx="506">
                  <c:v>0.49264706000000008</c:v>
                </c:pt>
                <c:pt idx="507">
                  <c:v>0.16544118000000052</c:v>
                </c:pt>
                <c:pt idx="508">
                  <c:v>0.46691176000000056</c:v>
                </c:pt>
                <c:pt idx="509">
                  <c:v>2.481618E-2</c:v>
                </c:pt>
                <c:pt idx="510">
                  <c:v>0.5165441199999995</c:v>
                </c:pt>
                <c:pt idx="511">
                  <c:v>0</c:v>
                </c:pt>
                <c:pt idx="512">
                  <c:v>0.54963234999999899</c:v>
                </c:pt>
                <c:pt idx="513">
                  <c:v>0.49264706000000008</c:v>
                </c:pt>
                <c:pt idx="514">
                  <c:v>0.53860293999999997</c:v>
                </c:pt>
                <c:pt idx="515">
                  <c:v>0.54871323999999999</c:v>
                </c:pt>
                <c:pt idx="516">
                  <c:v>0.55055147000000004</c:v>
                </c:pt>
                <c:pt idx="517">
                  <c:v>0.53860293999999997</c:v>
                </c:pt>
                <c:pt idx="518">
                  <c:v>0.41819853000000001</c:v>
                </c:pt>
                <c:pt idx="519">
                  <c:v>0.36764706000000008</c:v>
                </c:pt>
                <c:pt idx="520">
                  <c:v>0.24448529000000044</c:v>
                </c:pt>
                <c:pt idx="521">
                  <c:v>0.17830882000000001</c:v>
                </c:pt>
                <c:pt idx="522">
                  <c:v>0.38694853000000057</c:v>
                </c:pt>
                <c:pt idx="523">
                  <c:v>0.16544118000000052</c:v>
                </c:pt>
                <c:pt idx="524">
                  <c:v>0.24540441000000043</c:v>
                </c:pt>
                <c:pt idx="525">
                  <c:v>0.10569853000000012</c:v>
                </c:pt>
                <c:pt idx="526">
                  <c:v>0.53952205999999958</c:v>
                </c:pt>
                <c:pt idx="527">
                  <c:v>0.55055147000000004</c:v>
                </c:pt>
                <c:pt idx="528">
                  <c:v>8.5477940000000044E-2</c:v>
                </c:pt>
                <c:pt idx="529">
                  <c:v>0.24448529000000044</c:v>
                </c:pt>
                <c:pt idx="530">
                  <c:v>0.41819853000000001</c:v>
                </c:pt>
                <c:pt idx="531">
                  <c:v>0.35018382000000031</c:v>
                </c:pt>
                <c:pt idx="532">
                  <c:v>0.54044117999999997</c:v>
                </c:pt>
                <c:pt idx="533">
                  <c:v>0.54779412000000005</c:v>
                </c:pt>
                <c:pt idx="534">
                  <c:v>0.41268382000000031</c:v>
                </c:pt>
                <c:pt idx="535">
                  <c:v>0.51378675999999956</c:v>
                </c:pt>
                <c:pt idx="536">
                  <c:v>0</c:v>
                </c:pt>
                <c:pt idx="537">
                  <c:v>8.5477940000000044E-2</c:v>
                </c:pt>
                <c:pt idx="538">
                  <c:v>0.24540441000000043</c:v>
                </c:pt>
                <c:pt idx="539">
                  <c:v>0.54871323999999999</c:v>
                </c:pt>
                <c:pt idx="540">
                  <c:v>0.46691176000000056</c:v>
                </c:pt>
                <c:pt idx="541">
                  <c:v>0.16544118000000052</c:v>
                </c:pt>
                <c:pt idx="542">
                  <c:v>0.54319852999999996</c:v>
                </c:pt>
                <c:pt idx="543">
                  <c:v>0.55055147000000004</c:v>
                </c:pt>
                <c:pt idx="544">
                  <c:v>0.10569853000000012</c:v>
                </c:pt>
                <c:pt idx="545">
                  <c:v>0.48529412</c:v>
                </c:pt>
                <c:pt idx="546">
                  <c:v>0.41268382000000031</c:v>
                </c:pt>
                <c:pt idx="547">
                  <c:v>0.18474265000000031</c:v>
                </c:pt>
                <c:pt idx="548">
                  <c:v>0.54871323999999999</c:v>
                </c:pt>
                <c:pt idx="549">
                  <c:v>0.47794118000000002</c:v>
                </c:pt>
                <c:pt idx="550">
                  <c:v>0.54963234999999899</c:v>
                </c:pt>
                <c:pt idx="551">
                  <c:v>0.55055147000000004</c:v>
                </c:pt>
                <c:pt idx="552">
                  <c:v>0.54963234999999899</c:v>
                </c:pt>
                <c:pt idx="553">
                  <c:v>0.53952205999999958</c:v>
                </c:pt>
                <c:pt idx="554">
                  <c:v>2.0220589999999993E-2</c:v>
                </c:pt>
                <c:pt idx="555">
                  <c:v>0.24448529000000044</c:v>
                </c:pt>
                <c:pt idx="556">
                  <c:v>0.40073528999999997</c:v>
                </c:pt>
                <c:pt idx="557">
                  <c:v>0.54503675999999956</c:v>
                </c:pt>
                <c:pt idx="558">
                  <c:v>8.5477940000000044E-2</c:v>
                </c:pt>
                <c:pt idx="559">
                  <c:v>0.48069853000000001</c:v>
                </c:pt>
                <c:pt idx="560">
                  <c:v>0.53952205999999958</c:v>
                </c:pt>
                <c:pt idx="561">
                  <c:v>0.36764706000000008</c:v>
                </c:pt>
                <c:pt idx="562">
                  <c:v>0.54963234999999899</c:v>
                </c:pt>
                <c:pt idx="563">
                  <c:v>0</c:v>
                </c:pt>
                <c:pt idx="564">
                  <c:v>0.33731618000000113</c:v>
                </c:pt>
                <c:pt idx="565">
                  <c:v>0.36764706000000008</c:v>
                </c:pt>
                <c:pt idx="566">
                  <c:v>0.54687500000000111</c:v>
                </c:pt>
                <c:pt idx="567">
                  <c:v>0.54779412000000005</c:v>
                </c:pt>
                <c:pt idx="568">
                  <c:v>2.0220589999999993E-2</c:v>
                </c:pt>
                <c:pt idx="569">
                  <c:v>0.51011028999999886</c:v>
                </c:pt>
                <c:pt idx="570">
                  <c:v>8.5477940000000044E-2</c:v>
                </c:pt>
                <c:pt idx="571">
                  <c:v>0.16544118000000052</c:v>
                </c:pt>
                <c:pt idx="572">
                  <c:v>2.2977940000000082E-2</c:v>
                </c:pt>
                <c:pt idx="573">
                  <c:v>0.16636029000000035</c:v>
                </c:pt>
                <c:pt idx="574">
                  <c:v>0.41268382000000031</c:v>
                </c:pt>
                <c:pt idx="575">
                  <c:v>0.40900735000000005</c:v>
                </c:pt>
                <c:pt idx="576">
                  <c:v>0.41268382000000031</c:v>
                </c:pt>
                <c:pt idx="577">
                  <c:v>0.54871323999999999</c:v>
                </c:pt>
                <c:pt idx="578">
                  <c:v>0.36764706000000008</c:v>
                </c:pt>
                <c:pt idx="579">
                  <c:v>0.4218750000000005</c:v>
                </c:pt>
                <c:pt idx="580">
                  <c:v>0.48988971000000076</c:v>
                </c:pt>
                <c:pt idx="581">
                  <c:v>0.52022058999999887</c:v>
                </c:pt>
                <c:pt idx="582">
                  <c:v>0.45772059000000032</c:v>
                </c:pt>
                <c:pt idx="583">
                  <c:v>0.33272059000000087</c:v>
                </c:pt>
                <c:pt idx="584">
                  <c:v>0.51011028999999886</c:v>
                </c:pt>
                <c:pt idx="585">
                  <c:v>0.5</c:v>
                </c:pt>
                <c:pt idx="586">
                  <c:v>0.54779412000000005</c:v>
                </c:pt>
                <c:pt idx="587">
                  <c:v>0.54044117999999997</c:v>
                </c:pt>
                <c:pt idx="588">
                  <c:v>0.54687500000000111</c:v>
                </c:pt>
                <c:pt idx="589">
                  <c:v>0</c:v>
                </c:pt>
                <c:pt idx="590">
                  <c:v>0.36764706000000008</c:v>
                </c:pt>
                <c:pt idx="591">
                  <c:v>0.55055147000000004</c:v>
                </c:pt>
                <c:pt idx="592">
                  <c:v>0.10569853000000012</c:v>
                </c:pt>
                <c:pt idx="593">
                  <c:v>0.41819853000000001</c:v>
                </c:pt>
                <c:pt idx="594">
                  <c:v>0.46323528999999997</c:v>
                </c:pt>
                <c:pt idx="595">
                  <c:v>0.43290441000000063</c:v>
                </c:pt>
                <c:pt idx="596">
                  <c:v>0.46783088000000056</c:v>
                </c:pt>
                <c:pt idx="597">
                  <c:v>0.43658088000000111</c:v>
                </c:pt>
                <c:pt idx="598">
                  <c:v>0.49172794000000031</c:v>
                </c:pt>
                <c:pt idx="599">
                  <c:v>0.54779412000000005</c:v>
                </c:pt>
                <c:pt idx="600">
                  <c:v>0.37775735000000005</c:v>
                </c:pt>
                <c:pt idx="601">
                  <c:v>8.5477940000000044E-2</c:v>
                </c:pt>
                <c:pt idx="602">
                  <c:v>0.36764706000000008</c:v>
                </c:pt>
                <c:pt idx="603">
                  <c:v>0.40900735000000005</c:v>
                </c:pt>
                <c:pt idx="604">
                  <c:v>0.48069853000000001</c:v>
                </c:pt>
                <c:pt idx="605">
                  <c:v>8.5477940000000044E-2</c:v>
                </c:pt>
                <c:pt idx="606">
                  <c:v>0.10569853000000012</c:v>
                </c:pt>
                <c:pt idx="607">
                  <c:v>2.481618E-2</c:v>
                </c:pt>
                <c:pt idx="608">
                  <c:v>0.42555147000000032</c:v>
                </c:pt>
                <c:pt idx="609">
                  <c:v>0.51378675999999956</c:v>
                </c:pt>
                <c:pt idx="610">
                  <c:v>0.43841912000000038</c:v>
                </c:pt>
                <c:pt idx="611">
                  <c:v>0.5165441199999995</c:v>
                </c:pt>
                <c:pt idx="612">
                  <c:v>0.48069853000000001</c:v>
                </c:pt>
                <c:pt idx="613">
                  <c:v>0.54871323999999999</c:v>
                </c:pt>
                <c:pt idx="614">
                  <c:v>0</c:v>
                </c:pt>
                <c:pt idx="615">
                  <c:v>0.26654412</c:v>
                </c:pt>
                <c:pt idx="616">
                  <c:v>8.5477940000000044E-2</c:v>
                </c:pt>
                <c:pt idx="617">
                  <c:v>0.36764706000000008</c:v>
                </c:pt>
                <c:pt idx="618">
                  <c:v>3.8602940000000072E-2</c:v>
                </c:pt>
                <c:pt idx="619">
                  <c:v>0.24448529000000044</c:v>
                </c:pt>
                <c:pt idx="620">
                  <c:v>0.20680146999999999</c:v>
                </c:pt>
                <c:pt idx="621">
                  <c:v>8.5477940000000044E-2</c:v>
                </c:pt>
                <c:pt idx="622">
                  <c:v>0.43841912000000038</c:v>
                </c:pt>
                <c:pt idx="623">
                  <c:v>0.51286765000000001</c:v>
                </c:pt>
                <c:pt idx="624">
                  <c:v>0.54963234999999899</c:v>
                </c:pt>
                <c:pt idx="625">
                  <c:v>0.55055147000000004</c:v>
                </c:pt>
                <c:pt idx="626">
                  <c:v>0.36764706000000008</c:v>
                </c:pt>
                <c:pt idx="627">
                  <c:v>0.48069853000000001</c:v>
                </c:pt>
                <c:pt idx="628">
                  <c:v>0.41268382000000031</c:v>
                </c:pt>
                <c:pt idx="629">
                  <c:v>0.5165441199999995</c:v>
                </c:pt>
                <c:pt idx="630">
                  <c:v>0.53125</c:v>
                </c:pt>
                <c:pt idx="631">
                  <c:v>0.53860293999999997</c:v>
                </c:pt>
                <c:pt idx="632">
                  <c:v>0.16544118000000052</c:v>
                </c:pt>
                <c:pt idx="633">
                  <c:v>0.37775735000000005</c:v>
                </c:pt>
                <c:pt idx="634">
                  <c:v>0.24448529000000044</c:v>
                </c:pt>
                <c:pt idx="635">
                  <c:v>2.0220589999999993E-2</c:v>
                </c:pt>
                <c:pt idx="636">
                  <c:v>0.54871323999999999</c:v>
                </c:pt>
                <c:pt idx="637">
                  <c:v>0.53400734999999899</c:v>
                </c:pt>
                <c:pt idx="638">
                  <c:v>0.54779412000000005</c:v>
                </c:pt>
                <c:pt idx="639">
                  <c:v>0.16544118000000052</c:v>
                </c:pt>
                <c:pt idx="640">
                  <c:v>0.24540441000000043</c:v>
                </c:pt>
                <c:pt idx="641">
                  <c:v>3.4926470000000001E-2</c:v>
                </c:pt>
                <c:pt idx="642">
                  <c:v>0.54044117999999997</c:v>
                </c:pt>
                <c:pt idx="643">
                  <c:v>2.2977940000000082E-2</c:v>
                </c:pt>
                <c:pt idx="644">
                  <c:v>0.54044117999999997</c:v>
                </c:pt>
                <c:pt idx="645">
                  <c:v>0.36764706000000008</c:v>
                </c:pt>
                <c:pt idx="646">
                  <c:v>0.19577206000000019</c:v>
                </c:pt>
                <c:pt idx="647">
                  <c:v>2.2977940000000082E-2</c:v>
                </c:pt>
                <c:pt idx="648">
                  <c:v>0.26654412</c:v>
                </c:pt>
                <c:pt idx="649">
                  <c:v>0.20680146999999999</c:v>
                </c:pt>
                <c:pt idx="650">
                  <c:v>0.51011028999999886</c:v>
                </c:pt>
                <c:pt idx="651">
                  <c:v>0.5165441199999995</c:v>
                </c:pt>
                <c:pt idx="652">
                  <c:v>2.481618E-2</c:v>
                </c:pt>
                <c:pt idx="653">
                  <c:v>0.36764706000000008</c:v>
                </c:pt>
                <c:pt idx="654">
                  <c:v>0.42555147000000032</c:v>
                </c:pt>
                <c:pt idx="655">
                  <c:v>0.46691176000000056</c:v>
                </c:pt>
                <c:pt idx="656">
                  <c:v>0.33272059000000087</c:v>
                </c:pt>
                <c:pt idx="657">
                  <c:v>0.54687500000000111</c:v>
                </c:pt>
                <c:pt idx="658">
                  <c:v>0.43658088000000111</c:v>
                </c:pt>
                <c:pt idx="659">
                  <c:v>0.42922794000000031</c:v>
                </c:pt>
                <c:pt idx="660">
                  <c:v>0.41911765000000001</c:v>
                </c:pt>
                <c:pt idx="661">
                  <c:v>0.24264706000000025</c:v>
                </c:pt>
                <c:pt idx="662">
                  <c:v>0.47242647000000093</c:v>
                </c:pt>
                <c:pt idx="663">
                  <c:v>0.41268382000000031</c:v>
                </c:pt>
                <c:pt idx="664">
                  <c:v>0.51562500000000111</c:v>
                </c:pt>
                <c:pt idx="665">
                  <c:v>0.35386029000000063</c:v>
                </c:pt>
                <c:pt idx="666">
                  <c:v>0.42555147000000032</c:v>
                </c:pt>
                <c:pt idx="667">
                  <c:v>0.54503675999999956</c:v>
                </c:pt>
                <c:pt idx="668">
                  <c:v>0.51011028999999886</c:v>
                </c:pt>
                <c:pt idx="669">
                  <c:v>0.41268382000000031</c:v>
                </c:pt>
                <c:pt idx="670">
                  <c:v>0.38419118000000002</c:v>
                </c:pt>
                <c:pt idx="671">
                  <c:v>0.43658088000000111</c:v>
                </c:pt>
                <c:pt idx="672">
                  <c:v>0.53860293999999997</c:v>
                </c:pt>
                <c:pt idx="673">
                  <c:v>0.26654412</c:v>
                </c:pt>
                <c:pt idx="674">
                  <c:v>0.41819853000000001</c:v>
                </c:pt>
                <c:pt idx="675">
                  <c:v>0.36764706000000008</c:v>
                </c:pt>
                <c:pt idx="676">
                  <c:v>0</c:v>
                </c:pt>
                <c:pt idx="677">
                  <c:v>0.37775735000000005</c:v>
                </c:pt>
                <c:pt idx="678">
                  <c:v>0.19577206000000019</c:v>
                </c:pt>
                <c:pt idx="679">
                  <c:v>0.54963234999999899</c:v>
                </c:pt>
                <c:pt idx="680">
                  <c:v>0.40900735000000005</c:v>
                </c:pt>
                <c:pt idx="681">
                  <c:v>0.36764706000000008</c:v>
                </c:pt>
                <c:pt idx="682">
                  <c:v>0.41268382000000031</c:v>
                </c:pt>
                <c:pt idx="683">
                  <c:v>0.37775735000000005</c:v>
                </c:pt>
                <c:pt idx="684">
                  <c:v>0.51011028999999886</c:v>
                </c:pt>
                <c:pt idx="685">
                  <c:v>0.43658088000000111</c:v>
                </c:pt>
                <c:pt idx="686">
                  <c:v>0.36764706000000008</c:v>
                </c:pt>
                <c:pt idx="687">
                  <c:v>0.10569853000000012</c:v>
                </c:pt>
                <c:pt idx="688">
                  <c:v>2.481618E-2</c:v>
                </c:pt>
                <c:pt idx="689">
                  <c:v>0.19577206000000019</c:v>
                </c:pt>
                <c:pt idx="690">
                  <c:v>2.2977940000000082E-2</c:v>
                </c:pt>
                <c:pt idx="691">
                  <c:v>0</c:v>
                </c:pt>
                <c:pt idx="692">
                  <c:v>0.54963234999999899</c:v>
                </c:pt>
                <c:pt idx="693">
                  <c:v>0.48069853000000001</c:v>
                </c:pt>
                <c:pt idx="694">
                  <c:v>0.54503675999999956</c:v>
                </c:pt>
                <c:pt idx="695">
                  <c:v>0.54871323999999999</c:v>
                </c:pt>
                <c:pt idx="696">
                  <c:v>0.54503675999999956</c:v>
                </c:pt>
                <c:pt idx="697">
                  <c:v>0.54044117999999997</c:v>
                </c:pt>
                <c:pt idx="698">
                  <c:v>0.20680146999999999</c:v>
                </c:pt>
                <c:pt idx="699">
                  <c:v>0.51011028999999886</c:v>
                </c:pt>
                <c:pt idx="700">
                  <c:v>0.50275734999999899</c:v>
                </c:pt>
                <c:pt idx="701">
                  <c:v>0.41268382000000031</c:v>
                </c:pt>
                <c:pt idx="702">
                  <c:v>2.481618E-2</c:v>
                </c:pt>
                <c:pt idx="703">
                  <c:v>0.37775735000000005</c:v>
                </c:pt>
                <c:pt idx="704">
                  <c:v>0.41268382000000031</c:v>
                </c:pt>
                <c:pt idx="705">
                  <c:v>0.45404412</c:v>
                </c:pt>
                <c:pt idx="706">
                  <c:v>0.54963234999999899</c:v>
                </c:pt>
                <c:pt idx="707">
                  <c:v>0.54779412000000005</c:v>
                </c:pt>
                <c:pt idx="708">
                  <c:v>0.50183823999999999</c:v>
                </c:pt>
                <c:pt idx="709">
                  <c:v>0.50275734999999899</c:v>
                </c:pt>
                <c:pt idx="710">
                  <c:v>0.36764706000000008</c:v>
                </c:pt>
                <c:pt idx="711">
                  <c:v>8.5477940000000044E-2</c:v>
                </c:pt>
                <c:pt idx="712">
                  <c:v>0.55055147000000004</c:v>
                </c:pt>
                <c:pt idx="713">
                  <c:v>0.20680146999999999</c:v>
                </c:pt>
                <c:pt idx="714">
                  <c:v>0.39889706000000086</c:v>
                </c:pt>
                <c:pt idx="715">
                  <c:v>0.31893382000000031</c:v>
                </c:pt>
                <c:pt idx="716">
                  <c:v>0</c:v>
                </c:pt>
                <c:pt idx="717">
                  <c:v>8.5477940000000044E-2</c:v>
                </c:pt>
                <c:pt idx="718">
                  <c:v>0.43658088000000111</c:v>
                </c:pt>
                <c:pt idx="719">
                  <c:v>8.5477940000000044E-2</c:v>
                </c:pt>
                <c:pt idx="720">
                  <c:v>2.481618E-2</c:v>
                </c:pt>
                <c:pt idx="721">
                  <c:v>0.24448529000000044</c:v>
                </c:pt>
                <c:pt idx="722">
                  <c:v>0.40073528999999997</c:v>
                </c:pt>
                <c:pt idx="723">
                  <c:v>0.41268382000000031</c:v>
                </c:pt>
                <c:pt idx="724">
                  <c:v>0.43658088000000111</c:v>
                </c:pt>
                <c:pt idx="725">
                  <c:v>0.40073528999999997</c:v>
                </c:pt>
                <c:pt idx="726">
                  <c:v>0.54503675999999956</c:v>
                </c:pt>
                <c:pt idx="727">
                  <c:v>0.42555147000000032</c:v>
                </c:pt>
                <c:pt idx="728">
                  <c:v>0.51746323999999899</c:v>
                </c:pt>
                <c:pt idx="729">
                  <c:v>0.33180147000000093</c:v>
                </c:pt>
                <c:pt idx="730">
                  <c:v>0.53400734999999899</c:v>
                </c:pt>
                <c:pt idx="731">
                  <c:v>0.41268382000000031</c:v>
                </c:pt>
                <c:pt idx="732">
                  <c:v>2.2977940000000082E-2</c:v>
                </c:pt>
                <c:pt idx="733">
                  <c:v>8.8235290000000216E-2</c:v>
                </c:pt>
                <c:pt idx="734">
                  <c:v>0.41268382000000031</c:v>
                </c:pt>
                <c:pt idx="735">
                  <c:v>0</c:v>
                </c:pt>
                <c:pt idx="736">
                  <c:v>0.21966912000000025</c:v>
                </c:pt>
                <c:pt idx="737">
                  <c:v>0.41268382000000031</c:v>
                </c:pt>
                <c:pt idx="738">
                  <c:v>0.26654412</c:v>
                </c:pt>
                <c:pt idx="739">
                  <c:v>0.19577206000000019</c:v>
                </c:pt>
                <c:pt idx="740">
                  <c:v>0.45863970999999998</c:v>
                </c:pt>
                <c:pt idx="741">
                  <c:v>0.54871323999999999</c:v>
                </c:pt>
                <c:pt idx="742">
                  <c:v>0.54963234999999899</c:v>
                </c:pt>
                <c:pt idx="743">
                  <c:v>0</c:v>
                </c:pt>
                <c:pt idx="744">
                  <c:v>0.51378675999999956</c:v>
                </c:pt>
                <c:pt idx="745">
                  <c:v>0.34283088000000095</c:v>
                </c:pt>
                <c:pt idx="746">
                  <c:v>0.54044117999999997</c:v>
                </c:pt>
                <c:pt idx="747">
                  <c:v>0.53400734999999899</c:v>
                </c:pt>
                <c:pt idx="748">
                  <c:v>0.4375000000000005</c:v>
                </c:pt>
                <c:pt idx="749">
                  <c:v>0.45404412</c:v>
                </c:pt>
                <c:pt idx="750">
                  <c:v>0.54687500000000111</c:v>
                </c:pt>
                <c:pt idx="751">
                  <c:v>0.43658088000000111</c:v>
                </c:pt>
                <c:pt idx="752">
                  <c:v>0.51011028999999886</c:v>
                </c:pt>
                <c:pt idx="753">
                  <c:v>0.51011028999999886</c:v>
                </c:pt>
                <c:pt idx="754">
                  <c:v>0.51011028999999886</c:v>
                </c:pt>
                <c:pt idx="755">
                  <c:v>0.42279412</c:v>
                </c:pt>
                <c:pt idx="756">
                  <c:v>0.42555147000000032</c:v>
                </c:pt>
                <c:pt idx="757">
                  <c:v>0.51930147000000004</c:v>
                </c:pt>
                <c:pt idx="758">
                  <c:v>0.24448529000000044</c:v>
                </c:pt>
                <c:pt idx="759">
                  <c:v>0</c:v>
                </c:pt>
                <c:pt idx="760">
                  <c:v>0.24448529000000044</c:v>
                </c:pt>
                <c:pt idx="761">
                  <c:v>0.16544118000000052</c:v>
                </c:pt>
                <c:pt idx="762">
                  <c:v>0.31893382000000031</c:v>
                </c:pt>
                <c:pt idx="763">
                  <c:v>0.19577206000000019</c:v>
                </c:pt>
                <c:pt idx="764">
                  <c:v>0.43290441000000063</c:v>
                </c:pt>
                <c:pt idx="765">
                  <c:v>0.38786765000000056</c:v>
                </c:pt>
                <c:pt idx="766">
                  <c:v>0.16636029000000035</c:v>
                </c:pt>
                <c:pt idx="767">
                  <c:v>0.48897059000000087</c:v>
                </c:pt>
                <c:pt idx="768">
                  <c:v>0.17830882000000001</c:v>
                </c:pt>
                <c:pt idx="769">
                  <c:v>0.49908088000000111</c:v>
                </c:pt>
                <c:pt idx="770">
                  <c:v>0.43014706000000008</c:v>
                </c:pt>
                <c:pt idx="771">
                  <c:v>0.54595587999999995</c:v>
                </c:pt>
                <c:pt idx="772">
                  <c:v>0.53400734999999899</c:v>
                </c:pt>
                <c:pt idx="773">
                  <c:v>0.54963234999999899</c:v>
                </c:pt>
                <c:pt idx="774">
                  <c:v>0.43841912000000038</c:v>
                </c:pt>
                <c:pt idx="775">
                  <c:v>0.53400734999999899</c:v>
                </c:pt>
                <c:pt idx="776">
                  <c:v>0.46691176000000056</c:v>
                </c:pt>
                <c:pt idx="777">
                  <c:v>8.5477940000000044E-2</c:v>
                </c:pt>
                <c:pt idx="778">
                  <c:v>0.48069853000000001</c:v>
                </c:pt>
                <c:pt idx="779">
                  <c:v>0.55055147000000004</c:v>
                </c:pt>
                <c:pt idx="780">
                  <c:v>0.43658088000000111</c:v>
                </c:pt>
                <c:pt idx="781">
                  <c:v>0.47058824000000032</c:v>
                </c:pt>
                <c:pt idx="782">
                  <c:v>8.5477940000000044E-2</c:v>
                </c:pt>
                <c:pt idx="783">
                  <c:v>0.48069853000000001</c:v>
                </c:pt>
                <c:pt idx="784">
                  <c:v>0.42279412</c:v>
                </c:pt>
                <c:pt idx="785">
                  <c:v>0.36764706000000008</c:v>
                </c:pt>
                <c:pt idx="786">
                  <c:v>0.26654412</c:v>
                </c:pt>
                <c:pt idx="787">
                  <c:v>0.19577206000000019</c:v>
                </c:pt>
                <c:pt idx="788">
                  <c:v>0.26654412</c:v>
                </c:pt>
                <c:pt idx="789">
                  <c:v>0.43658088000000111</c:v>
                </c:pt>
                <c:pt idx="790">
                  <c:v>0.51562500000000111</c:v>
                </c:pt>
                <c:pt idx="791">
                  <c:v>0.41268382000000031</c:v>
                </c:pt>
                <c:pt idx="792">
                  <c:v>0.54779412000000005</c:v>
                </c:pt>
                <c:pt idx="793">
                  <c:v>0.19577206000000019</c:v>
                </c:pt>
                <c:pt idx="794">
                  <c:v>0.52665441000000113</c:v>
                </c:pt>
                <c:pt idx="795">
                  <c:v>0.36764706000000008</c:v>
                </c:pt>
                <c:pt idx="796">
                  <c:v>0.21966912000000025</c:v>
                </c:pt>
                <c:pt idx="797">
                  <c:v>0.41819853000000001</c:v>
                </c:pt>
                <c:pt idx="798">
                  <c:v>8.5477940000000044E-2</c:v>
                </c:pt>
                <c:pt idx="799">
                  <c:v>0.43658088000000111</c:v>
                </c:pt>
                <c:pt idx="800">
                  <c:v>0.43474265000000001</c:v>
                </c:pt>
                <c:pt idx="801">
                  <c:v>0.48805147000000032</c:v>
                </c:pt>
                <c:pt idx="802">
                  <c:v>0.54779412000000005</c:v>
                </c:pt>
                <c:pt idx="803">
                  <c:v>0.39889706000000086</c:v>
                </c:pt>
                <c:pt idx="804">
                  <c:v>8.5477940000000044E-2</c:v>
                </c:pt>
                <c:pt idx="805">
                  <c:v>0</c:v>
                </c:pt>
                <c:pt idx="806">
                  <c:v>0.54963234999999899</c:v>
                </c:pt>
                <c:pt idx="807">
                  <c:v>0.54871323999999999</c:v>
                </c:pt>
                <c:pt idx="808">
                  <c:v>7.444853000000011E-2</c:v>
                </c:pt>
                <c:pt idx="809">
                  <c:v>0.54503675999999956</c:v>
                </c:pt>
                <c:pt idx="810">
                  <c:v>0.36764706000000008</c:v>
                </c:pt>
                <c:pt idx="811">
                  <c:v>0</c:v>
                </c:pt>
                <c:pt idx="812">
                  <c:v>0.54779412000000005</c:v>
                </c:pt>
                <c:pt idx="813">
                  <c:v>0.53860293999999997</c:v>
                </c:pt>
                <c:pt idx="814">
                  <c:v>0.46231618000000063</c:v>
                </c:pt>
                <c:pt idx="815">
                  <c:v>0.43290441000000063</c:v>
                </c:pt>
                <c:pt idx="816">
                  <c:v>0.54871323999999999</c:v>
                </c:pt>
                <c:pt idx="817">
                  <c:v>5.2389710000000103E-2</c:v>
                </c:pt>
                <c:pt idx="818">
                  <c:v>0.42555147000000032</c:v>
                </c:pt>
                <c:pt idx="819">
                  <c:v>0.4430147100000007</c:v>
                </c:pt>
                <c:pt idx="820">
                  <c:v>0.48345588000000056</c:v>
                </c:pt>
                <c:pt idx="821">
                  <c:v>8.5477940000000044E-2</c:v>
                </c:pt>
                <c:pt idx="822">
                  <c:v>0.36764706000000008</c:v>
                </c:pt>
                <c:pt idx="823">
                  <c:v>0.37775735000000005</c:v>
                </c:pt>
                <c:pt idx="824">
                  <c:v>0.43474265000000001</c:v>
                </c:pt>
                <c:pt idx="825">
                  <c:v>0.4448529400000007</c:v>
                </c:pt>
                <c:pt idx="826">
                  <c:v>0.33823529000000002</c:v>
                </c:pt>
                <c:pt idx="827">
                  <c:v>0.48529412</c:v>
                </c:pt>
                <c:pt idx="828">
                  <c:v>0.53400734999999899</c:v>
                </c:pt>
                <c:pt idx="829">
                  <c:v>0.48897059000000087</c:v>
                </c:pt>
                <c:pt idx="830">
                  <c:v>0.54963234999999899</c:v>
                </c:pt>
                <c:pt idx="831">
                  <c:v>0.54963234999999899</c:v>
                </c:pt>
                <c:pt idx="832">
                  <c:v>0.19577206000000019</c:v>
                </c:pt>
                <c:pt idx="833">
                  <c:v>0.24448529000000044</c:v>
                </c:pt>
                <c:pt idx="834">
                  <c:v>0.33823529000000002</c:v>
                </c:pt>
                <c:pt idx="835">
                  <c:v>0.45772059000000032</c:v>
                </c:pt>
                <c:pt idx="836">
                  <c:v>8.5477940000000044E-2</c:v>
                </c:pt>
                <c:pt idx="837">
                  <c:v>0.36764706000000008</c:v>
                </c:pt>
                <c:pt idx="838">
                  <c:v>0.24540441000000043</c:v>
                </c:pt>
                <c:pt idx="839">
                  <c:v>2.2977940000000082E-2</c:v>
                </c:pt>
                <c:pt idx="840">
                  <c:v>0.50275734999999899</c:v>
                </c:pt>
                <c:pt idx="841">
                  <c:v>0.43933824000000032</c:v>
                </c:pt>
                <c:pt idx="842">
                  <c:v>0.39889706000000086</c:v>
                </c:pt>
                <c:pt idx="843">
                  <c:v>2.2977940000000082E-2</c:v>
                </c:pt>
                <c:pt idx="844">
                  <c:v>0.43658088000000111</c:v>
                </c:pt>
                <c:pt idx="845">
                  <c:v>0.47058824000000032</c:v>
                </c:pt>
                <c:pt idx="846">
                  <c:v>0.51011028999999886</c:v>
                </c:pt>
                <c:pt idx="847">
                  <c:v>8.5477940000000044E-2</c:v>
                </c:pt>
                <c:pt idx="848">
                  <c:v>0.49080882000000076</c:v>
                </c:pt>
                <c:pt idx="849">
                  <c:v>0.53768382000000003</c:v>
                </c:pt>
                <c:pt idx="850">
                  <c:v>2.2977940000000082E-2</c:v>
                </c:pt>
                <c:pt idx="851">
                  <c:v>0.19577206000000019</c:v>
                </c:pt>
                <c:pt idx="852">
                  <c:v>0.36764706000000008</c:v>
                </c:pt>
                <c:pt idx="853">
                  <c:v>0.52665441000000113</c:v>
                </c:pt>
                <c:pt idx="854">
                  <c:v>0.16544118000000052</c:v>
                </c:pt>
                <c:pt idx="855">
                  <c:v>0.49816176000000056</c:v>
                </c:pt>
                <c:pt idx="856">
                  <c:v>2.2977940000000082E-2</c:v>
                </c:pt>
                <c:pt idx="857">
                  <c:v>0</c:v>
                </c:pt>
                <c:pt idx="858">
                  <c:v>0.54503675999999956</c:v>
                </c:pt>
                <c:pt idx="859">
                  <c:v>0.28952206000000086</c:v>
                </c:pt>
                <c:pt idx="860">
                  <c:v>0.20680146999999999</c:v>
                </c:pt>
                <c:pt idx="861">
                  <c:v>0.24448529000000044</c:v>
                </c:pt>
                <c:pt idx="862">
                  <c:v>0.46691176000000056</c:v>
                </c:pt>
                <c:pt idx="863">
                  <c:v>0.20680146999999999</c:v>
                </c:pt>
                <c:pt idx="864">
                  <c:v>2.2977940000000082E-2</c:v>
                </c:pt>
                <c:pt idx="865">
                  <c:v>0.4448529400000007</c:v>
                </c:pt>
                <c:pt idx="866">
                  <c:v>0.20680146999999999</c:v>
                </c:pt>
                <c:pt idx="867">
                  <c:v>0.36764706000000008</c:v>
                </c:pt>
                <c:pt idx="868">
                  <c:v>0.54871323999999999</c:v>
                </c:pt>
                <c:pt idx="869">
                  <c:v>0.54963234999999899</c:v>
                </c:pt>
                <c:pt idx="870">
                  <c:v>0.41268382000000031</c:v>
                </c:pt>
                <c:pt idx="871">
                  <c:v>0.46047794000000031</c:v>
                </c:pt>
                <c:pt idx="872">
                  <c:v>0.41268382000000031</c:v>
                </c:pt>
                <c:pt idx="873">
                  <c:v>8.5477940000000044E-2</c:v>
                </c:pt>
                <c:pt idx="874">
                  <c:v>0.53860293999999997</c:v>
                </c:pt>
                <c:pt idx="875">
                  <c:v>0.55055147000000004</c:v>
                </c:pt>
                <c:pt idx="876">
                  <c:v>0.39889706000000086</c:v>
                </c:pt>
                <c:pt idx="877">
                  <c:v>2.2977940000000082E-2</c:v>
                </c:pt>
                <c:pt idx="878">
                  <c:v>0.54963234999999899</c:v>
                </c:pt>
                <c:pt idx="879">
                  <c:v>0.41268382000000031</c:v>
                </c:pt>
                <c:pt idx="880">
                  <c:v>8.5477940000000044E-2</c:v>
                </c:pt>
                <c:pt idx="881">
                  <c:v>0.24448529000000044</c:v>
                </c:pt>
                <c:pt idx="882">
                  <c:v>0.19577206000000019</c:v>
                </c:pt>
                <c:pt idx="883">
                  <c:v>0.54779412000000005</c:v>
                </c:pt>
                <c:pt idx="884">
                  <c:v>0.53400734999999899</c:v>
                </c:pt>
                <c:pt idx="885">
                  <c:v>0.51011028999999886</c:v>
                </c:pt>
                <c:pt idx="886">
                  <c:v>0.54687500000000111</c:v>
                </c:pt>
                <c:pt idx="887">
                  <c:v>0.48897059000000087</c:v>
                </c:pt>
                <c:pt idx="888">
                  <c:v>0.51378675999999956</c:v>
                </c:pt>
                <c:pt idx="889">
                  <c:v>0.42555147000000032</c:v>
                </c:pt>
                <c:pt idx="890">
                  <c:v>0.43658088000000111</c:v>
                </c:pt>
                <c:pt idx="891">
                  <c:v>0</c:v>
                </c:pt>
                <c:pt idx="892">
                  <c:v>0.43658088000000111</c:v>
                </c:pt>
                <c:pt idx="893">
                  <c:v>0.24448529000000044</c:v>
                </c:pt>
                <c:pt idx="894">
                  <c:v>2.481618E-2</c:v>
                </c:pt>
                <c:pt idx="895">
                  <c:v>8.5477940000000044E-2</c:v>
                </c:pt>
                <c:pt idx="896">
                  <c:v>0.54871323999999999</c:v>
                </c:pt>
                <c:pt idx="897">
                  <c:v>0.54503675999999956</c:v>
                </c:pt>
                <c:pt idx="898">
                  <c:v>0.16544118000000052</c:v>
                </c:pt>
                <c:pt idx="899">
                  <c:v>0.45404412</c:v>
                </c:pt>
                <c:pt idx="900">
                  <c:v>0.24356617999999999</c:v>
                </c:pt>
                <c:pt idx="901">
                  <c:v>0.33823529000000002</c:v>
                </c:pt>
                <c:pt idx="902">
                  <c:v>0.43566176000000056</c:v>
                </c:pt>
                <c:pt idx="903">
                  <c:v>0.45772059000000032</c:v>
                </c:pt>
                <c:pt idx="904">
                  <c:v>0</c:v>
                </c:pt>
                <c:pt idx="905">
                  <c:v>0.36764706000000008</c:v>
                </c:pt>
                <c:pt idx="906">
                  <c:v>0.42555147000000032</c:v>
                </c:pt>
                <c:pt idx="907">
                  <c:v>0.51746323999999899</c:v>
                </c:pt>
                <c:pt idx="908">
                  <c:v>0.36764706000000008</c:v>
                </c:pt>
                <c:pt idx="909">
                  <c:v>2.2977940000000082E-2</c:v>
                </c:pt>
                <c:pt idx="910">
                  <c:v>0.46691176000000056</c:v>
                </c:pt>
                <c:pt idx="911">
                  <c:v>0.24540441000000043</c:v>
                </c:pt>
                <c:pt idx="912">
                  <c:v>0.54871323999999999</c:v>
                </c:pt>
                <c:pt idx="913">
                  <c:v>0.24540441000000043</c:v>
                </c:pt>
                <c:pt idx="914">
                  <c:v>0.50275734999999899</c:v>
                </c:pt>
                <c:pt idx="915">
                  <c:v>2.2977940000000082E-2</c:v>
                </c:pt>
                <c:pt idx="916">
                  <c:v>0.32996324000000032</c:v>
                </c:pt>
                <c:pt idx="917">
                  <c:v>0.46047794000000031</c:v>
                </c:pt>
                <c:pt idx="918">
                  <c:v>0.19577206000000019</c:v>
                </c:pt>
                <c:pt idx="919">
                  <c:v>0.54963234999999899</c:v>
                </c:pt>
                <c:pt idx="920">
                  <c:v>0.54044117999999997</c:v>
                </c:pt>
                <c:pt idx="921">
                  <c:v>0.48069853000000001</c:v>
                </c:pt>
                <c:pt idx="922">
                  <c:v>0.5321691199999995</c:v>
                </c:pt>
                <c:pt idx="923">
                  <c:v>0.16544118000000052</c:v>
                </c:pt>
                <c:pt idx="924">
                  <c:v>0.36764706000000008</c:v>
                </c:pt>
                <c:pt idx="925">
                  <c:v>0.45772059000000032</c:v>
                </c:pt>
                <c:pt idx="926">
                  <c:v>0.24448529000000044</c:v>
                </c:pt>
                <c:pt idx="927">
                  <c:v>0.54963234999999899</c:v>
                </c:pt>
                <c:pt idx="928">
                  <c:v>0.20680146999999999</c:v>
                </c:pt>
                <c:pt idx="929">
                  <c:v>0.41911765000000001</c:v>
                </c:pt>
                <c:pt idx="930">
                  <c:v>0</c:v>
                </c:pt>
                <c:pt idx="931">
                  <c:v>0.33823529000000002</c:v>
                </c:pt>
                <c:pt idx="932">
                  <c:v>0.43933824000000032</c:v>
                </c:pt>
                <c:pt idx="933">
                  <c:v>0.51011028999999886</c:v>
                </c:pt>
                <c:pt idx="934">
                  <c:v>0.24540441000000043</c:v>
                </c:pt>
                <c:pt idx="935">
                  <c:v>0.46691176000000056</c:v>
                </c:pt>
                <c:pt idx="936">
                  <c:v>0.54779412000000005</c:v>
                </c:pt>
                <c:pt idx="937">
                  <c:v>0.55055147000000004</c:v>
                </c:pt>
                <c:pt idx="938">
                  <c:v>0.41268382000000031</c:v>
                </c:pt>
                <c:pt idx="939">
                  <c:v>0.51562500000000111</c:v>
                </c:pt>
                <c:pt idx="940">
                  <c:v>8.5477940000000044E-2</c:v>
                </c:pt>
                <c:pt idx="941">
                  <c:v>0.20680146999999999</c:v>
                </c:pt>
                <c:pt idx="942">
                  <c:v>0.33823529000000002</c:v>
                </c:pt>
                <c:pt idx="943">
                  <c:v>0.51011028999999886</c:v>
                </c:pt>
                <c:pt idx="944">
                  <c:v>0.54963234999999899</c:v>
                </c:pt>
                <c:pt idx="945">
                  <c:v>0.48069853000000001</c:v>
                </c:pt>
                <c:pt idx="946">
                  <c:v>0.50643381999999959</c:v>
                </c:pt>
                <c:pt idx="947">
                  <c:v>0.17830882000000001</c:v>
                </c:pt>
                <c:pt idx="948">
                  <c:v>0</c:v>
                </c:pt>
                <c:pt idx="949">
                  <c:v>0.24540441000000043</c:v>
                </c:pt>
                <c:pt idx="950">
                  <c:v>8.5477940000000044E-2</c:v>
                </c:pt>
                <c:pt idx="951">
                  <c:v>0.36764706000000008</c:v>
                </c:pt>
                <c:pt idx="952">
                  <c:v>0.50275734999999899</c:v>
                </c:pt>
                <c:pt idx="953">
                  <c:v>0.41268382000000031</c:v>
                </c:pt>
                <c:pt idx="954">
                  <c:v>0.46323528999999997</c:v>
                </c:pt>
                <c:pt idx="955">
                  <c:v>0.41268382000000031</c:v>
                </c:pt>
                <c:pt idx="956">
                  <c:v>0.43014706000000008</c:v>
                </c:pt>
                <c:pt idx="957">
                  <c:v>0.45772059000000032</c:v>
                </c:pt>
                <c:pt idx="958">
                  <c:v>0.54503675999999956</c:v>
                </c:pt>
                <c:pt idx="959">
                  <c:v>4.9632349999999999E-2</c:v>
                </c:pt>
                <c:pt idx="960">
                  <c:v>2.481618E-2</c:v>
                </c:pt>
                <c:pt idx="961">
                  <c:v>0</c:v>
                </c:pt>
                <c:pt idx="962">
                  <c:v>2.2977940000000082E-2</c:v>
                </c:pt>
                <c:pt idx="963">
                  <c:v>8.8235290000000216E-2</c:v>
                </c:pt>
                <c:pt idx="964">
                  <c:v>0.48897059000000087</c:v>
                </c:pt>
                <c:pt idx="965">
                  <c:v>0.32996324000000032</c:v>
                </c:pt>
                <c:pt idx="966">
                  <c:v>0.24448529000000044</c:v>
                </c:pt>
                <c:pt idx="967">
                  <c:v>0.55055147000000004</c:v>
                </c:pt>
                <c:pt idx="968">
                  <c:v>0.19577206000000019</c:v>
                </c:pt>
                <c:pt idx="969">
                  <c:v>0.43658088000000111</c:v>
                </c:pt>
                <c:pt idx="970">
                  <c:v>0.20680146999999999</c:v>
                </c:pt>
                <c:pt idx="971">
                  <c:v>0.24540441000000043</c:v>
                </c:pt>
                <c:pt idx="972">
                  <c:v>0.54503675999999956</c:v>
                </c:pt>
                <c:pt idx="973">
                  <c:v>0.28952206000000086</c:v>
                </c:pt>
                <c:pt idx="974">
                  <c:v>0.54871323999999999</c:v>
                </c:pt>
                <c:pt idx="975">
                  <c:v>0.4218750000000005</c:v>
                </c:pt>
                <c:pt idx="976">
                  <c:v>0.46691176000000056</c:v>
                </c:pt>
                <c:pt idx="977">
                  <c:v>0.36764706000000008</c:v>
                </c:pt>
                <c:pt idx="978">
                  <c:v>0.20680146999999999</c:v>
                </c:pt>
                <c:pt idx="979">
                  <c:v>0.54319852999999996</c:v>
                </c:pt>
                <c:pt idx="980">
                  <c:v>0.52297793999999997</c:v>
                </c:pt>
                <c:pt idx="981">
                  <c:v>0.48069853000000001</c:v>
                </c:pt>
                <c:pt idx="982">
                  <c:v>0.5</c:v>
                </c:pt>
                <c:pt idx="983">
                  <c:v>0.53860293999999997</c:v>
                </c:pt>
                <c:pt idx="984">
                  <c:v>0.51011028999999886</c:v>
                </c:pt>
                <c:pt idx="985">
                  <c:v>8.5477940000000044E-2</c:v>
                </c:pt>
                <c:pt idx="986">
                  <c:v>0.19577206000000019</c:v>
                </c:pt>
                <c:pt idx="987">
                  <c:v>0.32996324000000032</c:v>
                </c:pt>
                <c:pt idx="988">
                  <c:v>0.54963234999999899</c:v>
                </c:pt>
                <c:pt idx="989">
                  <c:v>0</c:v>
                </c:pt>
                <c:pt idx="990">
                  <c:v>0.46691176000000056</c:v>
                </c:pt>
                <c:pt idx="991">
                  <c:v>8.5477940000000044E-2</c:v>
                </c:pt>
                <c:pt idx="992">
                  <c:v>0.53400734999999899</c:v>
                </c:pt>
                <c:pt idx="993">
                  <c:v>0.48897059000000087</c:v>
                </c:pt>
                <c:pt idx="994">
                  <c:v>0.16544118000000052</c:v>
                </c:pt>
                <c:pt idx="995">
                  <c:v>0.46047794000000031</c:v>
                </c:pt>
                <c:pt idx="996">
                  <c:v>0.42555147000000032</c:v>
                </c:pt>
                <c:pt idx="997">
                  <c:v>0.53400734999999899</c:v>
                </c:pt>
                <c:pt idx="998">
                  <c:v>0.54871323999999999</c:v>
                </c:pt>
                <c:pt idx="999">
                  <c:v>0.55055147000000004</c:v>
                </c:pt>
                <c:pt idx="1000">
                  <c:v>0.48069853000000001</c:v>
                </c:pt>
                <c:pt idx="1001">
                  <c:v>0.55055147000000004</c:v>
                </c:pt>
                <c:pt idx="1002">
                  <c:v>0.36672794000000031</c:v>
                </c:pt>
                <c:pt idx="1003">
                  <c:v>0.41268382000000031</c:v>
                </c:pt>
                <c:pt idx="1004">
                  <c:v>0.19577206000000019</c:v>
                </c:pt>
                <c:pt idx="1005">
                  <c:v>2.2977940000000082E-2</c:v>
                </c:pt>
                <c:pt idx="1006">
                  <c:v>0.53400734999999899</c:v>
                </c:pt>
              </c:numCache>
            </c:numRef>
          </c:yVal>
          <c:smooth val="0"/>
          <c:extLst>
            <c:ext xmlns:c16="http://schemas.microsoft.com/office/drawing/2014/chart" uri="{C3380CC4-5D6E-409C-BE32-E72D297353CC}">
              <c16:uniqueId val="{00000000-85A6-4C50-BC57-10E28799AAE8}"/>
            </c:ext>
          </c:extLst>
        </c:ser>
        <c:ser>
          <c:idx val="0"/>
          <c:order val="1"/>
          <c:tx>
            <c:v>Cost-Effectiveness Curve</c:v>
          </c:tx>
          <c:spPr>
            <a:ln w="28575">
              <a:noFill/>
            </a:ln>
          </c:spPr>
          <c:marker>
            <c:symbol val="circle"/>
            <c:size val="7"/>
            <c:spPr>
              <a:solidFill>
                <a:srgbClr val="FF6600"/>
              </a:solidFill>
              <a:ln>
                <a:solidFill>
                  <a:srgbClr val="993300"/>
                </a:solidFill>
                <a:prstDash val="solid"/>
              </a:ln>
              <a:effectLst>
                <a:outerShdw dist="35921" dir="2700000" algn="br">
                  <a:srgbClr val="000000"/>
                </a:outerShdw>
              </a:effectLst>
            </c:spPr>
          </c:marker>
          <c:xVal>
            <c:numRef>
              <c:f>CE_BestPop!$E$7:$E$35</c:f>
              <c:numCache>
                <c:formatCode>General</c:formatCode>
                <c:ptCount val="29"/>
                <c:pt idx="0">
                  <c:v>0</c:v>
                </c:pt>
                <c:pt idx="1">
                  <c:v>0.74100000000000099</c:v>
                </c:pt>
                <c:pt idx="2">
                  <c:v>0.75648000000000004</c:v>
                </c:pt>
                <c:pt idx="3">
                  <c:v>0.75648000000000004</c:v>
                </c:pt>
                <c:pt idx="4">
                  <c:v>1.0486756000000002</c:v>
                </c:pt>
                <c:pt idx="5">
                  <c:v>1.2377955999999977</c:v>
                </c:pt>
                <c:pt idx="6">
                  <c:v>1.8051556000000002</c:v>
                </c:pt>
                <c:pt idx="7">
                  <c:v>1.9891156000000001</c:v>
                </c:pt>
                <c:pt idx="8">
                  <c:v>2.0973512000000012</c:v>
                </c:pt>
                <c:pt idx="9">
                  <c:v>2.0973512000000012</c:v>
                </c:pt>
                <c:pt idx="10">
                  <c:v>2.8538312000000001</c:v>
                </c:pt>
                <c:pt idx="11">
                  <c:v>2.8538312000000001</c:v>
                </c:pt>
                <c:pt idx="12">
                  <c:v>3.1460268</c:v>
                </c:pt>
                <c:pt idx="13">
                  <c:v>3.7994312000000012</c:v>
                </c:pt>
                <c:pt idx="14">
                  <c:v>4.1947024000000006</c:v>
                </c:pt>
                <c:pt idx="15">
                  <c:v>4.6076311999999975</c:v>
                </c:pt>
                <c:pt idx="16">
                  <c:v>5.2610355999999907</c:v>
                </c:pt>
                <c:pt idx="17">
                  <c:v>5.3641111999999858</c:v>
                </c:pt>
                <c:pt idx="18">
                  <c:v>7.3070311999999955</c:v>
                </c:pt>
                <c:pt idx="19">
                  <c:v>7.7713155999999985</c:v>
                </c:pt>
                <c:pt idx="20">
                  <c:v>9.5935412000000024</c:v>
                </c:pt>
                <c:pt idx="21">
                  <c:v>10.6422168</c:v>
                </c:pt>
                <c:pt idx="22">
                  <c:v>10.917342400000001</c:v>
                </c:pt>
                <c:pt idx="23">
                  <c:v>13.014693600000001</c:v>
                </c:pt>
                <c:pt idx="24">
                  <c:v>13.014693600000001</c:v>
                </c:pt>
                <c:pt idx="25">
                  <c:v>14.5617936</c:v>
                </c:pt>
                <c:pt idx="26">
                  <c:v>14.5617936</c:v>
                </c:pt>
                <c:pt idx="27">
                  <c:v>20.992131199999989</c:v>
                </c:pt>
              </c:numCache>
            </c:numRef>
          </c:xVal>
          <c:yVal>
            <c:numRef>
              <c:f>CE_BestPop!$K$7:$K$35</c:f>
              <c:numCache>
                <c:formatCode>General</c:formatCode>
                <c:ptCount val="29"/>
                <c:pt idx="0">
                  <c:v>0</c:v>
                </c:pt>
                <c:pt idx="1">
                  <c:v>2.481618E-2</c:v>
                </c:pt>
                <c:pt idx="2">
                  <c:v>8.5477940000000044E-2</c:v>
                </c:pt>
                <c:pt idx="3">
                  <c:v>8.5477940000000044E-2</c:v>
                </c:pt>
                <c:pt idx="4">
                  <c:v>0.19577206000000019</c:v>
                </c:pt>
                <c:pt idx="5">
                  <c:v>0.20680146999999999</c:v>
                </c:pt>
                <c:pt idx="6">
                  <c:v>0.24448529000000044</c:v>
                </c:pt>
                <c:pt idx="7">
                  <c:v>0.24540441000000043</c:v>
                </c:pt>
                <c:pt idx="8">
                  <c:v>0.32996324000000032</c:v>
                </c:pt>
                <c:pt idx="9">
                  <c:v>0.32996324000000032</c:v>
                </c:pt>
                <c:pt idx="10">
                  <c:v>0.36764706000000008</c:v>
                </c:pt>
                <c:pt idx="11">
                  <c:v>0.36764706000000008</c:v>
                </c:pt>
                <c:pt idx="12">
                  <c:v>0.39889706000000086</c:v>
                </c:pt>
                <c:pt idx="13">
                  <c:v>0.41268382000000031</c:v>
                </c:pt>
                <c:pt idx="14">
                  <c:v>0.42555147000000032</c:v>
                </c:pt>
                <c:pt idx="15">
                  <c:v>0.43658088000000111</c:v>
                </c:pt>
                <c:pt idx="16">
                  <c:v>0.43933824000000032</c:v>
                </c:pt>
                <c:pt idx="17">
                  <c:v>0.46691176000000056</c:v>
                </c:pt>
                <c:pt idx="18">
                  <c:v>0.48897059000000087</c:v>
                </c:pt>
                <c:pt idx="19">
                  <c:v>0.51011028999999886</c:v>
                </c:pt>
                <c:pt idx="20">
                  <c:v>0.53860293999999997</c:v>
                </c:pt>
                <c:pt idx="21">
                  <c:v>0.54687500000000111</c:v>
                </c:pt>
                <c:pt idx="22">
                  <c:v>0.54779412000000005</c:v>
                </c:pt>
                <c:pt idx="23">
                  <c:v>0.54871323999999999</c:v>
                </c:pt>
                <c:pt idx="24">
                  <c:v>0.54871323999999999</c:v>
                </c:pt>
                <c:pt idx="25">
                  <c:v>0.54963234999999899</c:v>
                </c:pt>
                <c:pt idx="26">
                  <c:v>0.54963234999999899</c:v>
                </c:pt>
                <c:pt idx="27">
                  <c:v>0.55055147000000004</c:v>
                </c:pt>
              </c:numCache>
            </c:numRef>
          </c:yVal>
          <c:smooth val="1"/>
          <c:extLst>
            <c:ext xmlns:c16="http://schemas.microsoft.com/office/drawing/2014/chart" uri="{C3380CC4-5D6E-409C-BE32-E72D297353CC}">
              <c16:uniqueId val="{00000001-85A6-4C50-BC57-10E28799AAE8}"/>
            </c:ext>
          </c:extLst>
        </c:ser>
        <c:ser>
          <c:idx val="3"/>
          <c:order val="2"/>
          <c:tx>
            <c:v>Selected Solution</c:v>
          </c:tx>
          <c:spPr>
            <a:ln w="12700">
              <a:solidFill>
                <a:srgbClr val="969696"/>
              </a:solidFill>
              <a:prstDash val="sysDash"/>
            </a:ln>
          </c:spPr>
          <c:marker>
            <c:symbol val="circle"/>
            <c:size val="7"/>
            <c:spPr>
              <a:solidFill>
                <a:srgbClr val="FF6600"/>
              </a:solidFill>
              <a:ln>
                <a:solidFill>
                  <a:srgbClr val="993300"/>
                </a:solidFill>
                <a:prstDash val="solid"/>
              </a:ln>
            </c:spPr>
          </c:marker>
          <c:xVal>
            <c:numRef>
              <c:f>CE_BestPop!$E$1:$E$3</c:f>
              <c:numCache>
                <c:formatCode>General</c:formatCode>
                <c:ptCount val="3"/>
                <c:pt idx="0">
                  <c:v>-100</c:v>
                </c:pt>
                <c:pt idx="1">
                  <c:v>10.6422168</c:v>
                </c:pt>
                <c:pt idx="2">
                  <c:v>10.6422168</c:v>
                </c:pt>
              </c:numCache>
            </c:numRef>
          </c:xVal>
          <c:yVal>
            <c:numRef>
              <c:f>CE_BestPop!$K$1:$K$3</c:f>
              <c:numCache>
                <c:formatCode>General</c:formatCode>
                <c:ptCount val="3"/>
                <c:pt idx="0">
                  <c:v>0.54687500000000111</c:v>
                </c:pt>
                <c:pt idx="1">
                  <c:v>0.54687500000000111</c:v>
                </c:pt>
                <c:pt idx="2">
                  <c:v>-1</c:v>
                </c:pt>
              </c:numCache>
            </c:numRef>
          </c:yVal>
          <c:smooth val="0"/>
          <c:extLst>
            <c:ext xmlns:c16="http://schemas.microsoft.com/office/drawing/2014/chart" uri="{C3380CC4-5D6E-409C-BE32-E72D297353CC}">
              <c16:uniqueId val="{00000002-85A6-4C50-BC57-10E28799AAE8}"/>
            </c:ext>
          </c:extLst>
        </c:ser>
        <c:ser>
          <c:idx val="4"/>
          <c:order val="3"/>
          <c:tx>
            <c:v>Selected Solution</c:v>
          </c:tx>
          <c:spPr>
            <a:ln w="38100">
              <a:solidFill>
                <a:srgbClr val="C0C0C0"/>
              </a:solidFill>
              <a:prstDash val="solid"/>
            </a:ln>
          </c:spPr>
          <c:marker>
            <c:symbol val="circle"/>
            <c:size val="14"/>
            <c:spPr>
              <a:solidFill>
                <a:srgbClr val="00FF00"/>
              </a:solidFill>
              <a:ln>
                <a:solidFill>
                  <a:srgbClr val="008000"/>
                </a:solidFill>
                <a:prstDash val="solid"/>
              </a:ln>
            </c:spPr>
          </c:marker>
          <c:xVal>
            <c:numRef>
              <c:f>CE_BestPop!$E$1:$E$3</c:f>
              <c:numCache>
                <c:formatCode>General</c:formatCode>
                <c:ptCount val="3"/>
                <c:pt idx="0">
                  <c:v>-100</c:v>
                </c:pt>
                <c:pt idx="1">
                  <c:v>10.6422168</c:v>
                </c:pt>
                <c:pt idx="2">
                  <c:v>10.6422168</c:v>
                </c:pt>
              </c:numCache>
            </c:numRef>
          </c:xVal>
          <c:yVal>
            <c:numRef>
              <c:f>CE_BestPop!$K$1:$K$3</c:f>
              <c:numCache>
                <c:formatCode>General</c:formatCode>
                <c:ptCount val="3"/>
                <c:pt idx="0">
                  <c:v>0.54687500000000111</c:v>
                </c:pt>
                <c:pt idx="1">
                  <c:v>0.54687500000000111</c:v>
                </c:pt>
                <c:pt idx="2">
                  <c:v>-1</c:v>
                </c:pt>
              </c:numCache>
            </c:numRef>
          </c:yVal>
          <c:smooth val="0"/>
          <c:extLst>
            <c:ext xmlns:c16="http://schemas.microsoft.com/office/drawing/2014/chart" uri="{C3380CC4-5D6E-409C-BE32-E72D297353CC}">
              <c16:uniqueId val="{00000003-85A6-4C50-BC57-10E28799AAE8}"/>
            </c:ext>
          </c:extLst>
        </c:ser>
        <c:dLbls>
          <c:showLegendKey val="0"/>
          <c:showVal val="0"/>
          <c:showCatName val="0"/>
          <c:showSerName val="0"/>
          <c:showPercent val="0"/>
          <c:showBubbleSize val="0"/>
        </c:dLbls>
        <c:axId val="119842688"/>
        <c:axId val="119853440"/>
      </c:scatterChart>
      <c:valAx>
        <c:axId val="119842688"/>
        <c:scaling>
          <c:orientation val="minMax"/>
          <c:min val="0"/>
        </c:scaling>
        <c:delete val="0"/>
        <c:axPos val="b"/>
        <c:majorGridlines>
          <c:spPr>
            <a:ln w="3175">
              <a:solidFill>
                <a:srgbClr val="C0C0C0"/>
              </a:solidFill>
              <a:prstDash val="sysDash"/>
            </a:ln>
          </c:spPr>
        </c:majorGridlines>
        <c:title>
          <c:tx>
            <c:rich>
              <a:bodyPr/>
              <a:lstStyle/>
              <a:p>
                <a:pPr>
                  <a:defRPr sz="1200" b="0" i="0" u="none" strike="noStrike" baseline="0">
                    <a:solidFill>
                      <a:srgbClr val="000000"/>
                    </a:solidFill>
                    <a:latin typeface="Arial"/>
                    <a:ea typeface="Arial"/>
                    <a:cs typeface="Arial"/>
                  </a:defRPr>
                </a:pPr>
                <a:r>
                  <a:rPr lang="en-US"/>
                  <a:t>Cost ($ Million)</a:t>
                </a:r>
              </a:p>
            </c:rich>
          </c:tx>
          <c:layout>
            <c:manualLayout>
              <c:xMode val="edge"/>
              <c:yMode val="edge"/>
              <c:x val="0.46157097550306314"/>
              <c:y val="0.94582125763691494"/>
            </c:manualLayout>
          </c:layout>
          <c:overlay val="0"/>
          <c:spPr>
            <a:noFill/>
            <a:ln w="25400">
              <a:noFill/>
            </a:ln>
          </c:spPr>
        </c:title>
        <c:numFmt formatCode="\$#,##0.0" sourceLinked="0"/>
        <c:majorTickMark val="out"/>
        <c:minorTickMark val="none"/>
        <c:tickLblPos val="nextTo"/>
        <c:spPr>
          <a:ln w="3175">
            <a:solidFill>
              <a:srgbClr val="C0C0C0"/>
            </a:solidFill>
            <a:prstDash val="solid"/>
          </a:ln>
        </c:spPr>
        <c:txPr>
          <a:bodyPr rot="0" vert="horz"/>
          <a:lstStyle/>
          <a:p>
            <a:pPr>
              <a:defRPr sz="1200" b="0" i="0" u="none" strike="noStrike" baseline="0">
                <a:solidFill>
                  <a:srgbClr val="000000"/>
                </a:solidFill>
                <a:latin typeface="Arial"/>
                <a:ea typeface="Arial"/>
                <a:cs typeface="Arial"/>
              </a:defRPr>
            </a:pPr>
            <a:endParaRPr lang="en-US"/>
          </a:p>
        </c:txPr>
        <c:crossAx val="119853440"/>
        <c:crosses val="autoZero"/>
        <c:crossBetween val="midCat"/>
      </c:valAx>
      <c:valAx>
        <c:axId val="119853440"/>
        <c:scaling>
          <c:orientation val="minMax"/>
          <c:min val="-0.1"/>
        </c:scaling>
        <c:delete val="0"/>
        <c:axPos val="l"/>
        <c:majorGridlines>
          <c:spPr>
            <a:ln w="3175">
              <a:solidFill>
                <a:srgbClr val="C0C0C0"/>
              </a:solidFill>
              <a:prstDash val="sysDash"/>
            </a:ln>
          </c:spPr>
        </c:majorGridlines>
        <c:title>
          <c:tx>
            <c:rich>
              <a:bodyPr/>
              <a:lstStyle/>
              <a:p>
                <a:pPr>
                  <a:defRPr sz="1200" b="0" i="0" u="none" strike="noStrike" baseline="0">
                    <a:solidFill>
                      <a:srgbClr val="000000"/>
                    </a:solidFill>
                    <a:latin typeface="Arial"/>
                    <a:ea typeface="Arial"/>
                    <a:cs typeface="Arial"/>
                  </a:defRPr>
                </a:pPr>
                <a:r>
                  <a:rPr lang="en-US"/>
                  <a:t>Effectiveness (% Reduction)</a:t>
                </a:r>
              </a:p>
            </c:rich>
          </c:tx>
          <c:layout>
            <c:manualLayout>
              <c:xMode val="edge"/>
              <c:yMode val="edge"/>
              <c:x val="6.6652449693788314E-3"/>
              <c:y val="0.13601733606828603"/>
            </c:manualLayout>
          </c:layout>
          <c:overlay val="0"/>
          <c:spPr>
            <a:noFill/>
            <a:ln w="25400">
              <a:noFill/>
            </a:ln>
          </c:spPr>
        </c:title>
        <c:numFmt formatCode="0%" sourceLinked="0"/>
        <c:majorTickMark val="out"/>
        <c:minorTickMark val="none"/>
        <c:tickLblPos val="nextTo"/>
        <c:spPr>
          <a:ln w="3175">
            <a:solidFill>
              <a:srgbClr val="C0C0C0"/>
            </a:solidFill>
            <a:prstDash val="solid"/>
          </a:ln>
        </c:spPr>
        <c:txPr>
          <a:bodyPr rot="0" vert="horz"/>
          <a:lstStyle/>
          <a:p>
            <a:pPr>
              <a:defRPr sz="1200" b="0" i="0" u="none" strike="noStrike" baseline="0">
                <a:solidFill>
                  <a:srgbClr val="000000"/>
                </a:solidFill>
                <a:latin typeface="Arial"/>
                <a:ea typeface="Arial"/>
                <a:cs typeface="Arial"/>
              </a:defRPr>
            </a:pPr>
            <a:endParaRPr lang="en-US"/>
          </a:p>
        </c:txPr>
        <c:crossAx val="119842688"/>
        <c:crosses val="autoZero"/>
        <c:crossBetween val="midCat"/>
      </c:valAx>
      <c:spPr>
        <a:gradFill rotWithShape="0">
          <a:gsLst>
            <a:gs pos="0">
              <a:srgbClr val="FFFFFF">
                <a:gamma/>
                <a:shade val="85882"/>
                <a:invGamma/>
              </a:srgbClr>
            </a:gs>
            <a:gs pos="100000">
              <a:srgbClr val="FFFFFF"/>
            </a:gs>
          </a:gsLst>
          <a:lin ang="5400000" scaled="1"/>
        </a:gradFill>
        <a:ln w="12700">
          <a:solidFill>
            <a:srgbClr val="C0C0C0"/>
          </a:solidFill>
          <a:prstDash val="solid"/>
        </a:ln>
      </c:spPr>
    </c:plotArea>
    <c:legend>
      <c:legendPos val="r"/>
      <c:legendEntry>
        <c:idx val="2"/>
        <c:delete val="1"/>
      </c:legendEntry>
      <c:layout>
        <c:manualLayout>
          <c:xMode val="edge"/>
          <c:yMode val="edge"/>
          <c:x val="0.51881417322834644"/>
          <c:y val="0.30097506561679788"/>
          <c:w val="0.31143700787401607"/>
          <c:h val="0.2651906068302548"/>
        </c:manualLayout>
      </c:layout>
      <c:overlay val="0"/>
      <c:spPr>
        <a:noFill/>
        <a:ln w="25400">
          <a:noFill/>
        </a:ln>
      </c:spPr>
      <c:txPr>
        <a:bodyPr/>
        <a:lstStyle/>
        <a:p>
          <a:pPr>
            <a:defRPr sz="1200" b="0" i="0" u="none" strike="noStrike" baseline="0">
              <a:solidFill>
                <a:srgbClr val="000000"/>
              </a:solidFill>
              <a:latin typeface="Arial"/>
              <a:ea typeface="Arial"/>
              <a:cs typeface="Arial"/>
            </a:defRPr>
          </a:pPr>
          <a:endParaRPr lang="en-US"/>
        </a:p>
      </c:txPr>
    </c:legend>
    <c:plotVisOnly val="1"/>
    <c:dispBlanksAs val="gap"/>
    <c:showDLblsOverMax val="0"/>
  </c:chart>
  <c:spPr>
    <a:noFill/>
    <a:ln w="9525">
      <a:noFill/>
    </a:ln>
  </c:spPr>
  <c:txPr>
    <a:bodyPr/>
    <a:lstStyle/>
    <a:p>
      <a:pPr>
        <a:defRPr sz="1200" b="0" i="0" u="none" strike="noStrike" baseline="0">
          <a:solidFill>
            <a:srgbClr val="000000"/>
          </a:solidFill>
          <a:latin typeface="Arial"/>
          <a:ea typeface="Arial"/>
          <a:cs typeface="Arial"/>
        </a:defRPr>
      </a:pPr>
      <a:endParaRPr lang="en-US"/>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11888888888888888"/>
          <c:y val="3.4090936113579412E-2"/>
          <c:w val="0.81555577427821524"/>
          <c:h val="0.75162397240891898"/>
        </c:manualLayout>
      </c:layout>
      <c:areaChart>
        <c:grouping val="stacked"/>
        <c:varyColors val="0"/>
        <c:ser>
          <c:idx val="0"/>
          <c:order val="0"/>
          <c:tx>
            <c:strRef>
              <c:f>[SUSTAIN_PostProcessor_20121227.xls]CE_BestPop!$N$6</c:f>
              <c:strCache>
                <c:ptCount val="1"/>
                <c:pt idx="0">
                  <c:v>CISTERN</c:v>
                </c:pt>
              </c:strCache>
            </c:strRef>
          </c:tx>
          <c:spPr>
            <a:gradFill flip="none" rotWithShape="1">
              <a:gsLst>
                <a:gs pos="0">
                  <a:srgbClr val="FF9900"/>
                </a:gs>
                <a:gs pos="100000">
                  <a:srgbClr val="4F81BD">
                    <a:shade val="0"/>
                  </a:srgbClr>
                </a:gs>
              </a:gsLst>
              <a:lin ang="5400000" scaled="1"/>
              <a:tileRect/>
            </a:gradFill>
            <a:ln w="25400">
              <a:noFill/>
            </a:ln>
          </c:spPr>
          <c:cat>
            <c:numRef>
              <c:f>[SUSTAIN_PostProcessor_20121227.xls]CE_BestPop!$K$7:$K$35</c:f>
              <c:numCache>
                <c:formatCode>General</c:formatCode>
                <c:ptCount val="29"/>
                <c:pt idx="0">
                  <c:v>0</c:v>
                </c:pt>
                <c:pt idx="1">
                  <c:v>2.481618E-2</c:v>
                </c:pt>
                <c:pt idx="2">
                  <c:v>8.5477940000000002E-2</c:v>
                </c:pt>
                <c:pt idx="3">
                  <c:v>8.5477940000000002E-2</c:v>
                </c:pt>
                <c:pt idx="4">
                  <c:v>0.19577206</c:v>
                </c:pt>
                <c:pt idx="5">
                  <c:v>0.20680146999999999</c:v>
                </c:pt>
                <c:pt idx="6">
                  <c:v>0.24448529000000044</c:v>
                </c:pt>
                <c:pt idx="7">
                  <c:v>0.24540441000000043</c:v>
                </c:pt>
                <c:pt idx="8">
                  <c:v>0.32996324000000032</c:v>
                </c:pt>
                <c:pt idx="9">
                  <c:v>0.32996324000000032</c:v>
                </c:pt>
                <c:pt idx="10">
                  <c:v>0.36764706000000008</c:v>
                </c:pt>
                <c:pt idx="11">
                  <c:v>0.36764706000000008</c:v>
                </c:pt>
                <c:pt idx="12">
                  <c:v>0.39889706000000086</c:v>
                </c:pt>
                <c:pt idx="13">
                  <c:v>0.41268382000000031</c:v>
                </c:pt>
                <c:pt idx="14">
                  <c:v>0.42555147000000032</c:v>
                </c:pt>
                <c:pt idx="15">
                  <c:v>0.43658088000000111</c:v>
                </c:pt>
                <c:pt idx="16">
                  <c:v>0.43933824000000032</c:v>
                </c:pt>
                <c:pt idx="17">
                  <c:v>0.46691176000000056</c:v>
                </c:pt>
                <c:pt idx="18">
                  <c:v>0.48897059000000087</c:v>
                </c:pt>
                <c:pt idx="19">
                  <c:v>0.51011028999999886</c:v>
                </c:pt>
                <c:pt idx="20">
                  <c:v>0.53860293999999997</c:v>
                </c:pt>
                <c:pt idx="21">
                  <c:v>0.54687500000000111</c:v>
                </c:pt>
                <c:pt idx="22">
                  <c:v>0.54779412000000005</c:v>
                </c:pt>
                <c:pt idx="23">
                  <c:v>0.54871323999999999</c:v>
                </c:pt>
                <c:pt idx="24">
                  <c:v>0.54871323999999999</c:v>
                </c:pt>
                <c:pt idx="25">
                  <c:v>0.54963234999999899</c:v>
                </c:pt>
                <c:pt idx="26">
                  <c:v>0.54963234999999899</c:v>
                </c:pt>
                <c:pt idx="27">
                  <c:v>0.55055147000000004</c:v>
                </c:pt>
              </c:numCache>
            </c:numRef>
          </c:cat>
          <c:val>
            <c:numRef>
              <c:f>[SUSTAIN_PostProcessor_20121227.xls]CE_BestPop!$N$7:$N$34</c:f>
              <c:numCache>
                <c:formatCode>General</c:formatCode>
                <c:ptCount val="2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numCache>
            </c:numRef>
          </c:val>
          <c:extLst>
            <c:ext xmlns:c16="http://schemas.microsoft.com/office/drawing/2014/chart" uri="{C3380CC4-5D6E-409C-BE32-E72D297353CC}">
              <c16:uniqueId val="{00000000-6006-48B3-8675-B5AFCE17D943}"/>
            </c:ext>
          </c:extLst>
        </c:ser>
        <c:ser>
          <c:idx val="1"/>
          <c:order val="1"/>
          <c:tx>
            <c:strRef>
              <c:f>[SUSTAIN_PostProcessor_20121227.xls]CE_BestPop!$M$6</c:f>
              <c:strCache>
                <c:ptCount val="1"/>
                <c:pt idx="0">
                  <c:v>WETPOND</c:v>
                </c:pt>
              </c:strCache>
            </c:strRef>
          </c:tx>
          <c:spPr>
            <a:gradFill flip="none" rotWithShape="1">
              <a:gsLst>
                <a:gs pos="0">
                  <a:srgbClr val="660066"/>
                </a:gs>
                <a:gs pos="100000">
                  <a:srgbClr val="C0504D">
                    <a:shade val="0"/>
                  </a:srgbClr>
                </a:gs>
              </a:gsLst>
              <a:lin ang="5400000" scaled="1"/>
              <a:tileRect/>
            </a:gradFill>
            <a:ln w="25400">
              <a:noFill/>
            </a:ln>
          </c:spPr>
          <c:cat>
            <c:numRef>
              <c:f>[SUSTAIN_PostProcessor_20121227.xls]CE_BestPop!$K$7:$K$35</c:f>
              <c:numCache>
                <c:formatCode>General</c:formatCode>
                <c:ptCount val="29"/>
                <c:pt idx="0">
                  <c:v>0</c:v>
                </c:pt>
                <c:pt idx="1">
                  <c:v>2.481618E-2</c:v>
                </c:pt>
                <c:pt idx="2">
                  <c:v>8.5477940000000002E-2</c:v>
                </c:pt>
                <c:pt idx="3">
                  <c:v>8.5477940000000002E-2</c:v>
                </c:pt>
                <c:pt idx="4">
                  <c:v>0.19577206</c:v>
                </c:pt>
                <c:pt idx="5">
                  <c:v>0.20680146999999999</c:v>
                </c:pt>
                <c:pt idx="6">
                  <c:v>0.24448529000000044</c:v>
                </c:pt>
                <c:pt idx="7">
                  <c:v>0.24540441000000043</c:v>
                </c:pt>
                <c:pt idx="8">
                  <c:v>0.32996324000000032</c:v>
                </c:pt>
                <c:pt idx="9">
                  <c:v>0.32996324000000032</c:v>
                </c:pt>
                <c:pt idx="10">
                  <c:v>0.36764706000000008</c:v>
                </c:pt>
                <c:pt idx="11">
                  <c:v>0.36764706000000008</c:v>
                </c:pt>
                <c:pt idx="12">
                  <c:v>0.39889706000000086</c:v>
                </c:pt>
                <c:pt idx="13">
                  <c:v>0.41268382000000031</c:v>
                </c:pt>
                <c:pt idx="14">
                  <c:v>0.42555147000000032</c:v>
                </c:pt>
                <c:pt idx="15">
                  <c:v>0.43658088000000111</c:v>
                </c:pt>
                <c:pt idx="16">
                  <c:v>0.43933824000000032</c:v>
                </c:pt>
                <c:pt idx="17">
                  <c:v>0.46691176000000056</c:v>
                </c:pt>
                <c:pt idx="18">
                  <c:v>0.48897059000000087</c:v>
                </c:pt>
                <c:pt idx="19">
                  <c:v>0.51011028999999886</c:v>
                </c:pt>
                <c:pt idx="20">
                  <c:v>0.53860293999999997</c:v>
                </c:pt>
                <c:pt idx="21">
                  <c:v>0.54687500000000111</c:v>
                </c:pt>
                <c:pt idx="22">
                  <c:v>0.54779412000000005</c:v>
                </c:pt>
                <c:pt idx="23">
                  <c:v>0.54871323999999999</c:v>
                </c:pt>
                <c:pt idx="24">
                  <c:v>0.54871323999999999</c:v>
                </c:pt>
                <c:pt idx="25">
                  <c:v>0.54963234999999899</c:v>
                </c:pt>
                <c:pt idx="26">
                  <c:v>0.54963234999999899</c:v>
                </c:pt>
                <c:pt idx="27">
                  <c:v>0.55055147000000004</c:v>
                </c:pt>
              </c:numCache>
            </c:numRef>
          </c:cat>
          <c:val>
            <c:numRef>
              <c:f>[SUSTAIN_PostProcessor_20121227.xls]CE_BestPop!$M$7:$M$34</c:f>
              <c:numCache>
                <c:formatCode>General</c:formatCode>
                <c:ptCount val="28"/>
                <c:pt idx="0">
                  <c:v>0</c:v>
                </c:pt>
                <c:pt idx="1">
                  <c:v>0</c:v>
                </c:pt>
                <c:pt idx="2">
                  <c:v>0</c:v>
                </c:pt>
                <c:pt idx="3">
                  <c:v>0</c:v>
                </c:pt>
                <c:pt idx="4">
                  <c:v>1.0486756000000002</c:v>
                </c:pt>
                <c:pt idx="5">
                  <c:v>1.0486756000000002</c:v>
                </c:pt>
                <c:pt idx="6">
                  <c:v>1.0486756000000002</c:v>
                </c:pt>
                <c:pt idx="7">
                  <c:v>1.0486756000000002</c:v>
                </c:pt>
                <c:pt idx="8">
                  <c:v>2.0973512000000012</c:v>
                </c:pt>
                <c:pt idx="9">
                  <c:v>2.0973512000000012</c:v>
                </c:pt>
                <c:pt idx="10">
                  <c:v>2.0973512000000012</c:v>
                </c:pt>
                <c:pt idx="11">
                  <c:v>2.0973512000000012</c:v>
                </c:pt>
                <c:pt idx="12">
                  <c:v>3.1460268</c:v>
                </c:pt>
                <c:pt idx="13">
                  <c:v>2.0973512000000012</c:v>
                </c:pt>
                <c:pt idx="14">
                  <c:v>4.1947024000000006</c:v>
                </c:pt>
                <c:pt idx="15">
                  <c:v>2.0973512000000012</c:v>
                </c:pt>
                <c:pt idx="16">
                  <c:v>1.0486756000000002</c:v>
                </c:pt>
                <c:pt idx="17">
                  <c:v>2.0973512000000012</c:v>
                </c:pt>
                <c:pt idx="18">
                  <c:v>2.0973512000000012</c:v>
                </c:pt>
                <c:pt idx="19">
                  <c:v>1.0486756000000002</c:v>
                </c:pt>
                <c:pt idx="20">
                  <c:v>2.0973512000000012</c:v>
                </c:pt>
                <c:pt idx="21">
                  <c:v>3.1460268</c:v>
                </c:pt>
                <c:pt idx="22">
                  <c:v>4.1947024000000006</c:v>
                </c:pt>
                <c:pt idx="23">
                  <c:v>6.2920536</c:v>
                </c:pt>
                <c:pt idx="24">
                  <c:v>6.2920536</c:v>
                </c:pt>
                <c:pt idx="25">
                  <c:v>6.2920536</c:v>
                </c:pt>
                <c:pt idx="26">
                  <c:v>6.2920536</c:v>
                </c:pt>
                <c:pt idx="27">
                  <c:v>2.0973512000000012</c:v>
                </c:pt>
              </c:numCache>
            </c:numRef>
          </c:val>
          <c:extLst>
            <c:ext xmlns:c16="http://schemas.microsoft.com/office/drawing/2014/chart" uri="{C3380CC4-5D6E-409C-BE32-E72D297353CC}">
              <c16:uniqueId val="{00000001-6006-48B3-8675-B5AFCE17D943}"/>
            </c:ext>
          </c:extLst>
        </c:ser>
        <c:ser>
          <c:idx val="2"/>
          <c:order val="2"/>
          <c:tx>
            <c:strRef>
              <c:f>[SUSTAIN_PostProcessor_20121227.xls]CE_BestPop!$P$6</c:f>
              <c:strCache>
                <c:ptCount val="1"/>
                <c:pt idx="0">
                  <c:v>RAINBARREL</c:v>
                </c:pt>
              </c:strCache>
            </c:strRef>
          </c:tx>
          <c:spPr>
            <a:gradFill flip="none" rotWithShape="1">
              <a:gsLst>
                <a:gs pos="0">
                  <a:srgbClr val="993300"/>
                </a:gs>
                <a:gs pos="100000">
                  <a:srgbClr val="9BBB59">
                    <a:shade val="0"/>
                  </a:srgbClr>
                </a:gs>
              </a:gsLst>
              <a:lin ang="5400000" scaled="1"/>
              <a:tileRect/>
            </a:gradFill>
            <a:ln w="25400">
              <a:noFill/>
            </a:ln>
          </c:spPr>
          <c:cat>
            <c:numRef>
              <c:f>[SUSTAIN_PostProcessor_20121227.xls]CE_BestPop!$K$7:$K$35</c:f>
              <c:numCache>
                <c:formatCode>General</c:formatCode>
                <c:ptCount val="29"/>
                <c:pt idx="0">
                  <c:v>0</c:v>
                </c:pt>
                <c:pt idx="1">
                  <c:v>2.481618E-2</c:v>
                </c:pt>
                <c:pt idx="2">
                  <c:v>8.5477940000000002E-2</c:v>
                </c:pt>
                <c:pt idx="3">
                  <c:v>8.5477940000000002E-2</c:v>
                </c:pt>
                <c:pt idx="4">
                  <c:v>0.19577206</c:v>
                </c:pt>
                <c:pt idx="5">
                  <c:v>0.20680146999999999</c:v>
                </c:pt>
                <c:pt idx="6">
                  <c:v>0.24448529000000044</c:v>
                </c:pt>
                <c:pt idx="7">
                  <c:v>0.24540441000000043</c:v>
                </c:pt>
                <c:pt idx="8">
                  <c:v>0.32996324000000032</c:v>
                </c:pt>
                <c:pt idx="9">
                  <c:v>0.32996324000000032</c:v>
                </c:pt>
                <c:pt idx="10">
                  <c:v>0.36764706000000008</c:v>
                </c:pt>
                <c:pt idx="11">
                  <c:v>0.36764706000000008</c:v>
                </c:pt>
                <c:pt idx="12">
                  <c:v>0.39889706000000086</c:v>
                </c:pt>
                <c:pt idx="13">
                  <c:v>0.41268382000000031</c:v>
                </c:pt>
                <c:pt idx="14">
                  <c:v>0.42555147000000032</c:v>
                </c:pt>
                <c:pt idx="15">
                  <c:v>0.43658088000000111</c:v>
                </c:pt>
                <c:pt idx="16">
                  <c:v>0.43933824000000032</c:v>
                </c:pt>
                <c:pt idx="17">
                  <c:v>0.46691176000000056</c:v>
                </c:pt>
                <c:pt idx="18">
                  <c:v>0.48897059000000087</c:v>
                </c:pt>
                <c:pt idx="19">
                  <c:v>0.51011028999999886</c:v>
                </c:pt>
                <c:pt idx="20">
                  <c:v>0.53860293999999997</c:v>
                </c:pt>
                <c:pt idx="21">
                  <c:v>0.54687500000000111</c:v>
                </c:pt>
                <c:pt idx="22">
                  <c:v>0.54779412000000005</c:v>
                </c:pt>
                <c:pt idx="23">
                  <c:v>0.54871323999999999</c:v>
                </c:pt>
                <c:pt idx="24">
                  <c:v>0.54871323999999999</c:v>
                </c:pt>
                <c:pt idx="25">
                  <c:v>0.54963234999999899</c:v>
                </c:pt>
                <c:pt idx="26">
                  <c:v>0.54963234999999899</c:v>
                </c:pt>
                <c:pt idx="27">
                  <c:v>0.55055147000000004</c:v>
                </c:pt>
              </c:numCache>
            </c:numRef>
          </c:cat>
          <c:val>
            <c:numRef>
              <c:f>[SUSTAIN_PostProcessor_20121227.xls]CE_BestPop!$P$7:$P$34</c:f>
              <c:numCache>
                <c:formatCode>General</c:formatCode>
                <c:ptCount val="28"/>
                <c:pt idx="0">
                  <c:v>0</c:v>
                </c:pt>
                <c:pt idx="1">
                  <c:v>0.55188000000000004</c:v>
                </c:pt>
                <c:pt idx="2">
                  <c:v>0</c:v>
                </c:pt>
                <c:pt idx="3">
                  <c:v>0</c:v>
                </c:pt>
                <c:pt idx="4">
                  <c:v>0</c:v>
                </c:pt>
                <c:pt idx="5">
                  <c:v>0</c:v>
                </c:pt>
                <c:pt idx="6">
                  <c:v>0</c:v>
                </c:pt>
                <c:pt idx="7">
                  <c:v>0.18396000000000037</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numCache>
            </c:numRef>
          </c:val>
          <c:extLst>
            <c:ext xmlns:c16="http://schemas.microsoft.com/office/drawing/2014/chart" uri="{C3380CC4-5D6E-409C-BE32-E72D297353CC}">
              <c16:uniqueId val="{00000002-6006-48B3-8675-B5AFCE17D943}"/>
            </c:ext>
          </c:extLst>
        </c:ser>
        <c:ser>
          <c:idx val="3"/>
          <c:order val="3"/>
          <c:tx>
            <c:strRef>
              <c:f>[SUSTAIN_PostProcessor_20121227.xls]CE_BestPop!$L$6</c:f>
              <c:strCache>
                <c:ptCount val="1"/>
                <c:pt idx="0">
                  <c:v>BIORETENTION</c:v>
                </c:pt>
              </c:strCache>
            </c:strRef>
          </c:tx>
          <c:spPr>
            <a:gradFill flip="none" rotWithShape="1">
              <a:gsLst>
                <a:gs pos="0">
                  <a:srgbClr val="3366FF"/>
                </a:gs>
                <a:gs pos="100000">
                  <a:srgbClr val="8064A2">
                    <a:shade val="0"/>
                  </a:srgbClr>
                </a:gs>
              </a:gsLst>
              <a:lin ang="5400000" scaled="1"/>
              <a:tileRect/>
            </a:gradFill>
            <a:ln w="25400">
              <a:noFill/>
            </a:ln>
          </c:spPr>
          <c:cat>
            <c:numRef>
              <c:f>[SUSTAIN_PostProcessor_20121227.xls]CE_BestPop!$K$7:$K$35</c:f>
              <c:numCache>
                <c:formatCode>General</c:formatCode>
                <c:ptCount val="29"/>
                <c:pt idx="0">
                  <c:v>0</c:v>
                </c:pt>
                <c:pt idx="1">
                  <c:v>2.481618E-2</c:v>
                </c:pt>
                <c:pt idx="2">
                  <c:v>8.5477940000000002E-2</c:v>
                </c:pt>
                <c:pt idx="3">
                  <c:v>8.5477940000000002E-2</c:v>
                </c:pt>
                <c:pt idx="4">
                  <c:v>0.19577206</c:v>
                </c:pt>
                <c:pt idx="5">
                  <c:v>0.20680146999999999</c:v>
                </c:pt>
                <c:pt idx="6">
                  <c:v>0.24448529000000044</c:v>
                </c:pt>
                <c:pt idx="7">
                  <c:v>0.24540441000000043</c:v>
                </c:pt>
                <c:pt idx="8">
                  <c:v>0.32996324000000032</c:v>
                </c:pt>
                <c:pt idx="9">
                  <c:v>0.32996324000000032</c:v>
                </c:pt>
                <c:pt idx="10">
                  <c:v>0.36764706000000008</c:v>
                </c:pt>
                <c:pt idx="11">
                  <c:v>0.36764706000000008</c:v>
                </c:pt>
                <c:pt idx="12">
                  <c:v>0.39889706000000086</c:v>
                </c:pt>
                <c:pt idx="13">
                  <c:v>0.41268382000000031</c:v>
                </c:pt>
                <c:pt idx="14">
                  <c:v>0.42555147000000032</c:v>
                </c:pt>
                <c:pt idx="15">
                  <c:v>0.43658088000000111</c:v>
                </c:pt>
                <c:pt idx="16">
                  <c:v>0.43933824000000032</c:v>
                </c:pt>
                <c:pt idx="17">
                  <c:v>0.46691176000000056</c:v>
                </c:pt>
                <c:pt idx="18">
                  <c:v>0.48897059000000087</c:v>
                </c:pt>
                <c:pt idx="19">
                  <c:v>0.51011028999999886</c:v>
                </c:pt>
                <c:pt idx="20">
                  <c:v>0.53860293999999997</c:v>
                </c:pt>
                <c:pt idx="21">
                  <c:v>0.54687500000000111</c:v>
                </c:pt>
                <c:pt idx="22">
                  <c:v>0.54779412000000005</c:v>
                </c:pt>
                <c:pt idx="23">
                  <c:v>0.54871323999999999</c:v>
                </c:pt>
                <c:pt idx="24">
                  <c:v>0.54871323999999999</c:v>
                </c:pt>
                <c:pt idx="25">
                  <c:v>0.54963234999999899</c:v>
                </c:pt>
                <c:pt idx="26">
                  <c:v>0.54963234999999899</c:v>
                </c:pt>
                <c:pt idx="27">
                  <c:v>0.55055147000000004</c:v>
                </c:pt>
              </c:numCache>
            </c:numRef>
          </c:cat>
          <c:val>
            <c:numRef>
              <c:f>[SUSTAIN_PostProcessor_20121227.xls]CE_BestPop!$L$7:$L$34</c:f>
              <c:numCache>
                <c:formatCode>General</c:formatCode>
                <c:ptCount val="28"/>
                <c:pt idx="0">
                  <c:v>0</c:v>
                </c:pt>
                <c:pt idx="1">
                  <c:v>0.18912000000000001</c:v>
                </c:pt>
                <c:pt idx="2">
                  <c:v>0.75648000000000004</c:v>
                </c:pt>
                <c:pt idx="3">
                  <c:v>0.75648000000000004</c:v>
                </c:pt>
                <c:pt idx="4">
                  <c:v>0</c:v>
                </c:pt>
                <c:pt idx="5">
                  <c:v>0.18912000000000001</c:v>
                </c:pt>
                <c:pt idx="6">
                  <c:v>0.75648000000000004</c:v>
                </c:pt>
                <c:pt idx="7">
                  <c:v>0.75648000000000004</c:v>
                </c:pt>
                <c:pt idx="8">
                  <c:v>0</c:v>
                </c:pt>
                <c:pt idx="9">
                  <c:v>0</c:v>
                </c:pt>
                <c:pt idx="10">
                  <c:v>0.75648000000000004</c:v>
                </c:pt>
                <c:pt idx="11">
                  <c:v>0.75648000000000004</c:v>
                </c:pt>
                <c:pt idx="12">
                  <c:v>0</c:v>
                </c:pt>
                <c:pt idx="13">
                  <c:v>1.70208</c:v>
                </c:pt>
                <c:pt idx="14">
                  <c:v>0</c:v>
                </c:pt>
                <c:pt idx="15">
                  <c:v>2.5102799999999967</c:v>
                </c:pt>
                <c:pt idx="16">
                  <c:v>4.2123600000000003</c:v>
                </c:pt>
                <c:pt idx="17">
                  <c:v>3.2667600000000001</c:v>
                </c:pt>
                <c:pt idx="18">
                  <c:v>5.2096800000000014</c:v>
                </c:pt>
                <c:pt idx="19">
                  <c:v>6.7226400000000002</c:v>
                </c:pt>
                <c:pt idx="20">
                  <c:v>6.7226400000000002</c:v>
                </c:pt>
                <c:pt idx="21">
                  <c:v>6.7226400000000002</c:v>
                </c:pt>
                <c:pt idx="22">
                  <c:v>6.7226400000000002</c:v>
                </c:pt>
                <c:pt idx="23">
                  <c:v>6.7226400000000002</c:v>
                </c:pt>
                <c:pt idx="24">
                  <c:v>6.7226400000000002</c:v>
                </c:pt>
                <c:pt idx="25">
                  <c:v>6.7226400000000002</c:v>
                </c:pt>
                <c:pt idx="26">
                  <c:v>6.7226400000000002</c:v>
                </c:pt>
                <c:pt idx="27">
                  <c:v>14.253480000000016</c:v>
                </c:pt>
              </c:numCache>
            </c:numRef>
          </c:val>
          <c:extLst>
            <c:ext xmlns:c16="http://schemas.microsoft.com/office/drawing/2014/chart" uri="{C3380CC4-5D6E-409C-BE32-E72D297353CC}">
              <c16:uniqueId val="{00000003-6006-48B3-8675-B5AFCE17D943}"/>
            </c:ext>
          </c:extLst>
        </c:ser>
        <c:ser>
          <c:idx val="4"/>
          <c:order val="4"/>
          <c:tx>
            <c:strRef>
              <c:f>[SUSTAIN_PostProcessor_20121227.xls]CE_BestPop!$O$6</c:f>
              <c:strCache>
                <c:ptCount val="1"/>
                <c:pt idx="0">
                  <c:v>POROUSPAVEMENT</c:v>
                </c:pt>
              </c:strCache>
            </c:strRef>
          </c:tx>
          <c:spPr>
            <a:gradFill flip="none" rotWithShape="1">
              <a:gsLst>
                <a:gs pos="0">
                  <a:srgbClr val="008000"/>
                </a:gs>
                <a:gs pos="100000">
                  <a:srgbClr val="4BACC6">
                    <a:shade val="0"/>
                  </a:srgbClr>
                </a:gs>
              </a:gsLst>
              <a:lin ang="5400000" scaled="1"/>
              <a:tileRect/>
            </a:gradFill>
            <a:ln w="25400">
              <a:noFill/>
            </a:ln>
          </c:spPr>
          <c:cat>
            <c:numRef>
              <c:f>[SUSTAIN_PostProcessor_20121227.xls]CE_BestPop!$K$7:$K$35</c:f>
              <c:numCache>
                <c:formatCode>General</c:formatCode>
                <c:ptCount val="29"/>
                <c:pt idx="0">
                  <c:v>0</c:v>
                </c:pt>
                <c:pt idx="1">
                  <c:v>2.481618E-2</c:v>
                </c:pt>
                <c:pt idx="2">
                  <c:v>8.5477940000000002E-2</c:v>
                </c:pt>
                <c:pt idx="3">
                  <c:v>8.5477940000000002E-2</c:v>
                </c:pt>
                <c:pt idx="4">
                  <c:v>0.19577206</c:v>
                </c:pt>
                <c:pt idx="5">
                  <c:v>0.20680146999999999</c:v>
                </c:pt>
                <c:pt idx="6">
                  <c:v>0.24448529000000044</c:v>
                </c:pt>
                <c:pt idx="7">
                  <c:v>0.24540441000000043</c:v>
                </c:pt>
                <c:pt idx="8">
                  <c:v>0.32996324000000032</c:v>
                </c:pt>
                <c:pt idx="9">
                  <c:v>0.32996324000000032</c:v>
                </c:pt>
                <c:pt idx="10">
                  <c:v>0.36764706000000008</c:v>
                </c:pt>
                <c:pt idx="11">
                  <c:v>0.36764706000000008</c:v>
                </c:pt>
                <c:pt idx="12">
                  <c:v>0.39889706000000086</c:v>
                </c:pt>
                <c:pt idx="13">
                  <c:v>0.41268382000000031</c:v>
                </c:pt>
                <c:pt idx="14">
                  <c:v>0.42555147000000032</c:v>
                </c:pt>
                <c:pt idx="15">
                  <c:v>0.43658088000000111</c:v>
                </c:pt>
                <c:pt idx="16">
                  <c:v>0.43933824000000032</c:v>
                </c:pt>
                <c:pt idx="17">
                  <c:v>0.46691176000000056</c:v>
                </c:pt>
                <c:pt idx="18">
                  <c:v>0.48897059000000087</c:v>
                </c:pt>
                <c:pt idx="19">
                  <c:v>0.51011028999999886</c:v>
                </c:pt>
                <c:pt idx="20">
                  <c:v>0.53860293999999997</c:v>
                </c:pt>
                <c:pt idx="21">
                  <c:v>0.54687500000000111</c:v>
                </c:pt>
                <c:pt idx="22">
                  <c:v>0.54779412000000005</c:v>
                </c:pt>
                <c:pt idx="23">
                  <c:v>0.54871323999999999</c:v>
                </c:pt>
                <c:pt idx="24">
                  <c:v>0.54871323999999999</c:v>
                </c:pt>
                <c:pt idx="25">
                  <c:v>0.54963234999999899</c:v>
                </c:pt>
                <c:pt idx="26">
                  <c:v>0.54963234999999899</c:v>
                </c:pt>
                <c:pt idx="27">
                  <c:v>0.55055147000000004</c:v>
                </c:pt>
              </c:numCache>
            </c:numRef>
          </c:cat>
          <c:val>
            <c:numRef>
              <c:f>[SUSTAIN_PostProcessor_20121227.xls]CE_BestPop!$O$7:$O$34</c:f>
              <c:numCache>
                <c:formatCode>General</c:formatCode>
                <c:ptCount val="2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0.77355000000000063</c:v>
                </c:pt>
                <c:pt idx="21">
                  <c:v>0.77355000000000063</c:v>
                </c:pt>
                <c:pt idx="22">
                  <c:v>0</c:v>
                </c:pt>
                <c:pt idx="23">
                  <c:v>0</c:v>
                </c:pt>
                <c:pt idx="24">
                  <c:v>0</c:v>
                </c:pt>
                <c:pt idx="25">
                  <c:v>1.5470999999999977</c:v>
                </c:pt>
                <c:pt idx="26">
                  <c:v>1.5470999999999977</c:v>
                </c:pt>
                <c:pt idx="27">
                  <c:v>4.6413000000000002</c:v>
                </c:pt>
              </c:numCache>
            </c:numRef>
          </c:val>
          <c:extLst>
            <c:ext xmlns:c16="http://schemas.microsoft.com/office/drawing/2014/chart" uri="{C3380CC4-5D6E-409C-BE32-E72D297353CC}">
              <c16:uniqueId val="{00000004-6006-48B3-8675-B5AFCE17D943}"/>
            </c:ext>
          </c:extLst>
        </c:ser>
        <c:dLbls>
          <c:showLegendKey val="0"/>
          <c:showVal val="0"/>
          <c:showCatName val="0"/>
          <c:showSerName val="0"/>
          <c:showPercent val="0"/>
          <c:showBubbleSize val="0"/>
        </c:dLbls>
        <c:axId val="130514944"/>
        <c:axId val="130516864"/>
      </c:areaChart>
      <c:barChart>
        <c:barDir val="col"/>
        <c:grouping val="clustered"/>
        <c:varyColors val="0"/>
        <c:ser>
          <c:idx val="5"/>
          <c:order val="5"/>
          <c:tx>
            <c:strRef>
              <c:f>[SUSTAIN_PostProcessor_20121227.xls]CE_BestPop!$C$6</c:f>
              <c:strCache>
                <c:ptCount val="1"/>
              </c:strCache>
            </c:strRef>
          </c:tx>
          <c:spPr>
            <a:noFill/>
            <a:ln w="12700">
              <a:solidFill>
                <a:srgbClr val="808080"/>
              </a:solidFill>
              <a:prstDash val="sysDash"/>
            </a:ln>
          </c:spPr>
          <c:invertIfNegative val="0"/>
          <c:val>
            <c:numRef>
              <c:f>[SUSTAIN_PostProcessor_20121227.xls]CE_BestPop!$C$7:$C$34</c:f>
              <c:numCache>
                <c:formatCode>General</c:formatCode>
                <c:ptCount val="28"/>
                <c:pt idx="21">
                  <c:v>25</c:v>
                </c:pt>
              </c:numCache>
            </c:numRef>
          </c:val>
          <c:extLst>
            <c:ext xmlns:c16="http://schemas.microsoft.com/office/drawing/2014/chart" uri="{C3380CC4-5D6E-409C-BE32-E72D297353CC}">
              <c16:uniqueId val="{00000005-6006-48B3-8675-B5AFCE17D943}"/>
            </c:ext>
          </c:extLst>
        </c:ser>
        <c:dLbls>
          <c:showLegendKey val="0"/>
          <c:showVal val="0"/>
          <c:showCatName val="0"/>
          <c:showSerName val="0"/>
          <c:showPercent val="0"/>
          <c:showBubbleSize val="0"/>
        </c:dLbls>
        <c:gapWidth val="150"/>
        <c:axId val="130514944"/>
        <c:axId val="130516864"/>
      </c:barChart>
      <c:catAx>
        <c:axId val="130514944"/>
        <c:scaling>
          <c:orientation val="minMax"/>
        </c:scaling>
        <c:delete val="0"/>
        <c:axPos val="b"/>
        <c:title>
          <c:tx>
            <c:rich>
              <a:bodyPr/>
              <a:lstStyle/>
              <a:p>
                <a:pPr>
                  <a:defRPr sz="1200" b="0" i="0" u="none" strike="noStrike" baseline="0">
                    <a:solidFill>
                      <a:srgbClr val="000000"/>
                    </a:solidFill>
                    <a:latin typeface="Arial"/>
                    <a:ea typeface="Arial"/>
                    <a:cs typeface="Arial"/>
                  </a:defRPr>
                </a:pPr>
                <a:r>
                  <a:rPr lang="en-US"/>
                  <a:t>Effectiveness (% Reduction)</a:t>
                </a:r>
              </a:p>
            </c:rich>
          </c:tx>
          <c:layout>
            <c:manualLayout>
              <c:xMode val="edge"/>
              <c:yMode val="edge"/>
              <c:x val="0.417413495188102"/>
              <c:y val="0.92902137232846038"/>
            </c:manualLayout>
          </c:layout>
          <c:overlay val="0"/>
          <c:spPr>
            <a:noFill/>
            <a:ln w="25400">
              <a:noFill/>
            </a:ln>
          </c:spPr>
        </c:title>
        <c:numFmt formatCode="0%" sourceLinked="0"/>
        <c:majorTickMark val="out"/>
        <c:minorTickMark val="none"/>
        <c:tickLblPos val="nextTo"/>
        <c:spPr>
          <a:ln w="3175">
            <a:solidFill>
              <a:srgbClr val="C0C0C0"/>
            </a:solidFill>
            <a:prstDash val="solid"/>
          </a:ln>
        </c:spPr>
        <c:txPr>
          <a:bodyPr rot="-5400000" vert="horz"/>
          <a:lstStyle/>
          <a:p>
            <a:pPr>
              <a:defRPr sz="1200" b="0" i="0" u="none" strike="noStrike" baseline="0">
                <a:solidFill>
                  <a:srgbClr val="000000"/>
                </a:solidFill>
                <a:latin typeface="Arial"/>
                <a:ea typeface="Arial"/>
                <a:cs typeface="Arial"/>
              </a:defRPr>
            </a:pPr>
            <a:endParaRPr lang="en-US"/>
          </a:p>
        </c:txPr>
        <c:crossAx val="130516864"/>
        <c:crosses val="autoZero"/>
        <c:auto val="1"/>
        <c:lblAlgn val="ctr"/>
        <c:lblOffset val="100"/>
        <c:tickMarkSkip val="1"/>
        <c:noMultiLvlLbl val="0"/>
      </c:catAx>
      <c:valAx>
        <c:axId val="130516864"/>
        <c:scaling>
          <c:orientation val="minMax"/>
          <c:max val="25"/>
        </c:scaling>
        <c:delete val="0"/>
        <c:axPos val="l"/>
        <c:majorGridlines>
          <c:spPr>
            <a:ln w="3175">
              <a:solidFill>
                <a:srgbClr val="C0C0C0"/>
              </a:solidFill>
              <a:prstDash val="sysDash"/>
            </a:ln>
          </c:spPr>
        </c:majorGridlines>
        <c:title>
          <c:tx>
            <c:rich>
              <a:bodyPr/>
              <a:lstStyle/>
              <a:p>
                <a:pPr>
                  <a:defRPr sz="1200" b="0" i="0" u="none" strike="noStrike" baseline="0">
                    <a:solidFill>
                      <a:srgbClr val="000000"/>
                    </a:solidFill>
                    <a:latin typeface="Arial"/>
                    <a:ea typeface="Arial"/>
                    <a:cs typeface="Arial"/>
                  </a:defRPr>
                </a:pPr>
                <a:r>
                  <a:rPr lang="en-US"/>
                  <a:t>Cost ($ Million)</a:t>
                </a:r>
              </a:p>
            </c:rich>
          </c:tx>
          <c:layout>
            <c:manualLayout>
              <c:xMode val="edge"/>
              <c:yMode val="edge"/>
              <c:x val="5.8321303587051615E-3"/>
              <c:y val="0.31583360903416552"/>
            </c:manualLayout>
          </c:layout>
          <c:overlay val="0"/>
          <c:spPr>
            <a:noFill/>
            <a:ln w="25400">
              <a:noFill/>
            </a:ln>
          </c:spPr>
        </c:title>
        <c:numFmt formatCode="\$#,##0.0" sourceLinked="0"/>
        <c:majorTickMark val="out"/>
        <c:minorTickMark val="none"/>
        <c:tickLblPos val="nextTo"/>
        <c:spPr>
          <a:ln w="3175">
            <a:solidFill>
              <a:srgbClr val="C0C0C0"/>
            </a:solidFill>
            <a:prstDash val="solid"/>
          </a:ln>
        </c:spPr>
        <c:txPr>
          <a:bodyPr rot="0" vert="horz"/>
          <a:lstStyle/>
          <a:p>
            <a:pPr>
              <a:defRPr sz="1200" b="0" i="0" u="none" strike="noStrike" baseline="0">
                <a:solidFill>
                  <a:srgbClr val="000000"/>
                </a:solidFill>
                <a:latin typeface="Arial"/>
                <a:ea typeface="Arial"/>
                <a:cs typeface="Arial"/>
              </a:defRPr>
            </a:pPr>
            <a:endParaRPr lang="en-US"/>
          </a:p>
        </c:txPr>
        <c:crossAx val="130514944"/>
        <c:crosses val="autoZero"/>
        <c:crossBetween val="between"/>
      </c:valAx>
      <c:spPr>
        <a:gradFill rotWithShape="0">
          <a:gsLst>
            <a:gs pos="0">
              <a:srgbClr val="FFFFFF">
                <a:gamma/>
                <a:shade val="85882"/>
                <a:invGamma/>
              </a:srgbClr>
            </a:gs>
            <a:gs pos="100000">
              <a:srgbClr val="FFFFFF"/>
            </a:gs>
          </a:gsLst>
          <a:lin ang="5400000" scaled="1"/>
        </a:gradFill>
        <a:ln w="3175">
          <a:solidFill>
            <a:srgbClr val="969696"/>
          </a:solidFill>
          <a:prstDash val="solid"/>
        </a:ln>
      </c:spPr>
    </c:plotArea>
    <c:legend>
      <c:legendPos val="r"/>
      <c:layout>
        <c:manualLayout>
          <c:xMode val="edge"/>
          <c:yMode val="edge"/>
          <c:x val="0.14444444444444507"/>
          <c:y val="5.0420168067226885E-2"/>
          <c:w val="0.21381578947368421"/>
          <c:h val="0.25879025395798128"/>
        </c:manualLayout>
      </c:layout>
      <c:overlay val="0"/>
      <c:spPr>
        <a:noFill/>
        <a:ln w="25400">
          <a:noFill/>
        </a:ln>
      </c:spPr>
      <c:txPr>
        <a:bodyPr/>
        <a:lstStyle/>
        <a:p>
          <a:pPr>
            <a:defRPr sz="1200" b="0" i="0" u="none" strike="noStrike" baseline="0">
              <a:solidFill>
                <a:srgbClr val="000000"/>
              </a:solidFill>
              <a:latin typeface="Arial"/>
              <a:ea typeface="Arial"/>
              <a:cs typeface="Arial"/>
            </a:defRPr>
          </a:pPr>
          <a:endParaRPr lang="en-US"/>
        </a:p>
      </c:txPr>
    </c:legend>
    <c:plotVisOnly val="1"/>
    <c:dispBlanksAs val="gap"/>
    <c:showDLblsOverMax val="0"/>
  </c:chart>
  <c:spPr>
    <a:solidFill>
      <a:srgbClr val="FFFFFF"/>
    </a:solidFill>
    <a:ln w="9525">
      <a:noFill/>
    </a:ln>
  </c:spPr>
  <c:txPr>
    <a:bodyPr/>
    <a:lstStyle/>
    <a:p>
      <a:pPr>
        <a:defRPr sz="1200" b="0" i="0" u="none" strike="noStrike" baseline="0">
          <a:solidFill>
            <a:srgbClr val="000000"/>
          </a:solidFill>
          <a:latin typeface="Arial"/>
          <a:ea typeface="Arial"/>
          <a:cs typeface="Arial"/>
        </a:defRPr>
      </a:pPr>
      <a:endParaRPr lang="en-US"/>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25675760385083618"/>
          <c:y val="0.21296488864374141"/>
          <c:w val="0.52027198675037867"/>
          <c:h val="0.7129694098073075"/>
        </c:manualLayout>
      </c:layout>
      <c:pieChart>
        <c:varyColors val="1"/>
        <c:ser>
          <c:idx val="0"/>
          <c:order val="0"/>
          <c:spPr>
            <a:ln w="12700">
              <a:solidFill>
                <a:srgbClr val="000000"/>
              </a:solidFill>
              <a:prstDash val="solid"/>
            </a:ln>
          </c:spPr>
          <c:dPt>
            <c:idx val="0"/>
            <c:bubble3D val="0"/>
            <c:spPr>
              <a:gradFill flip="none" rotWithShape="1">
                <a:gsLst>
                  <a:gs pos="0">
                    <a:srgbClr val="FF9900"/>
                  </a:gs>
                  <a:gs pos="100000">
                    <a:srgbClr val="FF9900">
                      <a:shade val="0"/>
                    </a:srgbClr>
                  </a:gs>
                </a:gsLst>
                <a:lin ang="5400000" scaled="1"/>
                <a:tileRect/>
              </a:gradFill>
              <a:ln w="25400">
                <a:noFill/>
              </a:ln>
            </c:spPr>
            <c:extLst>
              <c:ext xmlns:c16="http://schemas.microsoft.com/office/drawing/2014/chart" uri="{C3380CC4-5D6E-409C-BE32-E72D297353CC}">
                <c16:uniqueId val="{00000001-C14B-4090-8CCD-A5324CD9A665}"/>
              </c:ext>
            </c:extLst>
          </c:dPt>
          <c:dPt>
            <c:idx val="1"/>
            <c:bubble3D val="0"/>
            <c:spPr>
              <a:gradFill flip="none" rotWithShape="1">
                <a:gsLst>
                  <a:gs pos="0">
                    <a:srgbClr val="660066"/>
                  </a:gs>
                  <a:gs pos="100000">
                    <a:srgbClr val="660066">
                      <a:shade val="0"/>
                    </a:srgbClr>
                  </a:gs>
                </a:gsLst>
                <a:lin ang="5400000" scaled="1"/>
                <a:tileRect/>
              </a:gradFill>
              <a:ln w="25400">
                <a:noFill/>
              </a:ln>
            </c:spPr>
            <c:extLst>
              <c:ext xmlns:c16="http://schemas.microsoft.com/office/drawing/2014/chart" uri="{C3380CC4-5D6E-409C-BE32-E72D297353CC}">
                <c16:uniqueId val="{00000003-C14B-4090-8CCD-A5324CD9A665}"/>
              </c:ext>
            </c:extLst>
          </c:dPt>
          <c:dPt>
            <c:idx val="2"/>
            <c:bubble3D val="0"/>
            <c:spPr>
              <a:gradFill flip="none" rotWithShape="1">
                <a:gsLst>
                  <a:gs pos="0">
                    <a:srgbClr val="993300"/>
                  </a:gs>
                  <a:gs pos="100000">
                    <a:srgbClr val="993300">
                      <a:shade val="0"/>
                    </a:srgbClr>
                  </a:gs>
                </a:gsLst>
                <a:lin ang="5400000" scaled="1"/>
                <a:tileRect/>
              </a:gradFill>
              <a:ln w="25400">
                <a:noFill/>
              </a:ln>
            </c:spPr>
            <c:extLst>
              <c:ext xmlns:c16="http://schemas.microsoft.com/office/drawing/2014/chart" uri="{C3380CC4-5D6E-409C-BE32-E72D297353CC}">
                <c16:uniqueId val="{00000005-C14B-4090-8CCD-A5324CD9A665}"/>
              </c:ext>
            </c:extLst>
          </c:dPt>
          <c:dPt>
            <c:idx val="3"/>
            <c:bubble3D val="0"/>
            <c:spPr>
              <a:gradFill flip="none" rotWithShape="1">
                <a:gsLst>
                  <a:gs pos="0">
                    <a:srgbClr val="3366FF"/>
                  </a:gs>
                  <a:gs pos="100000">
                    <a:srgbClr val="3366FF">
                      <a:shade val="0"/>
                    </a:srgbClr>
                  </a:gs>
                </a:gsLst>
                <a:lin ang="5400000" scaled="1"/>
                <a:tileRect/>
              </a:gradFill>
              <a:ln w="25400">
                <a:noFill/>
              </a:ln>
            </c:spPr>
            <c:extLst>
              <c:ext xmlns:c16="http://schemas.microsoft.com/office/drawing/2014/chart" uri="{C3380CC4-5D6E-409C-BE32-E72D297353CC}">
                <c16:uniqueId val="{00000007-C14B-4090-8CCD-A5324CD9A665}"/>
              </c:ext>
            </c:extLst>
          </c:dPt>
          <c:dPt>
            <c:idx val="4"/>
            <c:bubble3D val="0"/>
            <c:spPr>
              <a:gradFill flip="none" rotWithShape="1">
                <a:gsLst>
                  <a:gs pos="0">
                    <a:srgbClr val="008000"/>
                  </a:gs>
                  <a:gs pos="100000">
                    <a:srgbClr val="008000">
                      <a:shade val="0"/>
                    </a:srgbClr>
                  </a:gs>
                </a:gsLst>
                <a:lin ang="5400000" scaled="1"/>
                <a:tileRect/>
              </a:gradFill>
              <a:ln w="25400">
                <a:noFill/>
              </a:ln>
            </c:spPr>
            <c:extLst>
              <c:ext xmlns:c16="http://schemas.microsoft.com/office/drawing/2014/chart" uri="{C3380CC4-5D6E-409C-BE32-E72D297353CC}">
                <c16:uniqueId val="{00000009-C14B-4090-8CCD-A5324CD9A665}"/>
              </c:ext>
            </c:extLst>
          </c:dPt>
          <c:dLbls>
            <c:numFmt formatCode="0%" sourceLinked="0"/>
            <c:spPr>
              <a:noFill/>
              <a:ln w="25400">
                <a:noFill/>
              </a:ln>
            </c:spPr>
            <c:txPr>
              <a:bodyPr/>
              <a:lstStyle/>
              <a:p>
                <a:pPr>
                  <a:defRPr sz="800" b="0" i="0" u="none" strike="noStrike" baseline="0">
                    <a:solidFill>
                      <a:srgbClr val="000000"/>
                    </a:solidFill>
                    <a:latin typeface="Arial"/>
                    <a:ea typeface="Arial"/>
                    <a:cs typeface="Arial"/>
                  </a:defRPr>
                </a:pPr>
                <a:endParaRPr lang="en-US"/>
              </a:p>
            </c:txPr>
            <c:dLblPos val="outEnd"/>
            <c:showLegendKey val="0"/>
            <c:showVal val="0"/>
            <c:showCatName val="0"/>
            <c:showSerName val="0"/>
            <c:showPercent val="1"/>
            <c:showBubbleSize val="0"/>
            <c:showLeaderLines val="1"/>
            <c:extLst>
              <c:ext xmlns:c15="http://schemas.microsoft.com/office/drawing/2012/chart" uri="{CE6537A1-D6FC-4f65-9D91-7224C49458BB}"/>
            </c:extLst>
          </c:dLbls>
          <c:val>
            <c:numRef>
              <c:f>[SUSTAIN_PostProcessor_20121227.xls]CE_BestPop!$L$4:$P$4</c:f>
              <c:numCache>
                <c:formatCode>General</c:formatCode>
                <c:ptCount val="5"/>
                <c:pt idx="0">
                  <c:v>0</c:v>
                </c:pt>
                <c:pt idx="1">
                  <c:v>3.1460268</c:v>
                </c:pt>
                <c:pt idx="2">
                  <c:v>0</c:v>
                </c:pt>
                <c:pt idx="3">
                  <c:v>6.7226400000000002</c:v>
                </c:pt>
                <c:pt idx="4">
                  <c:v>0.77355000000000063</c:v>
                </c:pt>
              </c:numCache>
            </c:numRef>
          </c:val>
          <c:extLst>
            <c:ext xmlns:c16="http://schemas.microsoft.com/office/drawing/2014/chart" uri="{C3380CC4-5D6E-409C-BE32-E72D297353CC}">
              <c16:uniqueId val="{0000000A-C14B-4090-8CCD-A5324CD9A665}"/>
            </c:ext>
          </c:extLst>
        </c:ser>
        <c:dLbls>
          <c:showLegendKey val="0"/>
          <c:showVal val="0"/>
          <c:showCatName val="0"/>
          <c:showSerName val="0"/>
          <c:showPercent val="0"/>
          <c:showBubbleSize val="0"/>
          <c:showLeaderLines val="1"/>
        </c:dLbls>
        <c:firstSliceAng val="0"/>
      </c:pieChart>
      <c:spPr>
        <a:noFill/>
        <a:ln w="25400">
          <a:noFill/>
        </a:ln>
      </c:spPr>
    </c:plotArea>
    <c:plotVisOnly val="1"/>
    <c:dispBlanksAs val="zero"/>
    <c:showDLblsOverMax val="0"/>
  </c:chart>
  <c:spPr>
    <a:noFill/>
    <a:ln w="9525">
      <a:noFill/>
    </a:ln>
  </c:spPr>
  <c:txPr>
    <a:bodyPr/>
    <a:lstStyle/>
    <a:p>
      <a:pPr>
        <a:defRPr sz="800" b="0" i="0" u="none" strike="noStrike" baseline="0">
          <a:solidFill>
            <a:srgbClr val="000000"/>
          </a:solidFill>
          <a:latin typeface="Arial"/>
          <a:ea typeface="Arial"/>
          <a:cs typeface="Arial"/>
        </a:defRPr>
      </a:pPr>
      <a:endParaRPr lang="en-US"/>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11770845307256375"/>
          <c:y val="3.1512605042016806E-2"/>
          <c:w val="0.81041749106596916"/>
          <c:h val="0.72689075630252198"/>
        </c:manualLayout>
      </c:layout>
      <c:scatterChart>
        <c:scatterStyle val="lineMarker"/>
        <c:varyColors val="0"/>
        <c:ser>
          <c:idx val="1"/>
          <c:order val="0"/>
          <c:tx>
            <c:v>All Solutions</c:v>
          </c:tx>
          <c:spPr>
            <a:ln w="28575">
              <a:noFill/>
            </a:ln>
          </c:spPr>
          <c:marker>
            <c:symbol val="circle"/>
            <c:size val="5"/>
            <c:spPr>
              <a:solidFill>
                <a:srgbClr val="C0C0C0"/>
              </a:solidFill>
              <a:ln>
                <a:solidFill>
                  <a:srgbClr val="969696"/>
                </a:solidFill>
                <a:prstDash val="solid"/>
              </a:ln>
            </c:spPr>
          </c:marker>
          <c:xVal>
            <c:numRef>
              <c:f>[SUSTAIN_PostProcessor_20121227.xls]CE_AllSolutions!$B$2:$B$1008</c:f>
              <c:numCache>
                <c:formatCode>"$"#,##0.00_);\("$"#,##0.00\)</c:formatCode>
                <c:ptCount val="1007"/>
                <c:pt idx="0">
                  <c:v>8.5770080000000011</c:v>
                </c:pt>
                <c:pt idx="1">
                  <c:v>20.659061600000008</c:v>
                </c:pt>
                <c:pt idx="2">
                  <c:v>55.371706000000003</c:v>
                </c:pt>
                <c:pt idx="3">
                  <c:v>22.90087239999999</c:v>
                </c:pt>
                <c:pt idx="4">
                  <c:v>62.258386000000002</c:v>
                </c:pt>
                <c:pt idx="5">
                  <c:v>45.874682799999995</c:v>
                </c:pt>
                <c:pt idx="6">
                  <c:v>42.394177200000001</c:v>
                </c:pt>
                <c:pt idx="7">
                  <c:v>47.117691199999996</c:v>
                </c:pt>
                <c:pt idx="8">
                  <c:v>31.296361999999991</c:v>
                </c:pt>
                <c:pt idx="9">
                  <c:v>44.749524000000001</c:v>
                </c:pt>
                <c:pt idx="10">
                  <c:v>36.364756</c:v>
                </c:pt>
                <c:pt idx="11">
                  <c:v>57.908887199999995</c:v>
                </c:pt>
                <c:pt idx="12">
                  <c:v>65.278335199999958</c:v>
                </c:pt>
                <c:pt idx="13">
                  <c:v>39.390160800000011</c:v>
                </c:pt>
                <c:pt idx="14">
                  <c:v>46.042644000000003</c:v>
                </c:pt>
                <c:pt idx="15">
                  <c:v>31.241574800000002</c:v>
                </c:pt>
                <c:pt idx="16">
                  <c:v>35.524996000000002</c:v>
                </c:pt>
                <c:pt idx="17">
                  <c:v>77.767798400000004</c:v>
                </c:pt>
                <c:pt idx="18">
                  <c:v>39.153863999999999</c:v>
                </c:pt>
                <c:pt idx="19">
                  <c:v>47.600265200000003</c:v>
                </c:pt>
                <c:pt idx="20">
                  <c:v>23.106277200000001</c:v>
                </c:pt>
                <c:pt idx="21">
                  <c:v>57.413497199999995</c:v>
                </c:pt>
                <c:pt idx="22">
                  <c:v>53.941258399999995</c:v>
                </c:pt>
                <c:pt idx="23">
                  <c:v>18.874131200000001</c:v>
                </c:pt>
                <c:pt idx="24">
                  <c:v>52.930957200000002</c:v>
                </c:pt>
                <c:pt idx="25">
                  <c:v>66.346099600000031</c:v>
                </c:pt>
                <c:pt idx="26">
                  <c:v>38.908058000000011</c:v>
                </c:pt>
                <c:pt idx="27">
                  <c:v>53.103242000000002</c:v>
                </c:pt>
                <c:pt idx="28">
                  <c:v>45.248656000000011</c:v>
                </c:pt>
                <c:pt idx="29">
                  <c:v>36.1510228</c:v>
                </c:pt>
                <c:pt idx="30">
                  <c:v>44.993266000000006</c:v>
                </c:pt>
                <c:pt idx="31">
                  <c:v>36.574374000000006</c:v>
                </c:pt>
                <c:pt idx="32">
                  <c:v>33.761574800000012</c:v>
                </c:pt>
                <c:pt idx="33">
                  <c:v>8.4270080000000025</c:v>
                </c:pt>
                <c:pt idx="34">
                  <c:v>36.364756</c:v>
                </c:pt>
                <c:pt idx="35">
                  <c:v>57.413497199999995</c:v>
                </c:pt>
                <c:pt idx="36">
                  <c:v>39.564940800000002</c:v>
                </c:pt>
                <c:pt idx="37">
                  <c:v>57.734107200000011</c:v>
                </c:pt>
                <c:pt idx="38">
                  <c:v>47.891691200000004</c:v>
                </c:pt>
                <c:pt idx="39">
                  <c:v>45.100682800000001</c:v>
                </c:pt>
                <c:pt idx="40">
                  <c:v>41.376362</c:v>
                </c:pt>
                <c:pt idx="41">
                  <c:v>12.820872400000001</c:v>
                </c:pt>
                <c:pt idx="42">
                  <c:v>45.099084000000005</c:v>
                </c:pt>
                <c:pt idx="43">
                  <c:v>55.022146000000021</c:v>
                </c:pt>
                <c:pt idx="44">
                  <c:v>39.896768000000002</c:v>
                </c:pt>
                <c:pt idx="45">
                  <c:v>43.760814000000003</c:v>
                </c:pt>
                <c:pt idx="46">
                  <c:v>22.90087239999999</c:v>
                </c:pt>
                <c:pt idx="47">
                  <c:v>23.106277200000001</c:v>
                </c:pt>
                <c:pt idx="48">
                  <c:v>49.233864000000004</c:v>
                </c:pt>
                <c:pt idx="49">
                  <c:v>25.510756000000001</c:v>
                </c:pt>
                <c:pt idx="50">
                  <c:v>36.809655200000002</c:v>
                </c:pt>
                <c:pt idx="51">
                  <c:v>59.710254800000001</c:v>
                </c:pt>
                <c:pt idx="52">
                  <c:v>44.4915284</c:v>
                </c:pt>
                <c:pt idx="53">
                  <c:v>53.103242000000002</c:v>
                </c:pt>
                <c:pt idx="54">
                  <c:v>40.890160800000011</c:v>
                </c:pt>
                <c:pt idx="55">
                  <c:v>51.603242000000002</c:v>
                </c:pt>
                <c:pt idx="56">
                  <c:v>49.099521200000012</c:v>
                </c:pt>
                <c:pt idx="57">
                  <c:v>21.6930424</c:v>
                </c:pt>
                <c:pt idx="58">
                  <c:v>35.590756000000013</c:v>
                </c:pt>
                <c:pt idx="59">
                  <c:v>26.284756000000002</c:v>
                </c:pt>
                <c:pt idx="60">
                  <c:v>45.9555212</c:v>
                </c:pt>
                <c:pt idx="61">
                  <c:v>24.213042399999992</c:v>
                </c:pt>
                <c:pt idx="62">
                  <c:v>20.662254799999999</c:v>
                </c:pt>
                <c:pt idx="63">
                  <c:v>41.700902000000013</c:v>
                </c:pt>
                <c:pt idx="64">
                  <c:v>41.487512000000002</c:v>
                </c:pt>
                <c:pt idx="65">
                  <c:v>31.7190108</c:v>
                </c:pt>
                <c:pt idx="66">
                  <c:v>36.809655200000002</c:v>
                </c:pt>
                <c:pt idx="67">
                  <c:v>22.90087239999999</c:v>
                </c:pt>
                <c:pt idx="68">
                  <c:v>42.288400800000012</c:v>
                </c:pt>
                <c:pt idx="69">
                  <c:v>34.126756000000015</c:v>
                </c:pt>
                <c:pt idx="70">
                  <c:v>46.426756000000012</c:v>
                </c:pt>
                <c:pt idx="71">
                  <c:v>25.462995999999993</c:v>
                </c:pt>
                <c:pt idx="72">
                  <c:v>19.218702399999984</c:v>
                </c:pt>
                <c:pt idx="73">
                  <c:v>19.112926000000005</c:v>
                </c:pt>
                <c:pt idx="74">
                  <c:v>41.145008000000011</c:v>
                </c:pt>
                <c:pt idx="75">
                  <c:v>7.1787679999999998</c:v>
                </c:pt>
                <c:pt idx="76">
                  <c:v>36.539536000000012</c:v>
                </c:pt>
                <c:pt idx="77">
                  <c:v>18.699351200000006</c:v>
                </c:pt>
                <c:pt idx="78">
                  <c:v>22.941591199999991</c:v>
                </c:pt>
                <c:pt idx="79">
                  <c:v>32.506914000000002</c:v>
                </c:pt>
                <c:pt idx="80">
                  <c:v>37.858335200000013</c:v>
                </c:pt>
                <c:pt idx="81">
                  <c:v>37.181655200000002</c:v>
                </c:pt>
                <c:pt idx="82">
                  <c:v>40.102330800000018</c:v>
                </c:pt>
                <c:pt idx="83">
                  <c:v>22.96270239999998</c:v>
                </c:pt>
                <c:pt idx="84">
                  <c:v>22.941591199999991</c:v>
                </c:pt>
                <c:pt idx="85">
                  <c:v>25.462995999999993</c:v>
                </c:pt>
                <c:pt idx="86">
                  <c:v>7.1787679999999998</c:v>
                </c:pt>
                <c:pt idx="87">
                  <c:v>18.699351200000006</c:v>
                </c:pt>
                <c:pt idx="88">
                  <c:v>31.440277199999993</c:v>
                </c:pt>
                <c:pt idx="89">
                  <c:v>13.018872399999999</c:v>
                </c:pt>
                <c:pt idx="90">
                  <c:v>33.352756000000007</c:v>
                </c:pt>
                <c:pt idx="91">
                  <c:v>25.0383204</c:v>
                </c:pt>
                <c:pt idx="92">
                  <c:v>27.908262399999984</c:v>
                </c:pt>
                <c:pt idx="93">
                  <c:v>22.639404800000001</c:v>
                </c:pt>
                <c:pt idx="94">
                  <c:v>24.363042399999983</c:v>
                </c:pt>
                <c:pt idx="95">
                  <c:v>12.6708724</c:v>
                </c:pt>
                <c:pt idx="96">
                  <c:v>23.0495524</c:v>
                </c:pt>
                <c:pt idx="97">
                  <c:v>31.411176399999999</c:v>
                </c:pt>
                <c:pt idx="98">
                  <c:v>23.590755999999999</c:v>
                </c:pt>
                <c:pt idx="99">
                  <c:v>23.613042399999991</c:v>
                </c:pt>
                <c:pt idx="100">
                  <c:v>19.862926000000002</c:v>
                </c:pt>
                <c:pt idx="101">
                  <c:v>33.376756</c:v>
                </c:pt>
                <c:pt idx="102">
                  <c:v>25.0389424</c:v>
                </c:pt>
                <c:pt idx="103">
                  <c:v>20.803521199999999</c:v>
                </c:pt>
                <c:pt idx="104">
                  <c:v>15.3408768</c:v>
                </c:pt>
                <c:pt idx="105">
                  <c:v>39.2790064</c:v>
                </c:pt>
                <c:pt idx="106">
                  <c:v>30.979404799999994</c:v>
                </c:pt>
                <c:pt idx="107">
                  <c:v>23.312262399999991</c:v>
                </c:pt>
                <c:pt idx="108">
                  <c:v>19.523691199999991</c:v>
                </c:pt>
                <c:pt idx="109">
                  <c:v>21.168702399999983</c:v>
                </c:pt>
                <c:pt idx="110">
                  <c:v>19.535574799999999</c:v>
                </c:pt>
                <c:pt idx="111">
                  <c:v>24.02755239999999</c:v>
                </c:pt>
                <c:pt idx="112">
                  <c:v>7.1787679999999998</c:v>
                </c:pt>
                <c:pt idx="113">
                  <c:v>7.1787679999999998</c:v>
                </c:pt>
                <c:pt idx="114">
                  <c:v>24.837671600000007</c:v>
                </c:pt>
                <c:pt idx="115">
                  <c:v>12.520092400000001</c:v>
                </c:pt>
                <c:pt idx="116">
                  <c:v>22.90087239999999</c:v>
                </c:pt>
                <c:pt idx="117">
                  <c:v>20.803521199999999</c:v>
                </c:pt>
                <c:pt idx="118">
                  <c:v>20.911605999999999</c:v>
                </c:pt>
                <c:pt idx="119">
                  <c:v>19.613574800000009</c:v>
                </c:pt>
                <c:pt idx="120">
                  <c:v>17.2135748</c:v>
                </c:pt>
                <c:pt idx="121">
                  <c:v>17.773482399999988</c:v>
                </c:pt>
                <c:pt idx="122">
                  <c:v>24.213042399999992</c:v>
                </c:pt>
                <c:pt idx="123">
                  <c:v>20.119404800000005</c:v>
                </c:pt>
                <c:pt idx="124">
                  <c:v>19.410981199999998</c:v>
                </c:pt>
                <c:pt idx="125">
                  <c:v>19.947431600000002</c:v>
                </c:pt>
                <c:pt idx="126">
                  <c:v>21.852196800000002</c:v>
                </c:pt>
                <c:pt idx="127">
                  <c:v>14.292201199999999</c:v>
                </c:pt>
                <c:pt idx="128">
                  <c:v>18.8469424</c:v>
                </c:pt>
                <c:pt idx="129">
                  <c:v>23.313351200000007</c:v>
                </c:pt>
                <c:pt idx="130">
                  <c:v>15.489548000000005</c:v>
                </c:pt>
                <c:pt idx="131">
                  <c:v>12.623034800000005</c:v>
                </c:pt>
                <c:pt idx="132">
                  <c:v>15.3408768</c:v>
                </c:pt>
                <c:pt idx="133">
                  <c:v>12.6708724</c:v>
                </c:pt>
                <c:pt idx="134">
                  <c:v>22.750872399999999</c:v>
                </c:pt>
                <c:pt idx="135">
                  <c:v>12.820872400000001</c:v>
                </c:pt>
                <c:pt idx="136">
                  <c:v>28.222254800000002</c:v>
                </c:pt>
                <c:pt idx="137">
                  <c:v>13.510756000000002</c:v>
                </c:pt>
                <c:pt idx="138">
                  <c:v>16.186170000000001</c:v>
                </c:pt>
                <c:pt idx="139">
                  <c:v>17.478942399999983</c:v>
                </c:pt>
                <c:pt idx="140">
                  <c:v>12.118872399999999</c:v>
                </c:pt>
                <c:pt idx="141">
                  <c:v>9.4770080000000014</c:v>
                </c:pt>
                <c:pt idx="142">
                  <c:v>13.1443324</c:v>
                </c:pt>
                <c:pt idx="143">
                  <c:v>18.222702399999985</c:v>
                </c:pt>
                <c:pt idx="144">
                  <c:v>24.03694239999999</c:v>
                </c:pt>
                <c:pt idx="145">
                  <c:v>16.662196799999993</c:v>
                </c:pt>
                <c:pt idx="146">
                  <c:v>9.6256836000000003</c:v>
                </c:pt>
                <c:pt idx="147">
                  <c:v>11.224794800000002</c:v>
                </c:pt>
                <c:pt idx="148">
                  <c:v>7.1787679999999998</c:v>
                </c:pt>
                <c:pt idx="149">
                  <c:v>19.218702399999984</c:v>
                </c:pt>
                <c:pt idx="150">
                  <c:v>21.852196800000002</c:v>
                </c:pt>
                <c:pt idx="151">
                  <c:v>16.186170000000001</c:v>
                </c:pt>
                <c:pt idx="152">
                  <c:v>13.0960924</c:v>
                </c:pt>
                <c:pt idx="153">
                  <c:v>12.0948724</c:v>
                </c:pt>
                <c:pt idx="154">
                  <c:v>21.439404800000002</c:v>
                </c:pt>
                <c:pt idx="155">
                  <c:v>9.7770080000000004</c:v>
                </c:pt>
                <c:pt idx="156">
                  <c:v>12.422146000000003</c:v>
                </c:pt>
                <c:pt idx="157">
                  <c:v>8.2673779999999972</c:v>
                </c:pt>
                <c:pt idx="158">
                  <c:v>14.096146000000003</c:v>
                </c:pt>
                <c:pt idx="159">
                  <c:v>16.453404799999994</c:v>
                </c:pt>
                <c:pt idx="160">
                  <c:v>21.6930424</c:v>
                </c:pt>
                <c:pt idx="161">
                  <c:v>15.3408768</c:v>
                </c:pt>
                <c:pt idx="162">
                  <c:v>19.593042399999984</c:v>
                </c:pt>
                <c:pt idx="163">
                  <c:v>9.2787679999999995</c:v>
                </c:pt>
                <c:pt idx="164">
                  <c:v>19.985574799999991</c:v>
                </c:pt>
                <c:pt idx="165">
                  <c:v>18.143377999999991</c:v>
                </c:pt>
                <c:pt idx="166">
                  <c:v>11.658702400000001</c:v>
                </c:pt>
                <c:pt idx="167">
                  <c:v>27.095574799999994</c:v>
                </c:pt>
                <c:pt idx="168">
                  <c:v>12.4188724</c:v>
                </c:pt>
                <c:pt idx="169">
                  <c:v>11.508702400000001</c:v>
                </c:pt>
                <c:pt idx="170">
                  <c:v>12.418332400000001</c:v>
                </c:pt>
                <c:pt idx="171">
                  <c:v>7.5674823999999976</c:v>
                </c:pt>
                <c:pt idx="172">
                  <c:v>18.419618</c:v>
                </c:pt>
                <c:pt idx="173">
                  <c:v>11.7004324</c:v>
                </c:pt>
                <c:pt idx="174">
                  <c:v>9.2787679999999995</c:v>
                </c:pt>
                <c:pt idx="175">
                  <c:v>6.1673779999999976</c:v>
                </c:pt>
                <c:pt idx="176">
                  <c:v>7.7670424000000002</c:v>
                </c:pt>
                <c:pt idx="177">
                  <c:v>23.703008000000001</c:v>
                </c:pt>
                <c:pt idx="178">
                  <c:v>19.332196800000002</c:v>
                </c:pt>
                <c:pt idx="179">
                  <c:v>18.222702399999985</c:v>
                </c:pt>
                <c:pt idx="180">
                  <c:v>8.7517880000000012</c:v>
                </c:pt>
                <c:pt idx="181">
                  <c:v>7.9913780000000019</c:v>
                </c:pt>
                <c:pt idx="182">
                  <c:v>22.71694239999999</c:v>
                </c:pt>
                <c:pt idx="183">
                  <c:v>17.049042399999983</c:v>
                </c:pt>
                <c:pt idx="184">
                  <c:v>10.975683600000004</c:v>
                </c:pt>
                <c:pt idx="185">
                  <c:v>11.1700924</c:v>
                </c:pt>
                <c:pt idx="186">
                  <c:v>15.5270736</c:v>
                </c:pt>
                <c:pt idx="187">
                  <c:v>6.2174824000000006</c:v>
                </c:pt>
                <c:pt idx="188">
                  <c:v>21.852196800000002</c:v>
                </c:pt>
                <c:pt idx="189">
                  <c:v>11.470872400000001</c:v>
                </c:pt>
                <c:pt idx="190">
                  <c:v>12.0948724</c:v>
                </c:pt>
                <c:pt idx="191">
                  <c:v>9.4770080000000014</c:v>
                </c:pt>
                <c:pt idx="192">
                  <c:v>18.672162399999991</c:v>
                </c:pt>
                <c:pt idx="193">
                  <c:v>7.353548</c:v>
                </c:pt>
                <c:pt idx="194">
                  <c:v>9.7770080000000004</c:v>
                </c:pt>
                <c:pt idx="195">
                  <c:v>17.773482399999988</c:v>
                </c:pt>
                <c:pt idx="196">
                  <c:v>12.6948724</c:v>
                </c:pt>
                <c:pt idx="197">
                  <c:v>7.5674823999999976</c:v>
                </c:pt>
                <c:pt idx="198">
                  <c:v>18.584768</c:v>
                </c:pt>
                <c:pt idx="199">
                  <c:v>8.4421624000000008</c:v>
                </c:pt>
                <c:pt idx="200">
                  <c:v>8.0787680000000002</c:v>
                </c:pt>
                <c:pt idx="201">
                  <c:v>10.570872400000001</c:v>
                </c:pt>
                <c:pt idx="202">
                  <c:v>17.62348239999999</c:v>
                </c:pt>
                <c:pt idx="203">
                  <c:v>12.244872399999997</c:v>
                </c:pt>
                <c:pt idx="204">
                  <c:v>15.1987024</c:v>
                </c:pt>
                <c:pt idx="205">
                  <c:v>9.6408380000000005</c:v>
                </c:pt>
                <c:pt idx="206">
                  <c:v>12.8070424</c:v>
                </c:pt>
                <c:pt idx="207">
                  <c:v>6.6187024000000001</c:v>
                </c:pt>
                <c:pt idx="208">
                  <c:v>16.662196799999993</c:v>
                </c:pt>
                <c:pt idx="209">
                  <c:v>5.6696911999999999</c:v>
                </c:pt>
                <c:pt idx="210">
                  <c:v>8.4173779999999994</c:v>
                </c:pt>
                <c:pt idx="211">
                  <c:v>14.9490424</c:v>
                </c:pt>
                <c:pt idx="212">
                  <c:v>17.773482399999988</c:v>
                </c:pt>
                <c:pt idx="213">
                  <c:v>11.508702400000001</c:v>
                </c:pt>
                <c:pt idx="214">
                  <c:v>7.3796568000000002</c:v>
                </c:pt>
                <c:pt idx="215">
                  <c:v>18.759547999999988</c:v>
                </c:pt>
                <c:pt idx="216">
                  <c:v>18.060432399999989</c:v>
                </c:pt>
                <c:pt idx="217">
                  <c:v>12.4869424</c:v>
                </c:pt>
                <c:pt idx="218">
                  <c:v>18.8469424</c:v>
                </c:pt>
                <c:pt idx="219">
                  <c:v>7.9913780000000019</c:v>
                </c:pt>
                <c:pt idx="220">
                  <c:v>12.0948724</c:v>
                </c:pt>
                <c:pt idx="221">
                  <c:v>17.049042399999983</c:v>
                </c:pt>
                <c:pt idx="222">
                  <c:v>11.7004324</c:v>
                </c:pt>
                <c:pt idx="223">
                  <c:v>11.1700924</c:v>
                </c:pt>
                <c:pt idx="224">
                  <c:v>6.7934824000000003</c:v>
                </c:pt>
                <c:pt idx="225">
                  <c:v>12.4327024</c:v>
                </c:pt>
                <c:pt idx="226">
                  <c:v>10.572196800000004</c:v>
                </c:pt>
                <c:pt idx="227">
                  <c:v>18.222702399999985</c:v>
                </c:pt>
                <c:pt idx="228">
                  <c:v>7.0913779999999997</c:v>
                </c:pt>
                <c:pt idx="229">
                  <c:v>6.4295479999999996</c:v>
                </c:pt>
                <c:pt idx="230">
                  <c:v>10.570872400000001</c:v>
                </c:pt>
                <c:pt idx="231">
                  <c:v>17.049042399999983</c:v>
                </c:pt>
                <c:pt idx="232">
                  <c:v>7.8304324000000003</c:v>
                </c:pt>
                <c:pt idx="233">
                  <c:v>6.2814212000000014</c:v>
                </c:pt>
                <c:pt idx="234">
                  <c:v>16.487416799999991</c:v>
                </c:pt>
                <c:pt idx="235">
                  <c:v>7.353548</c:v>
                </c:pt>
                <c:pt idx="236">
                  <c:v>11.508702400000001</c:v>
                </c:pt>
                <c:pt idx="237">
                  <c:v>12.8070424</c:v>
                </c:pt>
                <c:pt idx="238">
                  <c:v>12.557378</c:v>
                </c:pt>
                <c:pt idx="239">
                  <c:v>5.1187024000000001</c:v>
                </c:pt>
                <c:pt idx="240">
                  <c:v>9.8500924000000047</c:v>
                </c:pt>
                <c:pt idx="241">
                  <c:v>7.6157179999999975</c:v>
                </c:pt>
                <c:pt idx="242">
                  <c:v>5.6696911999999999</c:v>
                </c:pt>
                <c:pt idx="243">
                  <c:v>12.6948724</c:v>
                </c:pt>
                <c:pt idx="244">
                  <c:v>17.049042399999983</c:v>
                </c:pt>
                <c:pt idx="245">
                  <c:v>11.1700924</c:v>
                </c:pt>
                <c:pt idx="246">
                  <c:v>7.3927024000000001</c:v>
                </c:pt>
                <c:pt idx="247">
                  <c:v>10.396092400000002</c:v>
                </c:pt>
                <c:pt idx="248">
                  <c:v>12.6708724</c:v>
                </c:pt>
                <c:pt idx="249">
                  <c:v>15.960432400000004</c:v>
                </c:pt>
                <c:pt idx="250">
                  <c:v>7.7057567999999996</c:v>
                </c:pt>
                <c:pt idx="251">
                  <c:v>17.7343324</c:v>
                </c:pt>
                <c:pt idx="252">
                  <c:v>17.049042399999983</c:v>
                </c:pt>
                <c:pt idx="253">
                  <c:v>12.6708724</c:v>
                </c:pt>
                <c:pt idx="254">
                  <c:v>17.53609239999999</c:v>
                </c:pt>
                <c:pt idx="255">
                  <c:v>5.5700267999999999</c:v>
                </c:pt>
                <c:pt idx="256">
                  <c:v>11.470872400000001</c:v>
                </c:pt>
                <c:pt idx="257">
                  <c:v>6.2174824000000006</c:v>
                </c:pt>
                <c:pt idx="258">
                  <c:v>17.049042399999983</c:v>
                </c:pt>
                <c:pt idx="259">
                  <c:v>7.7057567999999996</c:v>
                </c:pt>
                <c:pt idx="260">
                  <c:v>8.2300924000000002</c:v>
                </c:pt>
                <c:pt idx="261">
                  <c:v>16.024366799999999</c:v>
                </c:pt>
                <c:pt idx="262">
                  <c:v>11.1700924</c:v>
                </c:pt>
                <c:pt idx="263">
                  <c:v>7.7670424000000002</c:v>
                </c:pt>
                <c:pt idx="264">
                  <c:v>10.3087024</c:v>
                </c:pt>
                <c:pt idx="265">
                  <c:v>11.5960924</c:v>
                </c:pt>
                <c:pt idx="266">
                  <c:v>7.3300924000000025</c:v>
                </c:pt>
                <c:pt idx="267">
                  <c:v>5.6696911999999999</c:v>
                </c:pt>
                <c:pt idx="268">
                  <c:v>5.2327412000000004</c:v>
                </c:pt>
                <c:pt idx="269">
                  <c:v>10.8987724</c:v>
                </c:pt>
                <c:pt idx="270">
                  <c:v>11.6208724</c:v>
                </c:pt>
                <c:pt idx="271">
                  <c:v>4.0700267999999999</c:v>
                </c:pt>
                <c:pt idx="272">
                  <c:v>6.1673779999999976</c:v>
                </c:pt>
                <c:pt idx="273">
                  <c:v>18.060432399999989</c:v>
                </c:pt>
                <c:pt idx="274">
                  <c:v>20.157783600000005</c:v>
                </c:pt>
                <c:pt idx="275">
                  <c:v>12.6708724</c:v>
                </c:pt>
                <c:pt idx="276">
                  <c:v>10.572196800000004</c:v>
                </c:pt>
                <c:pt idx="277">
                  <c:v>5.1187024000000001</c:v>
                </c:pt>
                <c:pt idx="278">
                  <c:v>8.6156180000000013</c:v>
                </c:pt>
                <c:pt idx="279">
                  <c:v>4.9314168</c:v>
                </c:pt>
                <c:pt idx="280">
                  <c:v>10.572196800000004</c:v>
                </c:pt>
                <c:pt idx="281">
                  <c:v>4.0700267999999999</c:v>
                </c:pt>
                <c:pt idx="282">
                  <c:v>8.7544324000000007</c:v>
                </c:pt>
                <c:pt idx="283">
                  <c:v>11.622196800000005</c:v>
                </c:pt>
                <c:pt idx="284">
                  <c:v>8.7544324000000007</c:v>
                </c:pt>
                <c:pt idx="285">
                  <c:v>8.8014168000000055</c:v>
                </c:pt>
                <c:pt idx="286">
                  <c:v>17.448702399999981</c:v>
                </c:pt>
                <c:pt idx="287">
                  <c:v>7.2304324000000024</c:v>
                </c:pt>
                <c:pt idx="288">
                  <c:v>4.3321967999999984</c:v>
                </c:pt>
                <c:pt idx="289">
                  <c:v>11.3587024</c:v>
                </c:pt>
                <c:pt idx="290">
                  <c:v>10.3087024</c:v>
                </c:pt>
                <c:pt idx="291">
                  <c:v>11.896872400000001</c:v>
                </c:pt>
                <c:pt idx="292">
                  <c:v>17.13643239999999</c:v>
                </c:pt>
                <c:pt idx="293">
                  <c:v>17.973042399999983</c:v>
                </c:pt>
                <c:pt idx="294">
                  <c:v>11.447416800000004</c:v>
                </c:pt>
                <c:pt idx="295">
                  <c:v>15.612196800000005</c:v>
                </c:pt>
                <c:pt idx="296">
                  <c:v>11.622196800000005</c:v>
                </c:pt>
                <c:pt idx="297">
                  <c:v>5.980092400000002</c:v>
                </c:pt>
                <c:pt idx="298">
                  <c:v>4.9314168</c:v>
                </c:pt>
                <c:pt idx="299">
                  <c:v>4.0700267999999999</c:v>
                </c:pt>
                <c:pt idx="300">
                  <c:v>11.658702400000001</c:v>
                </c:pt>
                <c:pt idx="301">
                  <c:v>5.2687024000000013</c:v>
                </c:pt>
                <c:pt idx="302">
                  <c:v>5.5700267999999999</c:v>
                </c:pt>
                <c:pt idx="303">
                  <c:v>5.1187024000000001</c:v>
                </c:pt>
                <c:pt idx="304">
                  <c:v>17.698366800000002</c:v>
                </c:pt>
                <c:pt idx="305">
                  <c:v>6.4060924000000021</c:v>
                </c:pt>
                <c:pt idx="306">
                  <c:v>10.748772399999995</c:v>
                </c:pt>
                <c:pt idx="307">
                  <c:v>9.8500924000000047</c:v>
                </c:pt>
                <c:pt idx="308">
                  <c:v>4.9314168</c:v>
                </c:pt>
                <c:pt idx="309">
                  <c:v>8.8014168000000055</c:v>
                </c:pt>
                <c:pt idx="310">
                  <c:v>17.1990424</c:v>
                </c:pt>
                <c:pt idx="311">
                  <c:v>16.3374168</c:v>
                </c:pt>
                <c:pt idx="312">
                  <c:v>10.584702400000001</c:v>
                </c:pt>
                <c:pt idx="313">
                  <c:v>4.4821967999999996</c:v>
                </c:pt>
                <c:pt idx="314">
                  <c:v>4.3321967999999984</c:v>
                </c:pt>
                <c:pt idx="315">
                  <c:v>10.572196800000004</c:v>
                </c:pt>
                <c:pt idx="316">
                  <c:v>11.622196800000005</c:v>
                </c:pt>
                <c:pt idx="317">
                  <c:v>12.396196800000004</c:v>
                </c:pt>
                <c:pt idx="318">
                  <c:v>6.0427024000000014</c:v>
                </c:pt>
                <c:pt idx="319">
                  <c:v>8.0274168000000028</c:v>
                </c:pt>
                <c:pt idx="320">
                  <c:v>4.3321967999999984</c:v>
                </c:pt>
                <c:pt idx="321">
                  <c:v>6.4060924000000021</c:v>
                </c:pt>
                <c:pt idx="322">
                  <c:v>5.5321967999999995</c:v>
                </c:pt>
                <c:pt idx="323">
                  <c:v>11.4460924</c:v>
                </c:pt>
                <c:pt idx="324">
                  <c:v>13.9030156</c:v>
                </c:pt>
                <c:pt idx="325">
                  <c:v>6.6187024000000001</c:v>
                </c:pt>
                <c:pt idx="326">
                  <c:v>7.743042400000002</c:v>
                </c:pt>
                <c:pt idx="327">
                  <c:v>16.536432399999988</c:v>
                </c:pt>
                <c:pt idx="328">
                  <c:v>16.487416799999991</c:v>
                </c:pt>
                <c:pt idx="329">
                  <c:v>3.9200268</c:v>
                </c:pt>
                <c:pt idx="330">
                  <c:v>11.622196800000005</c:v>
                </c:pt>
                <c:pt idx="331">
                  <c:v>6.7934824000000003</c:v>
                </c:pt>
                <c:pt idx="332">
                  <c:v>10.921756800000002</c:v>
                </c:pt>
                <c:pt idx="333">
                  <c:v>16.7868724</c:v>
                </c:pt>
                <c:pt idx="334">
                  <c:v>4.0700267999999999</c:v>
                </c:pt>
                <c:pt idx="335">
                  <c:v>5.5700267999999999</c:v>
                </c:pt>
                <c:pt idx="336">
                  <c:v>6.8808724000000003</c:v>
                </c:pt>
                <c:pt idx="337">
                  <c:v>11.5348068</c:v>
                </c:pt>
                <c:pt idx="338">
                  <c:v>6.4934824000000004</c:v>
                </c:pt>
                <c:pt idx="339">
                  <c:v>6.706092400000002</c:v>
                </c:pt>
                <c:pt idx="340">
                  <c:v>15.7120924</c:v>
                </c:pt>
                <c:pt idx="341">
                  <c:v>7.2304324000000024</c:v>
                </c:pt>
                <c:pt idx="342">
                  <c:v>7.9400268000000001</c:v>
                </c:pt>
                <c:pt idx="343">
                  <c:v>4.0074167999999979</c:v>
                </c:pt>
                <c:pt idx="344">
                  <c:v>5.8804324000000001</c:v>
                </c:pt>
                <c:pt idx="345">
                  <c:v>5.8321967999999984</c:v>
                </c:pt>
                <c:pt idx="346">
                  <c:v>5.5321967999999995</c:v>
                </c:pt>
                <c:pt idx="347">
                  <c:v>6.9682624000000022</c:v>
                </c:pt>
                <c:pt idx="348">
                  <c:v>11.622196800000005</c:v>
                </c:pt>
                <c:pt idx="349">
                  <c:v>3.9200268</c:v>
                </c:pt>
                <c:pt idx="350">
                  <c:v>4.3321967999999984</c:v>
                </c:pt>
                <c:pt idx="351">
                  <c:v>10.572196800000004</c:v>
                </c:pt>
                <c:pt idx="352">
                  <c:v>5.5321967999999995</c:v>
                </c:pt>
                <c:pt idx="353">
                  <c:v>10.572196800000004</c:v>
                </c:pt>
                <c:pt idx="354">
                  <c:v>4.2200267999999985</c:v>
                </c:pt>
                <c:pt idx="355">
                  <c:v>4.3321967999999984</c:v>
                </c:pt>
                <c:pt idx="356">
                  <c:v>4.3321967999999984</c:v>
                </c:pt>
                <c:pt idx="357">
                  <c:v>4.0700267999999999</c:v>
                </c:pt>
                <c:pt idx="358">
                  <c:v>6.4321967999999998</c:v>
                </c:pt>
                <c:pt idx="359">
                  <c:v>13.463416800000008</c:v>
                </c:pt>
                <c:pt idx="360">
                  <c:v>8.4643668000000005</c:v>
                </c:pt>
                <c:pt idx="361">
                  <c:v>16.612092400000005</c:v>
                </c:pt>
                <c:pt idx="362">
                  <c:v>16.536432399999988</c:v>
                </c:pt>
                <c:pt idx="363">
                  <c:v>17.049042399999983</c:v>
                </c:pt>
                <c:pt idx="364">
                  <c:v>5.4200267999999996</c:v>
                </c:pt>
                <c:pt idx="365">
                  <c:v>8.0521968000000044</c:v>
                </c:pt>
                <c:pt idx="366">
                  <c:v>7.9400268000000001</c:v>
                </c:pt>
                <c:pt idx="367">
                  <c:v>5.5321967999999995</c:v>
                </c:pt>
                <c:pt idx="368">
                  <c:v>16.536432399999988</c:v>
                </c:pt>
                <c:pt idx="369">
                  <c:v>8.4643668000000005</c:v>
                </c:pt>
                <c:pt idx="370">
                  <c:v>4.4821967999999996</c:v>
                </c:pt>
                <c:pt idx="371">
                  <c:v>11.622196800000005</c:v>
                </c:pt>
                <c:pt idx="372">
                  <c:v>10.397416800000004</c:v>
                </c:pt>
                <c:pt idx="373">
                  <c:v>4.0700267999999999</c:v>
                </c:pt>
                <c:pt idx="374">
                  <c:v>6.5560924000000025</c:v>
                </c:pt>
                <c:pt idx="375">
                  <c:v>7.877416799999998</c:v>
                </c:pt>
                <c:pt idx="376">
                  <c:v>6.2420267999999997</c:v>
                </c:pt>
                <c:pt idx="377">
                  <c:v>4.2200267999999985</c:v>
                </c:pt>
                <c:pt idx="378">
                  <c:v>16.38643239999999</c:v>
                </c:pt>
                <c:pt idx="379">
                  <c:v>8.6143668000000009</c:v>
                </c:pt>
                <c:pt idx="380">
                  <c:v>7.2304324000000024</c:v>
                </c:pt>
                <c:pt idx="381">
                  <c:v>7.2304324000000024</c:v>
                </c:pt>
                <c:pt idx="382">
                  <c:v>6.9304323999999999</c:v>
                </c:pt>
                <c:pt idx="383">
                  <c:v>11.221756800000001</c:v>
                </c:pt>
                <c:pt idx="384">
                  <c:v>16.3374168</c:v>
                </c:pt>
                <c:pt idx="385">
                  <c:v>4.4821967999999996</c:v>
                </c:pt>
                <c:pt idx="386">
                  <c:v>8.960026800000005</c:v>
                </c:pt>
                <c:pt idx="387">
                  <c:v>4.0074167999999979</c:v>
                </c:pt>
                <c:pt idx="388">
                  <c:v>9.1021968000000051</c:v>
                </c:pt>
                <c:pt idx="389">
                  <c:v>9.1100268</c:v>
                </c:pt>
                <c:pt idx="390">
                  <c:v>10.572196800000004</c:v>
                </c:pt>
                <c:pt idx="391">
                  <c:v>9.5235211999999994</c:v>
                </c:pt>
                <c:pt idx="392">
                  <c:v>11.496432400000003</c:v>
                </c:pt>
                <c:pt idx="393">
                  <c:v>16.261756799999993</c:v>
                </c:pt>
                <c:pt idx="394">
                  <c:v>7.877416799999998</c:v>
                </c:pt>
                <c:pt idx="395">
                  <c:v>6.4934824000000004</c:v>
                </c:pt>
                <c:pt idx="396">
                  <c:v>4.4821967999999996</c:v>
                </c:pt>
                <c:pt idx="397">
                  <c:v>4.3074167999999977</c:v>
                </c:pt>
                <c:pt idx="398">
                  <c:v>17.3104324</c:v>
                </c:pt>
                <c:pt idx="399">
                  <c:v>6.3690424000000014</c:v>
                </c:pt>
                <c:pt idx="400">
                  <c:v>5.9443668000000001</c:v>
                </c:pt>
                <c:pt idx="401">
                  <c:v>9.7504324000000047</c:v>
                </c:pt>
                <c:pt idx="402">
                  <c:v>9.8730812000000032</c:v>
                </c:pt>
                <c:pt idx="403">
                  <c:v>10.572196800000004</c:v>
                </c:pt>
                <c:pt idx="404">
                  <c:v>5.4200267999999996</c:v>
                </c:pt>
                <c:pt idx="405">
                  <c:v>15.336432400000003</c:v>
                </c:pt>
                <c:pt idx="406">
                  <c:v>4.9460267999999994</c:v>
                </c:pt>
                <c:pt idx="407">
                  <c:v>15.660432400000005</c:v>
                </c:pt>
                <c:pt idx="408">
                  <c:v>7.877416799999998</c:v>
                </c:pt>
                <c:pt idx="409">
                  <c:v>7.2304324000000024</c:v>
                </c:pt>
                <c:pt idx="410">
                  <c:v>5.4200267999999996</c:v>
                </c:pt>
                <c:pt idx="411">
                  <c:v>6.4060924000000021</c:v>
                </c:pt>
                <c:pt idx="412">
                  <c:v>8.4288723999999995</c:v>
                </c:pt>
                <c:pt idx="413">
                  <c:v>5.8321967999999984</c:v>
                </c:pt>
                <c:pt idx="414">
                  <c:v>6.7934824000000003</c:v>
                </c:pt>
                <c:pt idx="415">
                  <c:v>10.397416800000004</c:v>
                </c:pt>
                <c:pt idx="416">
                  <c:v>3.9200268</c:v>
                </c:pt>
                <c:pt idx="417">
                  <c:v>4.0700267999999999</c:v>
                </c:pt>
                <c:pt idx="418">
                  <c:v>4.2200267999999985</c:v>
                </c:pt>
                <c:pt idx="419">
                  <c:v>9.522196800000005</c:v>
                </c:pt>
                <c:pt idx="420">
                  <c:v>9.5235211999999994</c:v>
                </c:pt>
                <c:pt idx="421">
                  <c:v>6.3690424000000014</c:v>
                </c:pt>
                <c:pt idx="422">
                  <c:v>18.631756800000005</c:v>
                </c:pt>
                <c:pt idx="423">
                  <c:v>6.7400267999999999</c:v>
                </c:pt>
                <c:pt idx="424">
                  <c:v>5.9443668000000001</c:v>
                </c:pt>
                <c:pt idx="425">
                  <c:v>11.221756800000001</c:v>
                </c:pt>
                <c:pt idx="426">
                  <c:v>6.0690424000000025</c:v>
                </c:pt>
                <c:pt idx="427">
                  <c:v>8.1774168000000031</c:v>
                </c:pt>
                <c:pt idx="428">
                  <c:v>11.970432400000004</c:v>
                </c:pt>
                <c:pt idx="429">
                  <c:v>5.1330811999999995</c:v>
                </c:pt>
                <c:pt idx="430">
                  <c:v>9.522196800000005</c:v>
                </c:pt>
                <c:pt idx="431">
                  <c:v>4.8330812000000005</c:v>
                </c:pt>
                <c:pt idx="432">
                  <c:v>5.5700267999999999</c:v>
                </c:pt>
                <c:pt idx="433">
                  <c:v>5.2081967999999996</c:v>
                </c:pt>
                <c:pt idx="434">
                  <c:v>5.8321967999999984</c:v>
                </c:pt>
                <c:pt idx="435">
                  <c:v>7.103416799999998</c:v>
                </c:pt>
                <c:pt idx="436">
                  <c:v>8.0521968000000044</c:v>
                </c:pt>
                <c:pt idx="437">
                  <c:v>7.877416799999998</c:v>
                </c:pt>
                <c:pt idx="438">
                  <c:v>8.4643668000000005</c:v>
                </c:pt>
                <c:pt idx="439">
                  <c:v>10.397416800000004</c:v>
                </c:pt>
                <c:pt idx="440">
                  <c:v>15.961756800000005</c:v>
                </c:pt>
                <c:pt idx="441">
                  <c:v>11.071756800000005</c:v>
                </c:pt>
                <c:pt idx="442">
                  <c:v>8.0521968000000044</c:v>
                </c:pt>
                <c:pt idx="443">
                  <c:v>12.769756800000005</c:v>
                </c:pt>
                <c:pt idx="444">
                  <c:v>3.9200268</c:v>
                </c:pt>
                <c:pt idx="445">
                  <c:v>5.8321967999999984</c:v>
                </c:pt>
                <c:pt idx="446">
                  <c:v>7.2304324000000024</c:v>
                </c:pt>
                <c:pt idx="447">
                  <c:v>9.5235211999999994</c:v>
                </c:pt>
                <c:pt idx="448">
                  <c:v>3.9200268</c:v>
                </c:pt>
                <c:pt idx="449">
                  <c:v>4.0700267999999999</c:v>
                </c:pt>
                <c:pt idx="450">
                  <c:v>5.5577567999999982</c:v>
                </c:pt>
                <c:pt idx="451">
                  <c:v>10.310026800000005</c:v>
                </c:pt>
                <c:pt idx="452">
                  <c:v>11.221756800000001</c:v>
                </c:pt>
                <c:pt idx="453">
                  <c:v>9.8730812000000032</c:v>
                </c:pt>
                <c:pt idx="454">
                  <c:v>7.877416799999998</c:v>
                </c:pt>
                <c:pt idx="455">
                  <c:v>3.9200268</c:v>
                </c:pt>
                <c:pt idx="456">
                  <c:v>4.7581967999999986</c:v>
                </c:pt>
                <c:pt idx="457">
                  <c:v>5.2830811999999998</c:v>
                </c:pt>
                <c:pt idx="458">
                  <c:v>5.8068724000000014</c:v>
                </c:pt>
                <c:pt idx="459">
                  <c:v>8.6143668000000009</c:v>
                </c:pt>
                <c:pt idx="460">
                  <c:v>4.3074167999999977</c:v>
                </c:pt>
                <c:pt idx="461">
                  <c:v>6.7400267999999999</c:v>
                </c:pt>
                <c:pt idx="462">
                  <c:v>4.0700267999999999</c:v>
                </c:pt>
                <c:pt idx="463">
                  <c:v>4.6830811999999984</c:v>
                </c:pt>
                <c:pt idx="464">
                  <c:v>5.2687024000000013</c:v>
                </c:pt>
                <c:pt idx="465">
                  <c:v>5.3203667999999995</c:v>
                </c:pt>
                <c:pt idx="466">
                  <c:v>7.9903667999999994</c:v>
                </c:pt>
                <c:pt idx="467">
                  <c:v>5.682196799999998</c:v>
                </c:pt>
                <c:pt idx="468">
                  <c:v>8.4643668000000005</c:v>
                </c:pt>
                <c:pt idx="469">
                  <c:v>8.4643668000000005</c:v>
                </c:pt>
                <c:pt idx="470">
                  <c:v>14.300026800000005</c:v>
                </c:pt>
                <c:pt idx="471">
                  <c:v>8.7017568000000001</c:v>
                </c:pt>
                <c:pt idx="472">
                  <c:v>15.487756800000005</c:v>
                </c:pt>
                <c:pt idx="473">
                  <c:v>7.877416799999998</c:v>
                </c:pt>
                <c:pt idx="474">
                  <c:v>11.071756800000005</c:v>
                </c:pt>
                <c:pt idx="475">
                  <c:v>6.0943667999999995</c:v>
                </c:pt>
                <c:pt idx="476">
                  <c:v>6.7400267999999999</c:v>
                </c:pt>
                <c:pt idx="477">
                  <c:v>6.7400267999999999</c:v>
                </c:pt>
                <c:pt idx="478">
                  <c:v>3.1460268</c:v>
                </c:pt>
                <c:pt idx="479">
                  <c:v>7.877416799999998</c:v>
                </c:pt>
                <c:pt idx="480">
                  <c:v>9.5717568000000028</c:v>
                </c:pt>
                <c:pt idx="481">
                  <c:v>5.6574167999999965</c:v>
                </c:pt>
                <c:pt idx="482">
                  <c:v>6.1817567999999996</c:v>
                </c:pt>
                <c:pt idx="483">
                  <c:v>2.3973512000000001</c:v>
                </c:pt>
                <c:pt idx="484">
                  <c:v>14.562196800000006</c:v>
                </c:pt>
                <c:pt idx="485">
                  <c:v>6.1817567999999996</c:v>
                </c:pt>
                <c:pt idx="486">
                  <c:v>9.8717568000000036</c:v>
                </c:pt>
                <c:pt idx="487">
                  <c:v>8.0900268000000004</c:v>
                </c:pt>
                <c:pt idx="488">
                  <c:v>7.877416799999998</c:v>
                </c:pt>
                <c:pt idx="489">
                  <c:v>8.4017568000000047</c:v>
                </c:pt>
                <c:pt idx="490">
                  <c:v>9.5235211999999994</c:v>
                </c:pt>
                <c:pt idx="491">
                  <c:v>10.310026800000005</c:v>
                </c:pt>
                <c:pt idx="492">
                  <c:v>3.9200268</c:v>
                </c:pt>
                <c:pt idx="493">
                  <c:v>4.2200267999999985</c:v>
                </c:pt>
                <c:pt idx="494">
                  <c:v>16.261756799999993</c:v>
                </c:pt>
                <c:pt idx="495">
                  <c:v>7.9903667999999994</c:v>
                </c:pt>
                <c:pt idx="496">
                  <c:v>7.877416799999998</c:v>
                </c:pt>
                <c:pt idx="497">
                  <c:v>5.5577567999999982</c:v>
                </c:pt>
                <c:pt idx="498">
                  <c:v>5.5321967999999995</c:v>
                </c:pt>
                <c:pt idx="499">
                  <c:v>8.7495211999999984</c:v>
                </c:pt>
                <c:pt idx="500">
                  <c:v>7.5403668000000001</c:v>
                </c:pt>
                <c:pt idx="501">
                  <c:v>7.5534167999999982</c:v>
                </c:pt>
                <c:pt idx="502">
                  <c:v>9.2600268000000003</c:v>
                </c:pt>
                <c:pt idx="503">
                  <c:v>5.3574167999999966</c:v>
                </c:pt>
                <c:pt idx="504">
                  <c:v>4.8834167999999982</c:v>
                </c:pt>
                <c:pt idx="505">
                  <c:v>8.4017568000000047</c:v>
                </c:pt>
                <c:pt idx="506">
                  <c:v>2.3973512000000001</c:v>
                </c:pt>
                <c:pt idx="507">
                  <c:v>16.261756799999993</c:v>
                </c:pt>
                <c:pt idx="508">
                  <c:v>6.7400267999999999</c:v>
                </c:pt>
                <c:pt idx="509">
                  <c:v>6.7400267999999999</c:v>
                </c:pt>
                <c:pt idx="510">
                  <c:v>8.7495211999999984</c:v>
                </c:pt>
                <c:pt idx="511">
                  <c:v>7.9903667999999994</c:v>
                </c:pt>
                <c:pt idx="512">
                  <c:v>3.4081968000000002</c:v>
                </c:pt>
                <c:pt idx="513">
                  <c:v>4.4960268000000001</c:v>
                </c:pt>
                <c:pt idx="514">
                  <c:v>7.3517567999999995</c:v>
                </c:pt>
                <c:pt idx="515">
                  <c:v>10.6100268</c:v>
                </c:pt>
                <c:pt idx="516">
                  <c:v>6.0943667999999995</c:v>
                </c:pt>
                <c:pt idx="517">
                  <c:v>15.487756800000005</c:v>
                </c:pt>
                <c:pt idx="518">
                  <c:v>6.7400267999999999</c:v>
                </c:pt>
                <c:pt idx="519">
                  <c:v>5.2081967999999996</c:v>
                </c:pt>
                <c:pt idx="520">
                  <c:v>3.4460267999999998</c:v>
                </c:pt>
                <c:pt idx="521">
                  <c:v>4.1595211999999995</c:v>
                </c:pt>
                <c:pt idx="522">
                  <c:v>7.6277567999999967</c:v>
                </c:pt>
                <c:pt idx="523">
                  <c:v>5.6574167999999965</c:v>
                </c:pt>
                <c:pt idx="524">
                  <c:v>6.1817567999999996</c:v>
                </c:pt>
                <c:pt idx="525">
                  <c:v>9.9860268000000048</c:v>
                </c:pt>
                <c:pt idx="526">
                  <c:v>6.0943667999999995</c:v>
                </c:pt>
                <c:pt idx="527">
                  <c:v>7.6277567999999967</c:v>
                </c:pt>
                <c:pt idx="528">
                  <c:v>8.7495211999999984</c:v>
                </c:pt>
                <c:pt idx="529">
                  <c:v>4.4821967999999996</c:v>
                </c:pt>
                <c:pt idx="530">
                  <c:v>3.7081968000000005</c:v>
                </c:pt>
                <c:pt idx="531">
                  <c:v>5.5321967999999995</c:v>
                </c:pt>
                <c:pt idx="532">
                  <c:v>2.3973512000000001</c:v>
                </c:pt>
                <c:pt idx="533">
                  <c:v>11.221756800000001</c:v>
                </c:pt>
                <c:pt idx="534">
                  <c:v>7.4281967999999985</c:v>
                </c:pt>
                <c:pt idx="535">
                  <c:v>8.6730812000000004</c:v>
                </c:pt>
                <c:pt idx="536">
                  <c:v>5.8321967999999984</c:v>
                </c:pt>
                <c:pt idx="537">
                  <c:v>4.8317568</c:v>
                </c:pt>
                <c:pt idx="538">
                  <c:v>5.3203667999999995</c:v>
                </c:pt>
                <c:pt idx="539">
                  <c:v>8.4017568000000047</c:v>
                </c:pt>
                <c:pt idx="540">
                  <c:v>7.103416799999998</c:v>
                </c:pt>
                <c:pt idx="541">
                  <c:v>3.4081968000000002</c:v>
                </c:pt>
                <c:pt idx="542">
                  <c:v>11.221756800000001</c:v>
                </c:pt>
                <c:pt idx="543">
                  <c:v>11.221756800000001</c:v>
                </c:pt>
                <c:pt idx="544">
                  <c:v>9.9860268000000048</c:v>
                </c:pt>
                <c:pt idx="545">
                  <c:v>3.1460268</c:v>
                </c:pt>
                <c:pt idx="546">
                  <c:v>2.3973512000000001</c:v>
                </c:pt>
                <c:pt idx="547">
                  <c:v>6.7400267999999999</c:v>
                </c:pt>
                <c:pt idx="548">
                  <c:v>7.5403668000000001</c:v>
                </c:pt>
                <c:pt idx="549">
                  <c:v>7.9903667999999994</c:v>
                </c:pt>
                <c:pt idx="550">
                  <c:v>3.4460267999999998</c:v>
                </c:pt>
                <c:pt idx="551">
                  <c:v>2.0973512000000012</c:v>
                </c:pt>
                <c:pt idx="552">
                  <c:v>8.7017568000000001</c:v>
                </c:pt>
                <c:pt idx="553">
                  <c:v>14.300026800000005</c:v>
                </c:pt>
                <c:pt idx="554">
                  <c:v>4.8834167999999982</c:v>
                </c:pt>
                <c:pt idx="555">
                  <c:v>12.083378</c:v>
                </c:pt>
                <c:pt idx="556">
                  <c:v>11.5217568</c:v>
                </c:pt>
                <c:pt idx="557">
                  <c:v>6.7400267999999999</c:v>
                </c:pt>
                <c:pt idx="558">
                  <c:v>6.1903667999999996</c:v>
                </c:pt>
                <c:pt idx="559">
                  <c:v>5.2081967999999996</c:v>
                </c:pt>
                <c:pt idx="560">
                  <c:v>5.9660267999999999</c:v>
                </c:pt>
                <c:pt idx="561">
                  <c:v>4.4216912000000024</c:v>
                </c:pt>
                <c:pt idx="562">
                  <c:v>3.4460267999999998</c:v>
                </c:pt>
                <c:pt idx="563">
                  <c:v>2.0973512000000012</c:v>
                </c:pt>
                <c:pt idx="564">
                  <c:v>7.103416799999998</c:v>
                </c:pt>
                <c:pt idx="565">
                  <c:v>6.7400267999999999</c:v>
                </c:pt>
                <c:pt idx="566">
                  <c:v>2.0973512000000012</c:v>
                </c:pt>
                <c:pt idx="567">
                  <c:v>2.3973512000000001</c:v>
                </c:pt>
                <c:pt idx="568">
                  <c:v>2.3973512000000001</c:v>
                </c:pt>
                <c:pt idx="569">
                  <c:v>2.0973512000000012</c:v>
                </c:pt>
                <c:pt idx="570">
                  <c:v>5.6660267999999983</c:v>
                </c:pt>
                <c:pt idx="571">
                  <c:v>7.2643667999999995</c:v>
                </c:pt>
                <c:pt idx="572">
                  <c:v>11.221756800000001</c:v>
                </c:pt>
                <c:pt idx="573">
                  <c:v>5.107756799999998</c:v>
                </c:pt>
                <c:pt idx="574">
                  <c:v>16.261756799999993</c:v>
                </c:pt>
                <c:pt idx="575">
                  <c:v>11.221756800000001</c:v>
                </c:pt>
                <c:pt idx="576">
                  <c:v>5.0960267999999997</c:v>
                </c:pt>
                <c:pt idx="577">
                  <c:v>6.1903667999999996</c:v>
                </c:pt>
                <c:pt idx="578">
                  <c:v>6.2295211999999998</c:v>
                </c:pt>
                <c:pt idx="579">
                  <c:v>3.1460268</c:v>
                </c:pt>
                <c:pt idx="580">
                  <c:v>9.5235211999999994</c:v>
                </c:pt>
                <c:pt idx="581">
                  <c:v>7.4281967999999985</c:v>
                </c:pt>
                <c:pt idx="582">
                  <c:v>3.7081968000000005</c:v>
                </c:pt>
                <c:pt idx="583">
                  <c:v>9.5235211999999994</c:v>
                </c:pt>
                <c:pt idx="584">
                  <c:v>15.912196800000004</c:v>
                </c:pt>
                <c:pt idx="585">
                  <c:v>6.2777567999999997</c:v>
                </c:pt>
                <c:pt idx="586">
                  <c:v>9.8730812000000032</c:v>
                </c:pt>
                <c:pt idx="587">
                  <c:v>3.4081968000000002</c:v>
                </c:pt>
                <c:pt idx="588">
                  <c:v>7.9903667999999994</c:v>
                </c:pt>
                <c:pt idx="589">
                  <c:v>6.2295211999999998</c:v>
                </c:pt>
                <c:pt idx="590">
                  <c:v>11.221756800000001</c:v>
                </c:pt>
                <c:pt idx="591">
                  <c:v>3.1460268</c:v>
                </c:pt>
                <c:pt idx="592">
                  <c:v>11.371756800000004</c:v>
                </c:pt>
                <c:pt idx="593">
                  <c:v>4.271691200000002</c:v>
                </c:pt>
                <c:pt idx="594">
                  <c:v>14.876026800000004</c:v>
                </c:pt>
                <c:pt idx="595">
                  <c:v>3.7830812000000016</c:v>
                </c:pt>
                <c:pt idx="596">
                  <c:v>5.5700267999999999</c:v>
                </c:pt>
                <c:pt idx="597">
                  <c:v>8.7977568000000002</c:v>
                </c:pt>
                <c:pt idx="598">
                  <c:v>8.9373511999999984</c:v>
                </c:pt>
                <c:pt idx="599">
                  <c:v>5.6203667999999984</c:v>
                </c:pt>
                <c:pt idx="600">
                  <c:v>4.7960267999999999</c:v>
                </c:pt>
                <c:pt idx="601">
                  <c:v>13.563081200000003</c:v>
                </c:pt>
                <c:pt idx="602">
                  <c:v>8.960026800000005</c:v>
                </c:pt>
                <c:pt idx="603">
                  <c:v>7.9277567999999983</c:v>
                </c:pt>
                <c:pt idx="604">
                  <c:v>3.1460268</c:v>
                </c:pt>
                <c:pt idx="605">
                  <c:v>5.6660267999999983</c:v>
                </c:pt>
                <c:pt idx="606">
                  <c:v>3.8973512000000001</c:v>
                </c:pt>
                <c:pt idx="607">
                  <c:v>3.9077568</c:v>
                </c:pt>
                <c:pt idx="608">
                  <c:v>3.4473512000000013</c:v>
                </c:pt>
                <c:pt idx="609">
                  <c:v>3.4460267999999998</c:v>
                </c:pt>
                <c:pt idx="610">
                  <c:v>10.087718000000001</c:v>
                </c:pt>
                <c:pt idx="611">
                  <c:v>6.2295211999999998</c:v>
                </c:pt>
                <c:pt idx="612">
                  <c:v>4.0590812000000005</c:v>
                </c:pt>
                <c:pt idx="613">
                  <c:v>11.022196800000005</c:v>
                </c:pt>
                <c:pt idx="614">
                  <c:v>5.7077567999999985</c:v>
                </c:pt>
                <c:pt idx="615">
                  <c:v>4.4960268000000001</c:v>
                </c:pt>
                <c:pt idx="616">
                  <c:v>8.9373511999999984</c:v>
                </c:pt>
                <c:pt idx="617">
                  <c:v>9.7981968000000013</c:v>
                </c:pt>
                <c:pt idx="618">
                  <c:v>7.0160267999999997</c:v>
                </c:pt>
                <c:pt idx="619">
                  <c:v>9.1995211999999995</c:v>
                </c:pt>
                <c:pt idx="620">
                  <c:v>4.6173511999999981</c:v>
                </c:pt>
                <c:pt idx="621">
                  <c:v>4.5834167999999984</c:v>
                </c:pt>
                <c:pt idx="622">
                  <c:v>10.597756800000004</c:v>
                </c:pt>
                <c:pt idx="623">
                  <c:v>5.9821967999999996</c:v>
                </c:pt>
                <c:pt idx="624">
                  <c:v>4.9577567999999985</c:v>
                </c:pt>
                <c:pt idx="625">
                  <c:v>3.5581968000000002</c:v>
                </c:pt>
                <c:pt idx="626">
                  <c:v>2.0973512000000012</c:v>
                </c:pt>
                <c:pt idx="627">
                  <c:v>2.3973512000000001</c:v>
                </c:pt>
                <c:pt idx="628">
                  <c:v>3.4460267999999998</c:v>
                </c:pt>
                <c:pt idx="629">
                  <c:v>8.0777568000000031</c:v>
                </c:pt>
                <c:pt idx="630">
                  <c:v>7.5403668000000001</c:v>
                </c:pt>
                <c:pt idx="631">
                  <c:v>9.1995211999999995</c:v>
                </c:pt>
                <c:pt idx="632">
                  <c:v>9.1995211999999995</c:v>
                </c:pt>
                <c:pt idx="633">
                  <c:v>10.7600268</c:v>
                </c:pt>
                <c:pt idx="634">
                  <c:v>5.4951467999999997</c:v>
                </c:pt>
                <c:pt idx="635">
                  <c:v>7.3160267999999995</c:v>
                </c:pt>
                <c:pt idx="636">
                  <c:v>6.8790811999999999</c:v>
                </c:pt>
                <c:pt idx="637">
                  <c:v>3.4460267999999998</c:v>
                </c:pt>
                <c:pt idx="638">
                  <c:v>6.2281967999999983</c:v>
                </c:pt>
                <c:pt idx="639">
                  <c:v>4.9081967999999998</c:v>
                </c:pt>
                <c:pt idx="640">
                  <c:v>7.0160267999999997</c:v>
                </c:pt>
                <c:pt idx="641">
                  <c:v>6.2295211999999998</c:v>
                </c:pt>
                <c:pt idx="642">
                  <c:v>9.0990812000000005</c:v>
                </c:pt>
                <c:pt idx="643">
                  <c:v>4.9460267999999994</c:v>
                </c:pt>
                <c:pt idx="644">
                  <c:v>4.4216912000000024</c:v>
                </c:pt>
                <c:pt idx="645">
                  <c:v>6.2295211999999998</c:v>
                </c:pt>
                <c:pt idx="646">
                  <c:v>6.2295211999999998</c:v>
                </c:pt>
                <c:pt idx="647">
                  <c:v>6.2281967999999983</c:v>
                </c:pt>
                <c:pt idx="648">
                  <c:v>9.9860268000000048</c:v>
                </c:pt>
                <c:pt idx="649">
                  <c:v>3.2960267999999999</c:v>
                </c:pt>
                <c:pt idx="650">
                  <c:v>5.6660267999999983</c:v>
                </c:pt>
                <c:pt idx="651">
                  <c:v>5.5577567999999982</c:v>
                </c:pt>
                <c:pt idx="652">
                  <c:v>4.0577567999999982</c:v>
                </c:pt>
                <c:pt idx="653">
                  <c:v>6.4173512000000006</c:v>
                </c:pt>
                <c:pt idx="654">
                  <c:v>3.8347412000000003</c:v>
                </c:pt>
                <c:pt idx="655">
                  <c:v>4.1451467999999982</c:v>
                </c:pt>
                <c:pt idx="656">
                  <c:v>8.7481967999999988</c:v>
                </c:pt>
                <c:pt idx="657">
                  <c:v>8.5021968000000054</c:v>
                </c:pt>
                <c:pt idx="658">
                  <c:v>5.5577567999999982</c:v>
                </c:pt>
                <c:pt idx="659">
                  <c:v>10.422196800000004</c:v>
                </c:pt>
                <c:pt idx="660">
                  <c:v>2.0973512000000012</c:v>
                </c:pt>
                <c:pt idx="661">
                  <c:v>3.1460268</c:v>
                </c:pt>
                <c:pt idx="662">
                  <c:v>2.0973512000000012</c:v>
                </c:pt>
                <c:pt idx="663">
                  <c:v>3.4081968000000002</c:v>
                </c:pt>
                <c:pt idx="664">
                  <c:v>3.9090812000000001</c:v>
                </c:pt>
                <c:pt idx="665">
                  <c:v>7.9277567999999983</c:v>
                </c:pt>
                <c:pt idx="666">
                  <c:v>4.9460267999999994</c:v>
                </c:pt>
                <c:pt idx="667">
                  <c:v>8.7977568000000002</c:v>
                </c:pt>
                <c:pt idx="668">
                  <c:v>8.0151468000000055</c:v>
                </c:pt>
                <c:pt idx="669">
                  <c:v>7.4281967999999985</c:v>
                </c:pt>
                <c:pt idx="670">
                  <c:v>3.7473512000000015</c:v>
                </c:pt>
                <c:pt idx="671">
                  <c:v>3.4460267999999998</c:v>
                </c:pt>
                <c:pt idx="672">
                  <c:v>2.3973512000000001</c:v>
                </c:pt>
                <c:pt idx="673">
                  <c:v>9.1995211999999995</c:v>
                </c:pt>
                <c:pt idx="674">
                  <c:v>6.2295211999999998</c:v>
                </c:pt>
                <c:pt idx="675">
                  <c:v>6.8790811999999999</c:v>
                </c:pt>
                <c:pt idx="676">
                  <c:v>4.2200267999999985</c:v>
                </c:pt>
                <c:pt idx="677">
                  <c:v>9.1995211999999995</c:v>
                </c:pt>
                <c:pt idx="678">
                  <c:v>2.3973512000000001</c:v>
                </c:pt>
                <c:pt idx="679">
                  <c:v>7.4281967999999985</c:v>
                </c:pt>
                <c:pt idx="680">
                  <c:v>7.0290811999999985</c:v>
                </c:pt>
                <c:pt idx="681">
                  <c:v>7.9277567999999983</c:v>
                </c:pt>
                <c:pt idx="682">
                  <c:v>5.9821967999999996</c:v>
                </c:pt>
                <c:pt idx="683">
                  <c:v>7.1373511999999995</c:v>
                </c:pt>
                <c:pt idx="684">
                  <c:v>9.0495211999999992</c:v>
                </c:pt>
                <c:pt idx="685">
                  <c:v>4.4960268000000001</c:v>
                </c:pt>
                <c:pt idx="686">
                  <c:v>8.7495211999999984</c:v>
                </c:pt>
                <c:pt idx="687">
                  <c:v>10.597756800000004</c:v>
                </c:pt>
                <c:pt idx="688">
                  <c:v>2.0973512000000012</c:v>
                </c:pt>
                <c:pt idx="689">
                  <c:v>3.1460268</c:v>
                </c:pt>
                <c:pt idx="690">
                  <c:v>7.1281967999999978</c:v>
                </c:pt>
                <c:pt idx="691">
                  <c:v>8.8981968000000027</c:v>
                </c:pt>
                <c:pt idx="692">
                  <c:v>6.2295211999999998</c:v>
                </c:pt>
                <c:pt idx="693">
                  <c:v>6.2281967999999983</c:v>
                </c:pt>
                <c:pt idx="694">
                  <c:v>8.0777568000000031</c:v>
                </c:pt>
                <c:pt idx="695">
                  <c:v>3.1460268</c:v>
                </c:pt>
                <c:pt idx="696">
                  <c:v>9.7981968000000013</c:v>
                </c:pt>
                <c:pt idx="697">
                  <c:v>2.3973512000000001</c:v>
                </c:pt>
                <c:pt idx="698">
                  <c:v>10.248196800000001</c:v>
                </c:pt>
                <c:pt idx="699">
                  <c:v>2.2473512000000015</c:v>
                </c:pt>
                <c:pt idx="700">
                  <c:v>11.022196800000005</c:v>
                </c:pt>
                <c:pt idx="701">
                  <c:v>9.0495211999999992</c:v>
                </c:pt>
                <c:pt idx="702">
                  <c:v>11.022196800000005</c:v>
                </c:pt>
                <c:pt idx="703">
                  <c:v>9.0495211999999992</c:v>
                </c:pt>
                <c:pt idx="704">
                  <c:v>6.5933780000000004</c:v>
                </c:pt>
                <c:pt idx="705">
                  <c:v>7.3995212000000006</c:v>
                </c:pt>
                <c:pt idx="706">
                  <c:v>5.0451467999999995</c:v>
                </c:pt>
                <c:pt idx="707">
                  <c:v>5.4077567999999996</c:v>
                </c:pt>
                <c:pt idx="708">
                  <c:v>8.0777568000000031</c:v>
                </c:pt>
                <c:pt idx="709">
                  <c:v>6.8790811999999999</c:v>
                </c:pt>
                <c:pt idx="710">
                  <c:v>6.2281967999999983</c:v>
                </c:pt>
                <c:pt idx="711">
                  <c:v>3.7081968000000005</c:v>
                </c:pt>
                <c:pt idx="712">
                  <c:v>2.2473512000000015</c:v>
                </c:pt>
                <c:pt idx="713">
                  <c:v>5.4703668000000016</c:v>
                </c:pt>
                <c:pt idx="714">
                  <c:v>8.4860268000000048</c:v>
                </c:pt>
                <c:pt idx="715">
                  <c:v>7.7281967999999983</c:v>
                </c:pt>
                <c:pt idx="716">
                  <c:v>6.2281967999999983</c:v>
                </c:pt>
                <c:pt idx="717">
                  <c:v>3.4460267999999998</c:v>
                </c:pt>
                <c:pt idx="718">
                  <c:v>2.3973512000000001</c:v>
                </c:pt>
                <c:pt idx="719">
                  <c:v>3.2960267999999999</c:v>
                </c:pt>
                <c:pt idx="720">
                  <c:v>2.3973512000000001</c:v>
                </c:pt>
                <c:pt idx="721">
                  <c:v>2.0973512000000012</c:v>
                </c:pt>
                <c:pt idx="722">
                  <c:v>2.3595212000000001</c:v>
                </c:pt>
                <c:pt idx="723">
                  <c:v>9.5360268000000001</c:v>
                </c:pt>
                <c:pt idx="724">
                  <c:v>6.2281967999999983</c:v>
                </c:pt>
                <c:pt idx="725">
                  <c:v>10.248196800000001</c:v>
                </c:pt>
                <c:pt idx="726">
                  <c:v>5.107756799999998</c:v>
                </c:pt>
                <c:pt idx="727">
                  <c:v>4.6173511999999981</c:v>
                </c:pt>
                <c:pt idx="728">
                  <c:v>6.5295212000000005</c:v>
                </c:pt>
                <c:pt idx="729">
                  <c:v>5.1951467999999981</c:v>
                </c:pt>
                <c:pt idx="730">
                  <c:v>5.9821967999999996</c:v>
                </c:pt>
                <c:pt idx="731">
                  <c:v>8.1860268000000005</c:v>
                </c:pt>
                <c:pt idx="732">
                  <c:v>2.6595212000000013</c:v>
                </c:pt>
                <c:pt idx="733">
                  <c:v>10.7600268</c:v>
                </c:pt>
                <c:pt idx="734">
                  <c:v>8.7495211999999984</c:v>
                </c:pt>
                <c:pt idx="735">
                  <c:v>7.0160267999999997</c:v>
                </c:pt>
                <c:pt idx="736">
                  <c:v>2.0973512000000012</c:v>
                </c:pt>
                <c:pt idx="737">
                  <c:v>8.8369111999999994</c:v>
                </c:pt>
                <c:pt idx="738">
                  <c:v>3.1460268</c:v>
                </c:pt>
                <c:pt idx="739">
                  <c:v>8.7495211999999984</c:v>
                </c:pt>
                <c:pt idx="740">
                  <c:v>3.4473512000000013</c:v>
                </c:pt>
                <c:pt idx="741">
                  <c:v>5.2825367999999981</c:v>
                </c:pt>
                <c:pt idx="742">
                  <c:v>6.2281967999999983</c:v>
                </c:pt>
                <c:pt idx="743">
                  <c:v>6.8790811999999999</c:v>
                </c:pt>
                <c:pt idx="744">
                  <c:v>9.5360268000000001</c:v>
                </c:pt>
                <c:pt idx="745">
                  <c:v>3.1460268</c:v>
                </c:pt>
                <c:pt idx="746">
                  <c:v>8.0151468000000055</c:v>
                </c:pt>
                <c:pt idx="747">
                  <c:v>5.0203667999999997</c:v>
                </c:pt>
                <c:pt idx="748">
                  <c:v>6.4916912000000018</c:v>
                </c:pt>
                <c:pt idx="749">
                  <c:v>8.0777568000000031</c:v>
                </c:pt>
                <c:pt idx="750">
                  <c:v>2.7090812000000009</c:v>
                </c:pt>
                <c:pt idx="751">
                  <c:v>3.4473512000000013</c:v>
                </c:pt>
                <c:pt idx="752">
                  <c:v>3.1460268</c:v>
                </c:pt>
                <c:pt idx="753">
                  <c:v>5.9660267999999999</c:v>
                </c:pt>
                <c:pt idx="754">
                  <c:v>3.7473512000000015</c:v>
                </c:pt>
                <c:pt idx="755">
                  <c:v>6.5777567999999995</c:v>
                </c:pt>
                <c:pt idx="756">
                  <c:v>2.3973512000000001</c:v>
                </c:pt>
                <c:pt idx="757">
                  <c:v>3.7081968000000005</c:v>
                </c:pt>
                <c:pt idx="758">
                  <c:v>10.685146800000004</c:v>
                </c:pt>
                <c:pt idx="759">
                  <c:v>7.2781967999999999</c:v>
                </c:pt>
                <c:pt idx="760">
                  <c:v>8.0777568000000031</c:v>
                </c:pt>
                <c:pt idx="761">
                  <c:v>7.5403668000000001</c:v>
                </c:pt>
                <c:pt idx="762">
                  <c:v>2.6595212000000013</c:v>
                </c:pt>
                <c:pt idx="763">
                  <c:v>5.1951467999999981</c:v>
                </c:pt>
                <c:pt idx="764">
                  <c:v>7.6995211999999995</c:v>
                </c:pt>
                <c:pt idx="765">
                  <c:v>7.5781967999999997</c:v>
                </c:pt>
                <c:pt idx="766">
                  <c:v>3.8451467999999998</c:v>
                </c:pt>
                <c:pt idx="767">
                  <c:v>4.8834167999999982</c:v>
                </c:pt>
                <c:pt idx="768">
                  <c:v>7.1373511999999995</c:v>
                </c:pt>
                <c:pt idx="769">
                  <c:v>5.9821967999999996</c:v>
                </c:pt>
                <c:pt idx="770">
                  <c:v>4.0590812000000005</c:v>
                </c:pt>
                <c:pt idx="771">
                  <c:v>7.0290811999999985</c:v>
                </c:pt>
                <c:pt idx="772">
                  <c:v>4.4960268000000001</c:v>
                </c:pt>
                <c:pt idx="773">
                  <c:v>4.8795212000000001</c:v>
                </c:pt>
                <c:pt idx="774">
                  <c:v>11.022196800000005</c:v>
                </c:pt>
                <c:pt idx="775">
                  <c:v>9.0495211999999992</c:v>
                </c:pt>
                <c:pt idx="776">
                  <c:v>9.8360268000000008</c:v>
                </c:pt>
                <c:pt idx="777">
                  <c:v>5.6451467999999982</c:v>
                </c:pt>
                <c:pt idx="778">
                  <c:v>2.6216912000000012</c:v>
                </c:pt>
                <c:pt idx="779">
                  <c:v>5.4453512000000002</c:v>
                </c:pt>
                <c:pt idx="780">
                  <c:v>9.7981968000000013</c:v>
                </c:pt>
                <c:pt idx="781">
                  <c:v>4.4960268000000001</c:v>
                </c:pt>
                <c:pt idx="782">
                  <c:v>6.3795212000000001</c:v>
                </c:pt>
                <c:pt idx="783">
                  <c:v>2.2473512000000015</c:v>
                </c:pt>
                <c:pt idx="784">
                  <c:v>2.6595212000000013</c:v>
                </c:pt>
                <c:pt idx="785">
                  <c:v>8.7495211999999984</c:v>
                </c:pt>
                <c:pt idx="786">
                  <c:v>8.165146800000004</c:v>
                </c:pt>
                <c:pt idx="787">
                  <c:v>2.2473512000000015</c:v>
                </c:pt>
                <c:pt idx="788">
                  <c:v>3.1460268</c:v>
                </c:pt>
                <c:pt idx="789">
                  <c:v>6.4916912000000018</c:v>
                </c:pt>
                <c:pt idx="790">
                  <c:v>3.1460268</c:v>
                </c:pt>
                <c:pt idx="791">
                  <c:v>2.2473512000000015</c:v>
                </c:pt>
                <c:pt idx="792">
                  <c:v>4.4216912000000024</c:v>
                </c:pt>
                <c:pt idx="793">
                  <c:v>5.9660267999999999</c:v>
                </c:pt>
                <c:pt idx="794">
                  <c:v>3.1108455999999989</c:v>
                </c:pt>
                <c:pt idx="795">
                  <c:v>8.4860268000000048</c:v>
                </c:pt>
                <c:pt idx="796">
                  <c:v>7.7151467999999985</c:v>
                </c:pt>
                <c:pt idx="797">
                  <c:v>10.5103668</c:v>
                </c:pt>
                <c:pt idx="798">
                  <c:v>6.2295211999999998</c:v>
                </c:pt>
                <c:pt idx="799">
                  <c:v>7.4777567999999999</c:v>
                </c:pt>
                <c:pt idx="800">
                  <c:v>3.4081968000000002</c:v>
                </c:pt>
                <c:pt idx="801">
                  <c:v>5.9660267999999999</c:v>
                </c:pt>
                <c:pt idx="802">
                  <c:v>3.7095212000000011</c:v>
                </c:pt>
                <c:pt idx="803">
                  <c:v>5.4416912000000019</c:v>
                </c:pt>
                <c:pt idx="804">
                  <c:v>4.4464712000000004</c:v>
                </c:pt>
                <c:pt idx="805">
                  <c:v>3.1460268</c:v>
                </c:pt>
                <c:pt idx="806">
                  <c:v>9.6234168000000047</c:v>
                </c:pt>
                <c:pt idx="807">
                  <c:v>4.0095212</c:v>
                </c:pt>
                <c:pt idx="808">
                  <c:v>4.7334167999999996</c:v>
                </c:pt>
                <c:pt idx="809">
                  <c:v>5.6451467999999982</c:v>
                </c:pt>
                <c:pt idx="810">
                  <c:v>5.6451467999999982</c:v>
                </c:pt>
                <c:pt idx="811">
                  <c:v>9.4616912000000024</c:v>
                </c:pt>
                <c:pt idx="812">
                  <c:v>5.4416912000000019</c:v>
                </c:pt>
                <c:pt idx="813">
                  <c:v>2.0973512000000012</c:v>
                </c:pt>
                <c:pt idx="814">
                  <c:v>3.8451467999999998</c:v>
                </c:pt>
                <c:pt idx="815">
                  <c:v>5.3543011999999983</c:v>
                </c:pt>
                <c:pt idx="816">
                  <c:v>10.248196800000001</c:v>
                </c:pt>
                <c:pt idx="817">
                  <c:v>4.8834167999999982</c:v>
                </c:pt>
                <c:pt idx="818">
                  <c:v>3.9847412000000002</c:v>
                </c:pt>
                <c:pt idx="819">
                  <c:v>2.5343012000000011</c:v>
                </c:pt>
                <c:pt idx="820">
                  <c:v>3.8451467999999998</c:v>
                </c:pt>
                <c:pt idx="821">
                  <c:v>3.4081968000000002</c:v>
                </c:pt>
                <c:pt idx="822">
                  <c:v>2.6595212000000013</c:v>
                </c:pt>
                <c:pt idx="823">
                  <c:v>5.1951467999999981</c:v>
                </c:pt>
                <c:pt idx="824">
                  <c:v>3.0090812000000002</c:v>
                </c:pt>
                <c:pt idx="825">
                  <c:v>4.0721311999999985</c:v>
                </c:pt>
                <c:pt idx="826">
                  <c:v>9.6234168000000047</c:v>
                </c:pt>
                <c:pt idx="827">
                  <c:v>9.0495211999999992</c:v>
                </c:pt>
                <c:pt idx="828">
                  <c:v>6.4916912000000018</c:v>
                </c:pt>
                <c:pt idx="829">
                  <c:v>5.1951467999999981</c:v>
                </c:pt>
                <c:pt idx="830">
                  <c:v>3.1460268</c:v>
                </c:pt>
                <c:pt idx="831">
                  <c:v>9.636471199999999</c:v>
                </c:pt>
                <c:pt idx="832">
                  <c:v>9.6234168000000047</c:v>
                </c:pt>
                <c:pt idx="833">
                  <c:v>3.1460268</c:v>
                </c:pt>
                <c:pt idx="834">
                  <c:v>3.4473512000000013</c:v>
                </c:pt>
                <c:pt idx="835">
                  <c:v>5.1795211999999999</c:v>
                </c:pt>
                <c:pt idx="836">
                  <c:v>10.685146800000004</c:v>
                </c:pt>
                <c:pt idx="837">
                  <c:v>5.9660267999999999</c:v>
                </c:pt>
                <c:pt idx="838">
                  <c:v>6.9416912000000019</c:v>
                </c:pt>
                <c:pt idx="839">
                  <c:v>6.5790812000000001</c:v>
                </c:pt>
                <c:pt idx="840">
                  <c:v>2.0973512000000012</c:v>
                </c:pt>
                <c:pt idx="841">
                  <c:v>2.3973512000000001</c:v>
                </c:pt>
                <c:pt idx="842">
                  <c:v>5.6164711999999986</c:v>
                </c:pt>
                <c:pt idx="843">
                  <c:v>10.248196800000001</c:v>
                </c:pt>
                <c:pt idx="844">
                  <c:v>6.6795211999999999</c:v>
                </c:pt>
                <c:pt idx="845">
                  <c:v>11.2681968</c:v>
                </c:pt>
                <c:pt idx="846">
                  <c:v>2.5343012000000011</c:v>
                </c:pt>
                <c:pt idx="847">
                  <c:v>2.3973512000000001</c:v>
                </c:pt>
                <c:pt idx="848">
                  <c:v>4.1595211999999995</c:v>
                </c:pt>
                <c:pt idx="849">
                  <c:v>6.4916912000000018</c:v>
                </c:pt>
                <c:pt idx="850">
                  <c:v>3.1460268</c:v>
                </c:pt>
                <c:pt idx="851">
                  <c:v>7.4777567999999999</c:v>
                </c:pt>
                <c:pt idx="852">
                  <c:v>9.7981968000000013</c:v>
                </c:pt>
                <c:pt idx="853">
                  <c:v>5.1795211999999999</c:v>
                </c:pt>
                <c:pt idx="854">
                  <c:v>6.9416912000000019</c:v>
                </c:pt>
                <c:pt idx="855">
                  <c:v>5.5577567999999982</c:v>
                </c:pt>
                <c:pt idx="856">
                  <c:v>8.0777568000000031</c:v>
                </c:pt>
                <c:pt idx="857">
                  <c:v>2.8590812000000003</c:v>
                </c:pt>
                <c:pt idx="858">
                  <c:v>8.7495211999999984</c:v>
                </c:pt>
                <c:pt idx="859">
                  <c:v>4.7334167999999996</c:v>
                </c:pt>
                <c:pt idx="860">
                  <c:v>3.1460268</c:v>
                </c:pt>
                <c:pt idx="861">
                  <c:v>4.8834167999999982</c:v>
                </c:pt>
                <c:pt idx="862">
                  <c:v>6.2281967999999983</c:v>
                </c:pt>
                <c:pt idx="863">
                  <c:v>4.4568724000000017</c:v>
                </c:pt>
                <c:pt idx="864">
                  <c:v>9.636471199999999</c:v>
                </c:pt>
                <c:pt idx="865">
                  <c:v>10.5103668</c:v>
                </c:pt>
                <c:pt idx="866">
                  <c:v>3.4460267999999998</c:v>
                </c:pt>
                <c:pt idx="867">
                  <c:v>8.8995212000000006</c:v>
                </c:pt>
                <c:pt idx="868">
                  <c:v>8.5747412000000001</c:v>
                </c:pt>
                <c:pt idx="869">
                  <c:v>7.2781967999999999</c:v>
                </c:pt>
                <c:pt idx="870">
                  <c:v>2.7964712</c:v>
                </c:pt>
                <c:pt idx="871">
                  <c:v>3.7081968000000005</c:v>
                </c:pt>
                <c:pt idx="872">
                  <c:v>10.685146800000004</c:v>
                </c:pt>
                <c:pt idx="873">
                  <c:v>2.2473512000000015</c:v>
                </c:pt>
                <c:pt idx="874">
                  <c:v>4.7216912000000004</c:v>
                </c:pt>
                <c:pt idx="875">
                  <c:v>9.657351199999999</c:v>
                </c:pt>
                <c:pt idx="876">
                  <c:v>8.9373511999999984</c:v>
                </c:pt>
                <c:pt idx="877">
                  <c:v>3.6703667999999996</c:v>
                </c:pt>
                <c:pt idx="878">
                  <c:v>7.0290811999999985</c:v>
                </c:pt>
                <c:pt idx="879">
                  <c:v>7.9277567999999983</c:v>
                </c:pt>
                <c:pt idx="880">
                  <c:v>6.6651467999999978</c:v>
                </c:pt>
                <c:pt idx="881">
                  <c:v>5.1795211999999999</c:v>
                </c:pt>
                <c:pt idx="882">
                  <c:v>4.7581967999999986</c:v>
                </c:pt>
                <c:pt idx="883">
                  <c:v>8.5734168000000039</c:v>
                </c:pt>
                <c:pt idx="884">
                  <c:v>5.4077567999999996</c:v>
                </c:pt>
                <c:pt idx="885">
                  <c:v>4.6173511999999981</c:v>
                </c:pt>
                <c:pt idx="886">
                  <c:v>4.0590812000000005</c:v>
                </c:pt>
                <c:pt idx="887">
                  <c:v>5.1795211999999999</c:v>
                </c:pt>
                <c:pt idx="888">
                  <c:v>2.6595212000000013</c:v>
                </c:pt>
                <c:pt idx="889">
                  <c:v>3.8451467999999998</c:v>
                </c:pt>
                <c:pt idx="890">
                  <c:v>2.0973512000000012</c:v>
                </c:pt>
                <c:pt idx="891">
                  <c:v>5.1795211999999999</c:v>
                </c:pt>
                <c:pt idx="892">
                  <c:v>9.5490811999999998</c:v>
                </c:pt>
                <c:pt idx="893">
                  <c:v>3.4460267999999998</c:v>
                </c:pt>
                <c:pt idx="894">
                  <c:v>8.0777568000000031</c:v>
                </c:pt>
                <c:pt idx="895">
                  <c:v>4.4216912000000024</c:v>
                </c:pt>
                <c:pt idx="896">
                  <c:v>8.1860268000000005</c:v>
                </c:pt>
                <c:pt idx="897">
                  <c:v>4.1595211999999995</c:v>
                </c:pt>
                <c:pt idx="898">
                  <c:v>10.685146800000004</c:v>
                </c:pt>
                <c:pt idx="899">
                  <c:v>4.0590812000000005</c:v>
                </c:pt>
                <c:pt idx="900">
                  <c:v>4.5834167999999984</c:v>
                </c:pt>
                <c:pt idx="901">
                  <c:v>6.7916912000000016</c:v>
                </c:pt>
                <c:pt idx="902">
                  <c:v>5.6164711999999986</c:v>
                </c:pt>
                <c:pt idx="903">
                  <c:v>8.5747412000000001</c:v>
                </c:pt>
                <c:pt idx="904">
                  <c:v>3.0090812000000002</c:v>
                </c:pt>
                <c:pt idx="905">
                  <c:v>7.4777567999999999</c:v>
                </c:pt>
                <c:pt idx="906">
                  <c:v>4.9460267999999994</c:v>
                </c:pt>
                <c:pt idx="907">
                  <c:v>10.0981968</c:v>
                </c:pt>
                <c:pt idx="908">
                  <c:v>8.5747412000000001</c:v>
                </c:pt>
                <c:pt idx="909">
                  <c:v>3.2960267999999999</c:v>
                </c:pt>
                <c:pt idx="910">
                  <c:v>10.147756800000002</c:v>
                </c:pt>
                <c:pt idx="911">
                  <c:v>2.4847412000000002</c:v>
                </c:pt>
                <c:pt idx="912">
                  <c:v>9.1851468000000036</c:v>
                </c:pt>
                <c:pt idx="913">
                  <c:v>7.7281967999999983</c:v>
                </c:pt>
                <c:pt idx="914">
                  <c:v>2.0973512000000012</c:v>
                </c:pt>
                <c:pt idx="915">
                  <c:v>3.1460268</c:v>
                </c:pt>
                <c:pt idx="916">
                  <c:v>7.0160267999999997</c:v>
                </c:pt>
                <c:pt idx="917">
                  <c:v>2.5095212000000009</c:v>
                </c:pt>
                <c:pt idx="918">
                  <c:v>4.9081967999999998</c:v>
                </c:pt>
                <c:pt idx="919">
                  <c:v>4.8795212000000001</c:v>
                </c:pt>
                <c:pt idx="920">
                  <c:v>2.6595212000000013</c:v>
                </c:pt>
                <c:pt idx="921">
                  <c:v>9.4616912000000024</c:v>
                </c:pt>
                <c:pt idx="922">
                  <c:v>5.4416912000000019</c:v>
                </c:pt>
                <c:pt idx="923">
                  <c:v>3.7095212000000011</c:v>
                </c:pt>
                <c:pt idx="924">
                  <c:v>2.0973512000000012</c:v>
                </c:pt>
                <c:pt idx="925">
                  <c:v>10.685146800000004</c:v>
                </c:pt>
                <c:pt idx="926">
                  <c:v>5.6660267999999983</c:v>
                </c:pt>
                <c:pt idx="927">
                  <c:v>2.6595212000000013</c:v>
                </c:pt>
                <c:pt idx="928">
                  <c:v>9.9573511999999997</c:v>
                </c:pt>
                <c:pt idx="929">
                  <c:v>6.6795211999999999</c:v>
                </c:pt>
                <c:pt idx="930">
                  <c:v>7.1373511999999995</c:v>
                </c:pt>
                <c:pt idx="931">
                  <c:v>4.1973511999999982</c:v>
                </c:pt>
                <c:pt idx="932">
                  <c:v>3.5347412</c:v>
                </c:pt>
                <c:pt idx="933">
                  <c:v>5.107756799999998</c:v>
                </c:pt>
                <c:pt idx="934">
                  <c:v>8.0777568000000031</c:v>
                </c:pt>
                <c:pt idx="935">
                  <c:v>10.685146800000004</c:v>
                </c:pt>
                <c:pt idx="936">
                  <c:v>2.4847412000000002</c:v>
                </c:pt>
                <c:pt idx="937">
                  <c:v>3.0090812000000002</c:v>
                </c:pt>
                <c:pt idx="938">
                  <c:v>6.5790812000000001</c:v>
                </c:pt>
                <c:pt idx="939">
                  <c:v>7.5781967999999997</c:v>
                </c:pt>
                <c:pt idx="940">
                  <c:v>3.1460268</c:v>
                </c:pt>
                <c:pt idx="941">
                  <c:v>4.8834167999999982</c:v>
                </c:pt>
                <c:pt idx="942">
                  <c:v>5.0581967999999984</c:v>
                </c:pt>
                <c:pt idx="943">
                  <c:v>9.9234168000000036</c:v>
                </c:pt>
                <c:pt idx="944">
                  <c:v>3.6703667999999996</c:v>
                </c:pt>
                <c:pt idx="945">
                  <c:v>6.2295211999999998</c:v>
                </c:pt>
                <c:pt idx="946">
                  <c:v>2.3973512000000001</c:v>
                </c:pt>
                <c:pt idx="947">
                  <c:v>5.9281967999999985</c:v>
                </c:pt>
                <c:pt idx="948">
                  <c:v>6.1408067999999982</c:v>
                </c:pt>
                <c:pt idx="949">
                  <c:v>7.7281967999999983</c:v>
                </c:pt>
                <c:pt idx="950">
                  <c:v>9.6234168000000047</c:v>
                </c:pt>
                <c:pt idx="951">
                  <c:v>4.5834167999999984</c:v>
                </c:pt>
                <c:pt idx="952">
                  <c:v>7.4777567999999999</c:v>
                </c:pt>
                <c:pt idx="953">
                  <c:v>3.1460268</c:v>
                </c:pt>
                <c:pt idx="954">
                  <c:v>8.4873511999999991</c:v>
                </c:pt>
                <c:pt idx="955">
                  <c:v>10.073416800000004</c:v>
                </c:pt>
                <c:pt idx="956">
                  <c:v>6.8790811999999999</c:v>
                </c:pt>
                <c:pt idx="957">
                  <c:v>3.2960267999999999</c:v>
                </c:pt>
                <c:pt idx="958">
                  <c:v>7.6277567999999967</c:v>
                </c:pt>
                <c:pt idx="959">
                  <c:v>4.5964711999999999</c:v>
                </c:pt>
                <c:pt idx="960">
                  <c:v>3.0090812000000002</c:v>
                </c:pt>
                <c:pt idx="961">
                  <c:v>6.4916912000000018</c:v>
                </c:pt>
                <c:pt idx="962">
                  <c:v>3.4081968000000002</c:v>
                </c:pt>
                <c:pt idx="963">
                  <c:v>5.1795211999999999</c:v>
                </c:pt>
                <c:pt idx="964">
                  <c:v>5.2290811999999995</c:v>
                </c:pt>
                <c:pt idx="965">
                  <c:v>8.4873511999999991</c:v>
                </c:pt>
                <c:pt idx="966">
                  <c:v>7.4373512000000002</c:v>
                </c:pt>
                <c:pt idx="967">
                  <c:v>5.2081967999999996</c:v>
                </c:pt>
                <c:pt idx="968">
                  <c:v>10.685146800000004</c:v>
                </c:pt>
                <c:pt idx="969">
                  <c:v>7.7281967999999983</c:v>
                </c:pt>
                <c:pt idx="970">
                  <c:v>6.5777567999999995</c:v>
                </c:pt>
                <c:pt idx="971">
                  <c:v>3.5595212000000012</c:v>
                </c:pt>
                <c:pt idx="972">
                  <c:v>3.7095212000000011</c:v>
                </c:pt>
                <c:pt idx="973">
                  <c:v>5.1795211999999999</c:v>
                </c:pt>
                <c:pt idx="974">
                  <c:v>2.2473512000000015</c:v>
                </c:pt>
                <c:pt idx="975">
                  <c:v>2.0973512000000012</c:v>
                </c:pt>
                <c:pt idx="976">
                  <c:v>2.3973512000000001</c:v>
                </c:pt>
                <c:pt idx="977">
                  <c:v>11.4573512</c:v>
                </c:pt>
                <c:pt idx="978">
                  <c:v>10.685146800000004</c:v>
                </c:pt>
                <c:pt idx="979">
                  <c:v>3.1460268</c:v>
                </c:pt>
                <c:pt idx="980">
                  <c:v>3.7081968000000005</c:v>
                </c:pt>
                <c:pt idx="981">
                  <c:v>5.6660267999999983</c:v>
                </c:pt>
                <c:pt idx="982">
                  <c:v>10.235146800000004</c:v>
                </c:pt>
                <c:pt idx="983">
                  <c:v>8.0777568000000031</c:v>
                </c:pt>
                <c:pt idx="984">
                  <c:v>9.7981968000000013</c:v>
                </c:pt>
                <c:pt idx="985">
                  <c:v>6.0547412000000005</c:v>
                </c:pt>
                <c:pt idx="986">
                  <c:v>8.4873511999999991</c:v>
                </c:pt>
                <c:pt idx="987">
                  <c:v>3.1460268</c:v>
                </c:pt>
                <c:pt idx="988">
                  <c:v>7.0160267999999997</c:v>
                </c:pt>
                <c:pt idx="989">
                  <c:v>3.7577568000000001</c:v>
                </c:pt>
                <c:pt idx="990">
                  <c:v>9.7981968000000013</c:v>
                </c:pt>
                <c:pt idx="991">
                  <c:v>8.5734168000000039</c:v>
                </c:pt>
                <c:pt idx="992">
                  <c:v>8.9373511999999984</c:v>
                </c:pt>
                <c:pt idx="993">
                  <c:v>2.0973512000000012</c:v>
                </c:pt>
                <c:pt idx="994">
                  <c:v>5.8408067999999984</c:v>
                </c:pt>
                <c:pt idx="995">
                  <c:v>8.9373511999999984</c:v>
                </c:pt>
                <c:pt idx="996">
                  <c:v>6.5790812000000001</c:v>
                </c:pt>
                <c:pt idx="997">
                  <c:v>7.9277567999999983</c:v>
                </c:pt>
                <c:pt idx="998">
                  <c:v>6.5790812000000001</c:v>
                </c:pt>
                <c:pt idx="999">
                  <c:v>3.7095212000000011</c:v>
                </c:pt>
                <c:pt idx="1000">
                  <c:v>3.4081968000000002</c:v>
                </c:pt>
                <c:pt idx="1001">
                  <c:v>4.3590811999999985</c:v>
                </c:pt>
                <c:pt idx="1002">
                  <c:v>6.5790812000000001</c:v>
                </c:pt>
                <c:pt idx="1003">
                  <c:v>4.0590812000000005</c:v>
                </c:pt>
                <c:pt idx="1004">
                  <c:v>10.597756800000004</c:v>
                </c:pt>
                <c:pt idx="1005">
                  <c:v>8.4873511999999991</c:v>
                </c:pt>
                <c:pt idx="1006">
                  <c:v>8.0777568000000031</c:v>
                </c:pt>
              </c:numCache>
            </c:numRef>
          </c:xVal>
          <c:yVal>
            <c:numRef>
              <c:f>[SUSTAIN_PostProcessor_20121227.xls]CE_AllSolutions!$E$2:$E$1008</c:f>
              <c:numCache>
                <c:formatCode>General</c:formatCode>
                <c:ptCount val="1007"/>
                <c:pt idx="0">
                  <c:v>9.4</c:v>
                </c:pt>
                <c:pt idx="1">
                  <c:v>7.4</c:v>
                </c:pt>
                <c:pt idx="2">
                  <c:v>7.2</c:v>
                </c:pt>
                <c:pt idx="3">
                  <c:v>7.2</c:v>
                </c:pt>
                <c:pt idx="4">
                  <c:v>7.2</c:v>
                </c:pt>
                <c:pt idx="5">
                  <c:v>7.2</c:v>
                </c:pt>
                <c:pt idx="6">
                  <c:v>7.2</c:v>
                </c:pt>
                <c:pt idx="7">
                  <c:v>7.2</c:v>
                </c:pt>
                <c:pt idx="8">
                  <c:v>9.4</c:v>
                </c:pt>
                <c:pt idx="9">
                  <c:v>7.2</c:v>
                </c:pt>
                <c:pt idx="10">
                  <c:v>7.2</c:v>
                </c:pt>
                <c:pt idx="11">
                  <c:v>7.2</c:v>
                </c:pt>
                <c:pt idx="12">
                  <c:v>7.2</c:v>
                </c:pt>
                <c:pt idx="13">
                  <c:v>7.2</c:v>
                </c:pt>
                <c:pt idx="14">
                  <c:v>7.2</c:v>
                </c:pt>
                <c:pt idx="15">
                  <c:v>7.2</c:v>
                </c:pt>
                <c:pt idx="16">
                  <c:v>7.2</c:v>
                </c:pt>
                <c:pt idx="17">
                  <c:v>7.2</c:v>
                </c:pt>
                <c:pt idx="18">
                  <c:v>7.8</c:v>
                </c:pt>
                <c:pt idx="19">
                  <c:v>7.2</c:v>
                </c:pt>
                <c:pt idx="20">
                  <c:v>7.2</c:v>
                </c:pt>
                <c:pt idx="21">
                  <c:v>7.2</c:v>
                </c:pt>
                <c:pt idx="22">
                  <c:v>7.2</c:v>
                </c:pt>
                <c:pt idx="23">
                  <c:v>8.7000000000000011</c:v>
                </c:pt>
                <c:pt idx="24">
                  <c:v>7.2</c:v>
                </c:pt>
                <c:pt idx="25">
                  <c:v>7.9</c:v>
                </c:pt>
                <c:pt idx="26">
                  <c:v>7.9</c:v>
                </c:pt>
                <c:pt idx="27">
                  <c:v>7.2</c:v>
                </c:pt>
                <c:pt idx="28">
                  <c:v>7.2</c:v>
                </c:pt>
                <c:pt idx="29">
                  <c:v>7.2</c:v>
                </c:pt>
                <c:pt idx="30">
                  <c:v>7.2</c:v>
                </c:pt>
                <c:pt idx="31">
                  <c:v>7.2</c:v>
                </c:pt>
                <c:pt idx="32">
                  <c:v>7.2</c:v>
                </c:pt>
                <c:pt idx="33">
                  <c:v>9.5</c:v>
                </c:pt>
                <c:pt idx="34">
                  <c:v>7.2</c:v>
                </c:pt>
                <c:pt idx="35">
                  <c:v>7.2</c:v>
                </c:pt>
                <c:pt idx="36">
                  <c:v>7.2</c:v>
                </c:pt>
                <c:pt idx="37">
                  <c:v>7.2</c:v>
                </c:pt>
                <c:pt idx="38">
                  <c:v>7.2</c:v>
                </c:pt>
                <c:pt idx="39">
                  <c:v>7.2</c:v>
                </c:pt>
                <c:pt idx="40">
                  <c:v>7.2</c:v>
                </c:pt>
                <c:pt idx="41">
                  <c:v>7.9</c:v>
                </c:pt>
                <c:pt idx="42">
                  <c:v>7.2</c:v>
                </c:pt>
                <c:pt idx="43">
                  <c:v>7.2</c:v>
                </c:pt>
                <c:pt idx="44">
                  <c:v>7.2</c:v>
                </c:pt>
                <c:pt idx="45">
                  <c:v>7.2</c:v>
                </c:pt>
                <c:pt idx="46">
                  <c:v>7.2</c:v>
                </c:pt>
                <c:pt idx="47">
                  <c:v>7.2</c:v>
                </c:pt>
                <c:pt idx="48">
                  <c:v>7.9</c:v>
                </c:pt>
                <c:pt idx="49">
                  <c:v>7.2</c:v>
                </c:pt>
                <c:pt idx="50">
                  <c:v>7.2</c:v>
                </c:pt>
                <c:pt idx="51">
                  <c:v>7.2</c:v>
                </c:pt>
                <c:pt idx="52">
                  <c:v>7.2</c:v>
                </c:pt>
                <c:pt idx="53">
                  <c:v>7.2</c:v>
                </c:pt>
                <c:pt idx="54">
                  <c:v>7.2</c:v>
                </c:pt>
                <c:pt idx="55">
                  <c:v>7.2</c:v>
                </c:pt>
                <c:pt idx="56">
                  <c:v>7.2</c:v>
                </c:pt>
                <c:pt idx="57">
                  <c:v>7.2</c:v>
                </c:pt>
                <c:pt idx="58">
                  <c:v>7.2</c:v>
                </c:pt>
                <c:pt idx="59">
                  <c:v>7.2</c:v>
                </c:pt>
                <c:pt idx="60">
                  <c:v>7.2</c:v>
                </c:pt>
                <c:pt idx="61">
                  <c:v>7.2</c:v>
                </c:pt>
                <c:pt idx="62">
                  <c:v>7.9</c:v>
                </c:pt>
                <c:pt idx="63">
                  <c:v>7.2</c:v>
                </c:pt>
                <c:pt idx="64">
                  <c:v>7.2</c:v>
                </c:pt>
                <c:pt idx="65">
                  <c:v>7.9</c:v>
                </c:pt>
                <c:pt idx="66">
                  <c:v>7.2</c:v>
                </c:pt>
                <c:pt idx="67">
                  <c:v>7.2</c:v>
                </c:pt>
                <c:pt idx="68">
                  <c:v>7.2</c:v>
                </c:pt>
                <c:pt idx="69">
                  <c:v>7.2</c:v>
                </c:pt>
                <c:pt idx="70">
                  <c:v>7.2</c:v>
                </c:pt>
                <c:pt idx="71">
                  <c:v>7.2</c:v>
                </c:pt>
                <c:pt idx="72">
                  <c:v>7.2</c:v>
                </c:pt>
                <c:pt idx="73">
                  <c:v>8.3000000000000007</c:v>
                </c:pt>
                <c:pt idx="74">
                  <c:v>7.2</c:v>
                </c:pt>
                <c:pt idx="75">
                  <c:v>9.5</c:v>
                </c:pt>
                <c:pt idx="76">
                  <c:v>7.2</c:v>
                </c:pt>
                <c:pt idx="77">
                  <c:v>8.8000000000000007</c:v>
                </c:pt>
                <c:pt idx="78">
                  <c:v>7.2</c:v>
                </c:pt>
                <c:pt idx="79">
                  <c:v>9.4</c:v>
                </c:pt>
                <c:pt idx="80">
                  <c:v>7.2</c:v>
                </c:pt>
                <c:pt idx="81">
                  <c:v>7.4</c:v>
                </c:pt>
                <c:pt idx="82">
                  <c:v>7.2</c:v>
                </c:pt>
                <c:pt idx="83">
                  <c:v>7.4</c:v>
                </c:pt>
                <c:pt idx="84">
                  <c:v>7.2</c:v>
                </c:pt>
                <c:pt idx="85">
                  <c:v>7.2</c:v>
                </c:pt>
                <c:pt idx="86">
                  <c:v>9.5</c:v>
                </c:pt>
                <c:pt idx="87">
                  <c:v>8.8000000000000007</c:v>
                </c:pt>
                <c:pt idx="88">
                  <c:v>7.2</c:v>
                </c:pt>
                <c:pt idx="89">
                  <c:v>7.3</c:v>
                </c:pt>
                <c:pt idx="90">
                  <c:v>7.2</c:v>
                </c:pt>
                <c:pt idx="91">
                  <c:v>7.2</c:v>
                </c:pt>
                <c:pt idx="92">
                  <c:v>7.2</c:v>
                </c:pt>
                <c:pt idx="93">
                  <c:v>7.2</c:v>
                </c:pt>
                <c:pt idx="94">
                  <c:v>7.2</c:v>
                </c:pt>
                <c:pt idx="95">
                  <c:v>8</c:v>
                </c:pt>
                <c:pt idx="96">
                  <c:v>8.1</c:v>
                </c:pt>
                <c:pt idx="97">
                  <c:v>7.6</c:v>
                </c:pt>
                <c:pt idx="98">
                  <c:v>7.2</c:v>
                </c:pt>
                <c:pt idx="99">
                  <c:v>7.2</c:v>
                </c:pt>
                <c:pt idx="100">
                  <c:v>8.2000000000000011</c:v>
                </c:pt>
                <c:pt idx="101">
                  <c:v>7.2</c:v>
                </c:pt>
                <c:pt idx="102">
                  <c:v>7.2</c:v>
                </c:pt>
                <c:pt idx="103">
                  <c:v>7.2</c:v>
                </c:pt>
                <c:pt idx="104">
                  <c:v>7.3</c:v>
                </c:pt>
                <c:pt idx="105">
                  <c:v>7.2</c:v>
                </c:pt>
                <c:pt idx="106">
                  <c:v>7.2</c:v>
                </c:pt>
                <c:pt idx="107">
                  <c:v>7.4</c:v>
                </c:pt>
                <c:pt idx="108">
                  <c:v>8.3000000000000007</c:v>
                </c:pt>
                <c:pt idx="109">
                  <c:v>7.2</c:v>
                </c:pt>
                <c:pt idx="110">
                  <c:v>7.3</c:v>
                </c:pt>
                <c:pt idx="111">
                  <c:v>7.2</c:v>
                </c:pt>
                <c:pt idx="112">
                  <c:v>9.5</c:v>
                </c:pt>
                <c:pt idx="113">
                  <c:v>9.5</c:v>
                </c:pt>
                <c:pt idx="114">
                  <c:v>7.2</c:v>
                </c:pt>
                <c:pt idx="115">
                  <c:v>7.3</c:v>
                </c:pt>
                <c:pt idx="116">
                  <c:v>7.2</c:v>
                </c:pt>
                <c:pt idx="117">
                  <c:v>7.2</c:v>
                </c:pt>
                <c:pt idx="118">
                  <c:v>8.1</c:v>
                </c:pt>
                <c:pt idx="119">
                  <c:v>8.2000000000000011</c:v>
                </c:pt>
                <c:pt idx="120">
                  <c:v>7.3</c:v>
                </c:pt>
                <c:pt idx="121">
                  <c:v>7.2</c:v>
                </c:pt>
                <c:pt idx="122">
                  <c:v>7.2</c:v>
                </c:pt>
                <c:pt idx="123">
                  <c:v>7.2</c:v>
                </c:pt>
                <c:pt idx="124">
                  <c:v>8.4</c:v>
                </c:pt>
                <c:pt idx="125">
                  <c:v>7.4</c:v>
                </c:pt>
                <c:pt idx="126">
                  <c:v>7.2</c:v>
                </c:pt>
                <c:pt idx="127">
                  <c:v>7.4</c:v>
                </c:pt>
                <c:pt idx="128">
                  <c:v>7.2</c:v>
                </c:pt>
                <c:pt idx="129">
                  <c:v>7.2</c:v>
                </c:pt>
                <c:pt idx="130">
                  <c:v>8.1</c:v>
                </c:pt>
                <c:pt idx="131">
                  <c:v>10.1</c:v>
                </c:pt>
                <c:pt idx="132">
                  <c:v>7.3</c:v>
                </c:pt>
                <c:pt idx="133">
                  <c:v>8</c:v>
                </c:pt>
                <c:pt idx="134">
                  <c:v>7.2</c:v>
                </c:pt>
                <c:pt idx="135">
                  <c:v>7.9</c:v>
                </c:pt>
                <c:pt idx="136">
                  <c:v>7.2</c:v>
                </c:pt>
                <c:pt idx="137">
                  <c:v>10.4</c:v>
                </c:pt>
                <c:pt idx="138">
                  <c:v>7.6</c:v>
                </c:pt>
                <c:pt idx="139">
                  <c:v>7.8</c:v>
                </c:pt>
                <c:pt idx="140">
                  <c:v>8.1</c:v>
                </c:pt>
                <c:pt idx="141">
                  <c:v>9.1</c:v>
                </c:pt>
                <c:pt idx="142">
                  <c:v>7.3</c:v>
                </c:pt>
                <c:pt idx="143">
                  <c:v>7.2</c:v>
                </c:pt>
                <c:pt idx="144">
                  <c:v>7.2</c:v>
                </c:pt>
                <c:pt idx="145">
                  <c:v>7.2</c:v>
                </c:pt>
                <c:pt idx="146">
                  <c:v>9.7000000000000011</c:v>
                </c:pt>
                <c:pt idx="147">
                  <c:v>10.1</c:v>
                </c:pt>
                <c:pt idx="148">
                  <c:v>9.5</c:v>
                </c:pt>
                <c:pt idx="149">
                  <c:v>7.2</c:v>
                </c:pt>
                <c:pt idx="150">
                  <c:v>7.2</c:v>
                </c:pt>
                <c:pt idx="151">
                  <c:v>7.6</c:v>
                </c:pt>
                <c:pt idx="152">
                  <c:v>8</c:v>
                </c:pt>
                <c:pt idx="153">
                  <c:v>7.4</c:v>
                </c:pt>
                <c:pt idx="154">
                  <c:v>8.3000000000000007</c:v>
                </c:pt>
                <c:pt idx="155">
                  <c:v>9.2000000000000011</c:v>
                </c:pt>
                <c:pt idx="156">
                  <c:v>11.1</c:v>
                </c:pt>
                <c:pt idx="157">
                  <c:v>9.3000000000000007</c:v>
                </c:pt>
                <c:pt idx="158">
                  <c:v>10.5</c:v>
                </c:pt>
                <c:pt idx="159">
                  <c:v>7.3</c:v>
                </c:pt>
                <c:pt idx="160">
                  <c:v>7.2</c:v>
                </c:pt>
                <c:pt idx="161">
                  <c:v>7.3</c:v>
                </c:pt>
                <c:pt idx="162">
                  <c:v>8.3000000000000007</c:v>
                </c:pt>
                <c:pt idx="163">
                  <c:v>9.3000000000000007</c:v>
                </c:pt>
                <c:pt idx="164">
                  <c:v>7.3</c:v>
                </c:pt>
                <c:pt idx="165">
                  <c:v>8.5</c:v>
                </c:pt>
                <c:pt idx="166">
                  <c:v>7.3</c:v>
                </c:pt>
                <c:pt idx="167">
                  <c:v>7.2</c:v>
                </c:pt>
                <c:pt idx="168">
                  <c:v>7.7</c:v>
                </c:pt>
                <c:pt idx="169">
                  <c:v>7.2</c:v>
                </c:pt>
                <c:pt idx="170">
                  <c:v>8.4</c:v>
                </c:pt>
                <c:pt idx="171">
                  <c:v>8.9</c:v>
                </c:pt>
                <c:pt idx="172">
                  <c:v>8.5</c:v>
                </c:pt>
                <c:pt idx="173">
                  <c:v>8.9</c:v>
                </c:pt>
                <c:pt idx="174">
                  <c:v>9.3000000000000007</c:v>
                </c:pt>
                <c:pt idx="175">
                  <c:v>9.8000000000000007</c:v>
                </c:pt>
                <c:pt idx="176">
                  <c:v>8.9</c:v>
                </c:pt>
                <c:pt idx="177">
                  <c:v>7.2</c:v>
                </c:pt>
                <c:pt idx="178">
                  <c:v>7.2</c:v>
                </c:pt>
                <c:pt idx="179">
                  <c:v>7.2</c:v>
                </c:pt>
                <c:pt idx="180">
                  <c:v>9.4</c:v>
                </c:pt>
                <c:pt idx="181">
                  <c:v>9.2000000000000011</c:v>
                </c:pt>
                <c:pt idx="182">
                  <c:v>7.2</c:v>
                </c:pt>
                <c:pt idx="183">
                  <c:v>7.2</c:v>
                </c:pt>
                <c:pt idx="184">
                  <c:v>9.5</c:v>
                </c:pt>
                <c:pt idx="185">
                  <c:v>8.2000000000000011</c:v>
                </c:pt>
                <c:pt idx="186">
                  <c:v>8.3000000000000007</c:v>
                </c:pt>
                <c:pt idx="187">
                  <c:v>9.3000000000000007</c:v>
                </c:pt>
                <c:pt idx="188">
                  <c:v>7.2</c:v>
                </c:pt>
                <c:pt idx="189">
                  <c:v>7.4</c:v>
                </c:pt>
                <c:pt idx="190">
                  <c:v>7.4</c:v>
                </c:pt>
                <c:pt idx="191">
                  <c:v>9.1</c:v>
                </c:pt>
                <c:pt idx="192">
                  <c:v>7.2</c:v>
                </c:pt>
                <c:pt idx="193">
                  <c:v>9.4</c:v>
                </c:pt>
                <c:pt idx="194">
                  <c:v>9.2000000000000011</c:v>
                </c:pt>
                <c:pt idx="195">
                  <c:v>7.2</c:v>
                </c:pt>
                <c:pt idx="196">
                  <c:v>7.3</c:v>
                </c:pt>
                <c:pt idx="197">
                  <c:v>8.9</c:v>
                </c:pt>
                <c:pt idx="198">
                  <c:v>7.2</c:v>
                </c:pt>
                <c:pt idx="199">
                  <c:v>8.9</c:v>
                </c:pt>
                <c:pt idx="200">
                  <c:v>9.1</c:v>
                </c:pt>
                <c:pt idx="201">
                  <c:v>8.3000000000000007</c:v>
                </c:pt>
                <c:pt idx="202">
                  <c:v>7.2</c:v>
                </c:pt>
                <c:pt idx="203">
                  <c:v>7.3</c:v>
                </c:pt>
                <c:pt idx="204">
                  <c:v>8.4</c:v>
                </c:pt>
                <c:pt idx="205">
                  <c:v>9.1</c:v>
                </c:pt>
                <c:pt idx="206">
                  <c:v>7.2</c:v>
                </c:pt>
                <c:pt idx="207">
                  <c:v>9</c:v>
                </c:pt>
                <c:pt idx="208">
                  <c:v>7.2</c:v>
                </c:pt>
                <c:pt idx="209">
                  <c:v>9.4</c:v>
                </c:pt>
                <c:pt idx="210">
                  <c:v>9.3000000000000007</c:v>
                </c:pt>
                <c:pt idx="211">
                  <c:v>8.6</c:v>
                </c:pt>
                <c:pt idx="212">
                  <c:v>7.2</c:v>
                </c:pt>
                <c:pt idx="213">
                  <c:v>7.2</c:v>
                </c:pt>
                <c:pt idx="214">
                  <c:v>8.9</c:v>
                </c:pt>
                <c:pt idx="215">
                  <c:v>7.2</c:v>
                </c:pt>
                <c:pt idx="216">
                  <c:v>7.2</c:v>
                </c:pt>
                <c:pt idx="217">
                  <c:v>8.9</c:v>
                </c:pt>
                <c:pt idx="218">
                  <c:v>7.2</c:v>
                </c:pt>
                <c:pt idx="219">
                  <c:v>9.2000000000000011</c:v>
                </c:pt>
                <c:pt idx="220">
                  <c:v>7.4</c:v>
                </c:pt>
                <c:pt idx="221">
                  <c:v>7.2</c:v>
                </c:pt>
                <c:pt idx="222">
                  <c:v>8.9</c:v>
                </c:pt>
                <c:pt idx="223">
                  <c:v>8.2000000000000011</c:v>
                </c:pt>
                <c:pt idx="224">
                  <c:v>8.9</c:v>
                </c:pt>
                <c:pt idx="225">
                  <c:v>7.3</c:v>
                </c:pt>
                <c:pt idx="226">
                  <c:v>7.3</c:v>
                </c:pt>
                <c:pt idx="227">
                  <c:v>7.2</c:v>
                </c:pt>
                <c:pt idx="228">
                  <c:v>9.6</c:v>
                </c:pt>
                <c:pt idx="229">
                  <c:v>9.6</c:v>
                </c:pt>
                <c:pt idx="230">
                  <c:v>8.3000000000000007</c:v>
                </c:pt>
                <c:pt idx="231">
                  <c:v>7.2</c:v>
                </c:pt>
                <c:pt idx="232">
                  <c:v>8.9</c:v>
                </c:pt>
                <c:pt idx="233">
                  <c:v>9.2000000000000011</c:v>
                </c:pt>
                <c:pt idx="234">
                  <c:v>7.2</c:v>
                </c:pt>
                <c:pt idx="235">
                  <c:v>9.4</c:v>
                </c:pt>
                <c:pt idx="236">
                  <c:v>7.2</c:v>
                </c:pt>
                <c:pt idx="237">
                  <c:v>7.2</c:v>
                </c:pt>
                <c:pt idx="238">
                  <c:v>7.3</c:v>
                </c:pt>
                <c:pt idx="239">
                  <c:v>9.6</c:v>
                </c:pt>
                <c:pt idx="240">
                  <c:v>8</c:v>
                </c:pt>
                <c:pt idx="241">
                  <c:v>9.3000000000000007</c:v>
                </c:pt>
                <c:pt idx="242">
                  <c:v>9.4</c:v>
                </c:pt>
                <c:pt idx="243">
                  <c:v>7.3</c:v>
                </c:pt>
                <c:pt idx="244">
                  <c:v>7.2</c:v>
                </c:pt>
                <c:pt idx="245">
                  <c:v>8.2000000000000011</c:v>
                </c:pt>
                <c:pt idx="246">
                  <c:v>9</c:v>
                </c:pt>
                <c:pt idx="247">
                  <c:v>8.3000000000000007</c:v>
                </c:pt>
                <c:pt idx="248">
                  <c:v>7.2</c:v>
                </c:pt>
                <c:pt idx="249">
                  <c:v>8.3000000000000007</c:v>
                </c:pt>
                <c:pt idx="250">
                  <c:v>8.9</c:v>
                </c:pt>
                <c:pt idx="251">
                  <c:v>7.3</c:v>
                </c:pt>
                <c:pt idx="252">
                  <c:v>7.2</c:v>
                </c:pt>
                <c:pt idx="253">
                  <c:v>7.2</c:v>
                </c:pt>
                <c:pt idx="254">
                  <c:v>7.2</c:v>
                </c:pt>
                <c:pt idx="255">
                  <c:v>9.1</c:v>
                </c:pt>
                <c:pt idx="256">
                  <c:v>7.4</c:v>
                </c:pt>
                <c:pt idx="257">
                  <c:v>9.3000000000000007</c:v>
                </c:pt>
                <c:pt idx="258">
                  <c:v>7.2</c:v>
                </c:pt>
                <c:pt idx="259">
                  <c:v>8.9</c:v>
                </c:pt>
                <c:pt idx="260">
                  <c:v>9</c:v>
                </c:pt>
                <c:pt idx="261">
                  <c:v>7.2</c:v>
                </c:pt>
                <c:pt idx="262">
                  <c:v>8.2000000000000011</c:v>
                </c:pt>
                <c:pt idx="263">
                  <c:v>8.9</c:v>
                </c:pt>
                <c:pt idx="264">
                  <c:v>8.3000000000000007</c:v>
                </c:pt>
                <c:pt idx="265">
                  <c:v>7.3</c:v>
                </c:pt>
                <c:pt idx="266">
                  <c:v>9</c:v>
                </c:pt>
                <c:pt idx="267">
                  <c:v>9.4</c:v>
                </c:pt>
                <c:pt idx="268">
                  <c:v>9.6</c:v>
                </c:pt>
                <c:pt idx="269">
                  <c:v>7.8</c:v>
                </c:pt>
                <c:pt idx="270">
                  <c:v>7.3</c:v>
                </c:pt>
                <c:pt idx="271">
                  <c:v>9.7000000000000011</c:v>
                </c:pt>
                <c:pt idx="272">
                  <c:v>9.8000000000000007</c:v>
                </c:pt>
                <c:pt idx="273">
                  <c:v>7.2</c:v>
                </c:pt>
                <c:pt idx="274">
                  <c:v>7.2</c:v>
                </c:pt>
                <c:pt idx="275">
                  <c:v>7.2</c:v>
                </c:pt>
                <c:pt idx="276">
                  <c:v>7.3</c:v>
                </c:pt>
                <c:pt idx="277">
                  <c:v>9.6</c:v>
                </c:pt>
                <c:pt idx="278">
                  <c:v>9</c:v>
                </c:pt>
                <c:pt idx="279">
                  <c:v>9.6</c:v>
                </c:pt>
                <c:pt idx="280">
                  <c:v>7.3</c:v>
                </c:pt>
                <c:pt idx="281">
                  <c:v>9.7000000000000011</c:v>
                </c:pt>
                <c:pt idx="282">
                  <c:v>8.9</c:v>
                </c:pt>
                <c:pt idx="283">
                  <c:v>7.2</c:v>
                </c:pt>
                <c:pt idx="284">
                  <c:v>8.9</c:v>
                </c:pt>
                <c:pt idx="285">
                  <c:v>7.9</c:v>
                </c:pt>
                <c:pt idx="286">
                  <c:v>7.2</c:v>
                </c:pt>
                <c:pt idx="287">
                  <c:v>8.8000000000000007</c:v>
                </c:pt>
                <c:pt idx="288">
                  <c:v>9.5</c:v>
                </c:pt>
                <c:pt idx="289">
                  <c:v>7.3</c:v>
                </c:pt>
                <c:pt idx="290">
                  <c:v>8.3000000000000007</c:v>
                </c:pt>
                <c:pt idx="291">
                  <c:v>7.2</c:v>
                </c:pt>
                <c:pt idx="292">
                  <c:v>7.2</c:v>
                </c:pt>
                <c:pt idx="293">
                  <c:v>7.2</c:v>
                </c:pt>
                <c:pt idx="294">
                  <c:v>7.3</c:v>
                </c:pt>
                <c:pt idx="295">
                  <c:v>7.3</c:v>
                </c:pt>
                <c:pt idx="296">
                  <c:v>7.2</c:v>
                </c:pt>
                <c:pt idx="297">
                  <c:v>9.5</c:v>
                </c:pt>
                <c:pt idx="298">
                  <c:v>9.6</c:v>
                </c:pt>
                <c:pt idx="299">
                  <c:v>9.7000000000000011</c:v>
                </c:pt>
                <c:pt idx="300">
                  <c:v>7.3</c:v>
                </c:pt>
                <c:pt idx="301">
                  <c:v>9.4</c:v>
                </c:pt>
                <c:pt idx="302">
                  <c:v>9.1</c:v>
                </c:pt>
                <c:pt idx="303">
                  <c:v>9.6</c:v>
                </c:pt>
                <c:pt idx="304">
                  <c:v>7.2</c:v>
                </c:pt>
                <c:pt idx="305">
                  <c:v>9</c:v>
                </c:pt>
                <c:pt idx="306">
                  <c:v>7.8</c:v>
                </c:pt>
                <c:pt idx="307">
                  <c:v>8</c:v>
                </c:pt>
                <c:pt idx="308">
                  <c:v>9.6</c:v>
                </c:pt>
                <c:pt idx="309">
                  <c:v>7.9</c:v>
                </c:pt>
                <c:pt idx="310">
                  <c:v>7.2</c:v>
                </c:pt>
                <c:pt idx="311">
                  <c:v>7.2</c:v>
                </c:pt>
                <c:pt idx="312">
                  <c:v>7.4</c:v>
                </c:pt>
                <c:pt idx="313">
                  <c:v>9.4</c:v>
                </c:pt>
                <c:pt idx="314">
                  <c:v>9.5</c:v>
                </c:pt>
                <c:pt idx="315">
                  <c:v>7.3</c:v>
                </c:pt>
                <c:pt idx="316">
                  <c:v>7.2</c:v>
                </c:pt>
                <c:pt idx="317">
                  <c:v>7.2</c:v>
                </c:pt>
                <c:pt idx="318">
                  <c:v>9.4</c:v>
                </c:pt>
                <c:pt idx="319">
                  <c:v>7.9</c:v>
                </c:pt>
                <c:pt idx="320">
                  <c:v>9.5</c:v>
                </c:pt>
                <c:pt idx="321">
                  <c:v>9</c:v>
                </c:pt>
                <c:pt idx="322">
                  <c:v>9.1</c:v>
                </c:pt>
                <c:pt idx="323">
                  <c:v>7.3</c:v>
                </c:pt>
                <c:pt idx="324">
                  <c:v>7.2</c:v>
                </c:pt>
                <c:pt idx="325">
                  <c:v>9</c:v>
                </c:pt>
                <c:pt idx="326">
                  <c:v>8.9</c:v>
                </c:pt>
                <c:pt idx="327">
                  <c:v>7.1</c:v>
                </c:pt>
                <c:pt idx="328">
                  <c:v>7.2</c:v>
                </c:pt>
                <c:pt idx="329">
                  <c:v>9.8000000000000007</c:v>
                </c:pt>
                <c:pt idx="330">
                  <c:v>7.2</c:v>
                </c:pt>
                <c:pt idx="331">
                  <c:v>8.9</c:v>
                </c:pt>
                <c:pt idx="332">
                  <c:v>7.2</c:v>
                </c:pt>
                <c:pt idx="333">
                  <c:v>7.2</c:v>
                </c:pt>
                <c:pt idx="334">
                  <c:v>9.7000000000000011</c:v>
                </c:pt>
                <c:pt idx="335">
                  <c:v>9.1</c:v>
                </c:pt>
                <c:pt idx="336">
                  <c:v>8.9</c:v>
                </c:pt>
                <c:pt idx="337">
                  <c:v>7.2</c:v>
                </c:pt>
                <c:pt idx="338">
                  <c:v>8.9</c:v>
                </c:pt>
                <c:pt idx="339">
                  <c:v>9</c:v>
                </c:pt>
                <c:pt idx="340">
                  <c:v>7.3</c:v>
                </c:pt>
                <c:pt idx="341">
                  <c:v>8.8000000000000007</c:v>
                </c:pt>
                <c:pt idx="342">
                  <c:v>8</c:v>
                </c:pt>
                <c:pt idx="343">
                  <c:v>9.7000000000000011</c:v>
                </c:pt>
                <c:pt idx="344">
                  <c:v>9.2000000000000011</c:v>
                </c:pt>
                <c:pt idx="345">
                  <c:v>9</c:v>
                </c:pt>
                <c:pt idx="346">
                  <c:v>9.1</c:v>
                </c:pt>
                <c:pt idx="347">
                  <c:v>8.9</c:v>
                </c:pt>
                <c:pt idx="348">
                  <c:v>7.2</c:v>
                </c:pt>
                <c:pt idx="349">
                  <c:v>9.8000000000000007</c:v>
                </c:pt>
                <c:pt idx="350">
                  <c:v>9.5</c:v>
                </c:pt>
                <c:pt idx="351">
                  <c:v>7.3</c:v>
                </c:pt>
                <c:pt idx="352">
                  <c:v>9.1</c:v>
                </c:pt>
                <c:pt idx="353">
                  <c:v>7.3</c:v>
                </c:pt>
                <c:pt idx="354">
                  <c:v>9.5</c:v>
                </c:pt>
                <c:pt idx="355">
                  <c:v>9.5</c:v>
                </c:pt>
                <c:pt idx="356">
                  <c:v>9.5</c:v>
                </c:pt>
                <c:pt idx="357">
                  <c:v>9.7000000000000011</c:v>
                </c:pt>
                <c:pt idx="358">
                  <c:v>9</c:v>
                </c:pt>
                <c:pt idx="359">
                  <c:v>8.4</c:v>
                </c:pt>
                <c:pt idx="360">
                  <c:v>7.7</c:v>
                </c:pt>
                <c:pt idx="361">
                  <c:v>7.2</c:v>
                </c:pt>
                <c:pt idx="362">
                  <c:v>7.1</c:v>
                </c:pt>
                <c:pt idx="363">
                  <c:v>7.2</c:v>
                </c:pt>
                <c:pt idx="364">
                  <c:v>9.1</c:v>
                </c:pt>
                <c:pt idx="365">
                  <c:v>7.9</c:v>
                </c:pt>
                <c:pt idx="366">
                  <c:v>8</c:v>
                </c:pt>
                <c:pt idx="367">
                  <c:v>9.1</c:v>
                </c:pt>
                <c:pt idx="368">
                  <c:v>7.1</c:v>
                </c:pt>
                <c:pt idx="369">
                  <c:v>7.7</c:v>
                </c:pt>
                <c:pt idx="370">
                  <c:v>9.4</c:v>
                </c:pt>
                <c:pt idx="371">
                  <c:v>7.2</c:v>
                </c:pt>
                <c:pt idx="372">
                  <c:v>7.2</c:v>
                </c:pt>
                <c:pt idx="373">
                  <c:v>9.7000000000000011</c:v>
                </c:pt>
                <c:pt idx="374">
                  <c:v>9</c:v>
                </c:pt>
                <c:pt idx="375">
                  <c:v>8</c:v>
                </c:pt>
                <c:pt idx="376">
                  <c:v>9.7000000000000011</c:v>
                </c:pt>
                <c:pt idx="377">
                  <c:v>9.5</c:v>
                </c:pt>
                <c:pt idx="378">
                  <c:v>7.2</c:v>
                </c:pt>
                <c:pt idx="379">
                  <c:v>7.7</c:v>
                </c:pt>
                <c:pt idx="380">
                  <c:v>8.8000000000000007</c:v>
                </c:pt>
                <c:pt idx="381">
                  <c:v>8.8000000000000007</c:v>
                </c:pt>
                <c:pt idx="382">
                  <c:v>8.9</c:v>
                </c:pt>
                <c:pt idx="383">
                  <c:v>7.1</c:v>
                </c:pt>
                <c:pt idx="384">
                  <c:v>7.2</c:v>
                </c:pt>
                <c:pt idx="385">
                  <c:v>9.4</c:v>
                </c:pt>
                <c:pt idx="386">
                  <c:v>8.5</c:v>
                </c:pt>
                <c:pt idx="387">
                  <c:v>9.7000000000000011</c:v>
                </c:pt>
                <c:pt idx="388">
                  <c:v>7.8</c:v>
                </c:pt>
                <c:pt idx="389">
                  <c:v>8.3000000000000007</c:v>
                </c:pt>
                <c:pt idx="390">
                  <c:v>7.3</c:v>
                </c:pt>
                <c:pt idx="391">
                  <c:v>7.4</c:v>
                </c:pt>
                <c:pt idx="392">
                  <c:v>7.2</c:v>
                </c:pt>
                <c:pt idx="393">
                  <c:v>7.1</c:v>
                </c:pt>
                <c:pt idx="394">
                  <c:v>8</c:v>
                </c:pt>
                <c:pt idx="395">
                  <c:v>8.9</c:v>
                </c:pt>
                <c:pt idx="396">
                  <c:v>9.4</c:v>
                </c:pt>
                <c:pt idx="397">
                  <c:v>9.5</c:v>
                </c:pt>
                <c:pt idx="398">
                  <c:v>7.2</c:v>
                </c:pt>
                <c:pt idx="399">
                  <c:v>8.9</c:v>
                </c:pt>
                <c:pt idx="400">
                  <c:v>8.9</c:v>
                </c:pt>
                <c:pt idx="401">
                  <c:v>7.7</c:v>
                </c:pt>
                <c:pt idx="402">
                  <c:v>7.4</c:v>
                </c:pt>
                <c:pt idx="403">
                  <c:v>7.3</c:v>
                </c:pt>
                <c:pt idx="404">
                  <c:v>9.1</c:v>
                </c:pt>
                <c:pt idx="405">
                  <c:v>8.3000000000000007</c:v>
                </c:pt>
                <c:pt idx="406">
                  <c:v>9.1</c:v>
                </c:pt>
                <c:pt idx="407">
                  <c:v>8.6</c:v>
                </c:pt>
                <c:pt idx="408">
                  <c:v>8</c:v>
                </c:pt>
                <c:pt idx="409">
                  <c:v>8.8000000000000007</c:v>
                </c:pt>
                <c:pt idx="410">
                  <c:v>9.1</c:v>
                </c:pt>
                <c:pt idx="411">
                  <c:v>9</c:v>
                </c:pt>
                <c:pt idx="412">
                  <c:v>8.9</c:v>
                </c:pt>
                <c:pt idx="413">
                  <c:v>9</c:v>
                </c:pt>
                <c:pt idx="414">
                  <c:v>8.9</c:v>
                </c:pt>
                <c:pt idx="415">
                  <c:v>7.2</c:v>
                </c:pt>
                <c:pt idx="416">
                  <c:v>9.8000000000000007</c:v>
                </c:pt>
                <c:pt idx="417">
                  <c:v>9.7000000000000011</c:v>
                </c:pt>
                <c:pt idx="418">
                  <c:v>9.5</c:v>
                </c:pt>
                <c:pt idx="419">
                  <c:v>8.2000000000000011</c:v>
                </c:pt>
                <c:pt idx="420">
                  <c:v>7.4</c:v>
                </c:pt>
                <c:pt idx="421">
                  <c:v>8.9</c:v>
                </c:pt>
                <c:pt idx="422">
                  <c:v>7.2</c:v>
                </c:pt>
                <c:pt idx="423">
                  <c:v>8.5</c:v>
                </c:pt>
                <c:pt idx="424">
                  <c:v>8.9</c:v>
                </c:pt>
                <c:pt idx="425">
                  <c:v>7.1</c:v>
                </c:pt>
                <c:pt idx="426">
                  <c:v>8.9</c:v>
                </c:pt>
                <c:pt idx="427">
                  <c:v>7.9</c:v>
                </c:pt>
                <c:pt idx="428">
                  <c:v>7.3</c:v>
                </c:pt>
                <c:pt idx="429">
                  <c:v>9.3000000000000007</c:v>
                </c:pt>
                <c:pt idx="430">
                  <c:v>8.2000000000000011</c:v>
                </c:pt>
                <c:pt idx="431">
                  <c:v>9.4</c:v>
                </c:pt>
                <c:pt idx="432">
                  <c:v>9.1</c:v>
                </c:pt>
                <c:pt idx="433">
                  <c:v>9</c:v>
                </c:pt>
                <c:pt idx="434">
                  <c:v>9</c:v>
                </c:pt>
                <c:pt idx="435">
                  <c:v>8</c:v>
                </c:pt>
                <c:pt idx="436">
                  <c:v>7.9</c:v>
                </c:pt>
                <c:pt idx="437">
                  <c:v>8</c:v>
                </c:pt>
                <c:pt idx="438">
                  <c:v>7.7</c:v>
                </c:pt>
                <c:pt idx="439">
                  <c:v>7.2</c:v>
                </c:pt>
                <c:pt idx="440">
                  <c:v>7.3</c:v>
                </c:pt>
                <c:pt idx="441">
                  <c:v>7.2</c:v>
                </c:pt>
                <c:pt idx="442">
                  <c:v>7.9</c:v>
                </c:pt>
                <c:pt idx="443">
                  <c:v>7.2</c:v>
                </c:pt>
                <c:pt idx="444">
                  <c:v>9.8000000000000007</c:v>
                </c:pt>
                <c:pt idx="445">
                  <c:v>9</c:v>
                </c:pt>
                <c:pt idx="446">
                  <c:v>8.8000000000000007</c:v>
                </c:pt>
                <c:pt idx="447">
                  <c:v>7.4</c:v>
                </c:pt>
                <c:pt idx="448">
                  <c:v>9.8000000000000007</c:v>
                </c:pt>
                <c:pt idx="449">
                  <c:v>9.7000000000000011</c:v>
                </c:pt>
                <c:pt idx="450">
                  <c:v>8.9</c:v>
                </c:pt>
                <c:pt idx="451">
                  <c:v>7.3</c:v>
                </c:pt>
                <c:pt idx="452">
                  <c:v>7.1</c:v>
                </c:pt>
                <c:pt idx="453">
                  <c:v>7.4</c:v>
                </c:pt>
                <c:pt idx="454">
                  <c:v>8</c:v>
                </c:pt>
                <c:pt idx="455">
                  <c:v>9.8000000000000007</c:v>
                </c:pt>
                <c:pt idx="456">
                  <c:v>9.2000000000000011</c:v>
                </c:pt>
                <c:pt idx="457">
                  <c:v>9.3000000000000007</c:v>
                </c:pt>
                <c:pt idx="458">
                  <c:v>8.9</c:v>
                </c:pt>
                <c:pt idx="459">
                  <c:v>7.7</c:v>
                </c:pt>
                <c:pt idx="460">
                  <c:v>9.5</c:v>
                </c:pt>
                <c:pt idx="461">
                  <c:v>8.5</c:v>
                </c:pt>
                <c:pt idx="462">
                  <c:v>9.7000000000000011</c:v>
                </c:pt>
                <c:pt idx="463">
                  <c:v>9.4</c:v>
                </c:pt>
                <c:pt idx="464">
                  <c:v>9.4</c:v>
                </c:pt>
                <c:pt idx="465">
                  <c:v>8.9</c:v>
                </c:pt>
                <c:pt idx="466">
                  <c:v>7.7</c:v>
                </c:pt>
                <c:pt idx="467">
                  <c:v>9</c:v>
                </c:pt>
                <c:pt idx="468">
                  <c:v>7.7</c:v>
                </c:pt>
                <c:pt idx="469">
                  <c:v>7.7</c:v>
                </c:pt>
                <c:pt idx="470">
                  <c:v>8.1</c:v>
                </c:pt>
                <c:pt idx="471">
                  <c:v>7.7</c:v>
                </c:pt>
                <c:pt idx="472">
                  <c:v>7.2</c:v>
                </c:pt>
                <c:pt idx="473">
                  <c:v>8</c:v>
                </c:pt>
                <c:pt idx="474">
                  <c:v>7.2</c:v>
                </c:pt>
                <c:pt idx="475">
                  <c:v>8.9</c:v>
                </c:pt>
                <c:pt idx="476">
                  <c:v>8.5</c:v>
                </c:pt>
                <c:pt idx="477">
                  <c:v>8.5</c:v>
                </c:pt>
                <c:pt idx="478">
                  <c:v>9.9</c:v>
                </c:pt>
                <c:pt idx="479">
                  <c:v>8</c:v>
                </c:pt>
                <c:pt idx="480">
                  <c:v>8.4</c:v>
                </c:pt>
                <c:pt idx="481">
                  <c:v>9.1</c:v>
                </c:pt>
                <c:pt idx="482">
                  <c:v>8.9</c:v>
                </c:pt>
                <c:pt idx="483">
                  <c:v>10.7</c:v>
                </c:pt>
                <c:pt idx="484">
                  <c:v>8.1</c:v>
                </c:pt>
                <c:pt idx="485">
                  <c:v>8.9</c:v>
                </c:pt>
                <c:pt idx="486">
                  <c:v>8.1</c:v>
                </c:pt>
                <c:pt idx="487">
                  <c:v>8</c:v>
                </c:pt>
                <c:pt idx="488">
                  <c:v>8</c:v>
                </c:pt>
                <c:pt idx="489">
                  <c:v>7.8</c:v>
                </c:pt>
                <c:pt idx="490">
                  <c:v>7.4</c:v>
                </c:pt>
                <c:pt idx="491">
                  <c:v>7.3</c:v>
                </c:pt>
                <c:pt idx="492">
                  <c:v>9.8000000000000007</c:v>
                </c:pt>
                <c:pt idx="493">
                  <c:v>9.5</c:v>
                </c:pt>
                <c:pt idx="494">
                  <c:v>7.1</c:v>
                </c:pt>
                <c:pt idx="495">
                  <c:v>7.7</c:v>
                </c:pt>
                <c:pt idx="496">
                  <c:v>8</c:v>
                </c:pt>
                <c:pt idx="497">
                  <c:v>8.9</c:v>
                </c:pt>
                <c:pt idx="498">
                  <c:v>9.1</c:v>
                </c:pt>
                <c:pt idx="499">
                  <c:v>7.5</c:v>
                </c:pt>
                <c:pt idx="500">
                  <c:v>7.8</c:v>
                </c:pt>
                <c:pt idx="501">
                  <c:v>7.9</c:v>
                </c:pt>
                <c:pt idx="502">
                  <c:v>8.2000000000000011</c:v>
                </c:pt>
                <c:pt idx="503">
                  <c:v>9.2000000000000011</c:v>
                </c:pt>
                <c:pt idx="504">
                  <c:v>9.1</c:v>
                </c:pt>
                <c:pt idx="505">
                  <c:v>7.8</c:v>
                </c:pt>
                <c:pt idx="506">
                  <c:v>10.7</c:v>
                </c:pt>
                <c:pt idx="507">
                  <c:v>7.1</c:v>
                </c:pt>
                <c:pt idx="508">
                  <c:v>8.5</c:v>
                </c:pt>
                <c:pt idx="509">
                  <c:v>8.5</c:v>
                </c:pt>
                <c:pt idx="510">
                  <c:v>7.5</c:v>
                </c:pt>
                <c:pt idx="511">
                  <c:v>7.7</c:v>
                </c:pt>
                <c:pt idx="512">
                  <c:v>9.6</c:v>
                </c:pt>
                <c:pt idx="513">
                  <c:v>9.2000000000000011</c:v>
                </c:pt>
                <c:pt idx="514">
                  <c:v>8.3000000000000007</c:v>
                </c:pt>
                <c:pt idx="515">
                  <c:v>7.2</c:v>
                </c:pt>
                <c:pt idx="516">
                  <c:v>8.9</c:v>
                </c:pt>
                <c:pt idx="517">
                  <c:v>7.2</c:v>
                </c:pt>
                <c:pt idx="518">
                  <c:v>8.5</c:v>
                </c:pt>
                <c:pt idx="519">
                  <c:v>9</c:v>
                </c:pt>
                <c:pt idx="520">
                  <c:v>9.6</c:v>
                </c:pt>
                <c:pt idx="521">
                  <c:v>9.5</c:v>
                </c:pt>
                <c:pt idx="522">
                  <c:v>7.8</c:v>
                </c:pt>
                <c:pt idx="523">
                  <c:v>9.1</c:v>
                </c:pt>
                <c:pt idx="524">
                  <c:v>8.9</c:v>
                </c:pt>
                <c:pt idx="525">
                  <c:v>7.2</c:v>
                </c:pt>
                <c:pt idx="526">
                  <c:v>8.9</c:v>
                </c:pt>
                <c:pt idx="527">
                  <c:v>7.8</c:v>
                </c:pt>
                <c:pt idx="528">
                  <c:v>7.5</c:v>
                </c:pt>
                <c:pt idx="529">
                  <c:v>9.4</c:v>
                </c:pt>
                <c:pt idx="530">
                  <c:v>9.5</c:v>
                </c:pt>
                <c:pt idx="531">
                  <c:v>9.1</c:v>
                </c:pt>
                <c:pt idx="532">
                  <c:v>10.7</c:v>
                </c:pt>
                <c:pt idx="533">
                  <c:v>7.1</c:v>
                </c:pt>
                <c:pt idx="534">
                  <c:v>7.9</c:v>
                </c:pt>
                <c:pt idx="535">
                  <c:v>8.3000000000000007</c:v>
                </c:pt>
                <c:pt idx="536">
                  <c:v>9</c:v>
                </c:pt>
                <c:pt idx="537">
                  <c:v>9.3000000000000007</c:v>
                </c:pt>
                <c:pt idx="538">
                  <c:v>8.9</c:v>
                </c:pt>
                <c:pt idx="539">
                  <c:v>7.8</c:v>
                </c:pt>
                <c:pt idx="540">
                  <c:v>8</c:v>
                </c:pt>
                <c:pt idx="541">
                  <c:v>9.6</c:v>
                </c:pt>
                <c:pt idx="542">
                  <c:v>7.1</c:v>
                </c:pt>
                <c:pt idx="543">
                  <c:v>7.1</c:v>
                </c:pt>
                <c:pt idx="544">
                  <c:v>7.2</c:v>
                </c:pt>
                <c:pt idx="545">
                  <c:v>9.9</c:v>
                </c:pt>
                <c:pt idx="546">
                  <c:v>10.7</c:v>
                </c:pt>
                <c:pt idx="547">
                  <c:v>8.5</c:v>
                </c:pt>
                <c:pt idx="548">
                  <c:v>7.8</c:v>
                </c:pt>
                <c:pt idx="549">
                  <c:v>7.7</c:v>
                </c:pt>
                <c:pt idx="550">
                  <c:v>9.6</c:v>
                </c:pt>
                <c:pt idx="551">
                  <c:v>11</c:v>
                </c:pt>
                <c:pt idx="552">
                  <c:v>7.7</c:v>
                </c:pt>
                <c:pt idx="553">
                  <c:v>8.1</c:v>
                </c:pt>
                <c:pt idx="554">
                  <c:v>9.1</c:v>
                </c:pt>
                <c:pt idx="555">
                  <c:v>7.3</c:v>
                </c:pt>
                <c:pt idx="556">
                  <c:v>7.2</c:v>
                </c:pt>
                <c:pt idx="557">
                  <c:v>8.5</c:v>
                </c:pt>
                <c:pt idx="558">
                  <c:v>8.6</c:v>
                </c:pt>
                <c:pt idx="559">
                  <c:v>9</c:v>
                </c:pt>
                <c:pt idx="560">
                  <c:v>8.6</c:v>
                </c:pt>
                <c:pt idx="561">
                  <c:v>9.4</c:v>
                </c:pt>
                <c:pt idx="562">
                  <c:v>9.6</c:v>
                </c:pt>
                <c:pt idx="563">
                  <c:v>11</c:v>
                </c:pt>
                <c:pt idx="564">
                  <c:v>8</c:v>
                </c:pt>
                <c:pt idx="565">
                  <c:v>8.5</c:v>
                </c:pt>
                <c:pt idx="566">
                  <c:v>11</c:v>
                </c:pt>
                <c:pt idx="567">
                  <c:v>10.7</c:v>
                </c:pt>
                <c:pt idx="568">
                  <c:v>10.7</c:v>
                </c:pt>
                <c:pt idx="569">
                  <c:v>11</c:v>
                </c:pt>
                <c:pt idx="570">
                  <c:v>8.8000000000000007</c:v>
                </c:pt>
                <c:pt idx="571">
                  <c:v>8.4</c:v>
                </c:pt>
                <c:pt idx="572">
                  <c:v>7.1</c:v>
                </c:pt>
                <c:pt idx="573">
                  <c:v>9</c:v>
                </c:pt>
                <c:pt idx="574">
                  <c:v>7.1</c:v>
                </c:pt>
                <c:pt idx="575">
                  <c:v>7.1</c:v>
                </c:pt>
                <c:pt idx="576">
                  <c:v>9.1</c:v>
                </c:pt>
                <c:pt idx="577">
                  <c:v>8.6</c:v>
                </c:pt>
                <c:pt idx="578">
                  <c:v>8.1</c:v>
                </c:pt>
                <c:pt idx="579">
                  <c:v>9.9</c:v>
                </c:pt>
                <c:pt idx="580">
                  <c:v>7.4</c:v>
                </c:pt>
                <c:pt idx="581">
                  <c:v>7.9</c:v>
                </c:pt>
                <c:pt idx="582">
                  <c:v>9.5</c:v>
                </c:pt>
                <c:pt idx="583">
                  <c:v>7.4</c:v>
                </c:pt>
                <c:pt idx="584">
                  <c:v>7.1</c:v>
                </c:pt>
                <c:pt idx="585">
                  <c:v>8.6</c:v>
                </c:pt>
                <c:pt idx="586">
                  <c:v>7.4</c:v>
                </c:pt>
                <c:pt idx="587">
                  <c:v>9.6</c:v>
                </c:pt>
                <c:pt idx="588">
                  <c:v>7.7</c:v>
                </c:pt>
                <c:pt idx="589">
                  <c:v>8.1</c:v>
                </c:pt>
                <c:pt idx="590">
                  <c:v>7.1</c:v>
                </c:pt>
                <c:pt idx="591">
                  <c:v>9.9</c:v>
                </c:pt>
                <c:pt idx="592">
                  <c:v>7.1</c:v>
                </c:pt>
                <c:pt idx="593">
                  <c:v>9.4</c:v>
                </c:pt>
                <c:pt idx="594">
                  <c:v>7.2</c:v>
                </c:pt>
                <c:pt idx="595">
                  <c:v>10.1</c:v>
                </c:pt>
                <c:pt idx="596">
                  <c:v>9.1</c:v>
                </c:pt>
                <c:pt idx="597">
                  <c:v>8.5</c:v>
                </c:pt>
                <c:pt idx="598">
                  <c:v>7.4</c:v>
                </c:pt>
                <c:pt idx="599">
                  <c:v>8.9</c:v>
                </c:pt>
                <c:pt idx="600">
                  <c:v>9.1</c:v>
                </c:pt>
                <c:pt idx="601">
                  <c:v>8.2000000000000011</c:v>
                </c:pt>
                <c:pt idx="602">
                  <c:v>8.5</c:v>
                </c:pt>
                <c:pt idx="603">
                  <c:v>7.7</c:v>
                </c:pt>
                <c:pt idx="604">
                  <c:v>9.9</c:v>
                </c:pt>
                <c:pt idx="605">
                  <c:v>8.8000000000000007</c:v>
                </c:pt>
                <c:pt idx="606">
                  <c:v>9.6</c:v>
                </c:pt>
                <c:pt idx="607">
                  <c:v>9.5</c:v>
                </c:pt>
                <c:pt idx="608">
                  <c:v>9.8000000000000007</c:v>
                </c:pt>
                <c:pt idx="609">
                  <c:v>9.6</c:v>
                </c:pt>
                <c:pt idx="610">
                  <c:v>7.8</c:v>
                </c:pt>
                <c:pt idx="611">
                  <c:v>8.1</c:v>
                </c:pt>
                <c:pt idx="612">
                  <c:v>9.4</c:v>
                </c:pt>
                <c:pt idx="613">
                  <c:v>7.1</c:v>
                </c:pt>
                <c:pt idx="614">
                  <c:v>8.9</c:v>
                </c:pt>
                <c:pt idx="615">
                  <c:v>9.2000000000000011</c:v>
                </c:pt>
                <c:pt idx="616">
                  <c:v>7.4</c:v>
                </c:pt>
                <c:pt idx="617">
                  <c:v>7.3</c:v>
                </c:pt>
                <c:pt idx="618">
                  <c:v>8.1</c:v>
                </c:pt>
                <c:pt idx="619">
                  <c:v>7.4</c:v>
                </c:pt>
                <c:pt idx="620">
                  <c:v>9.3000000000000007</c:v>
                </c:pt>
                <c:pt idx="621">
                  <c:v>9.2000000000000011</c:v>
                </c:pt>
                <c:pt idx="622">
                  <c:v>7.1</c:v>
                </c:pt>
                <c:pt idx="623">
                  <c:v>9</c:v>
                </c:pt>
                <c:pt idx="624">
                  <c:v>9</c:v>
                </c:pt>
                <c:pt idx="625">
                  <c:v>9.7000000000000011</c:v>
                </c:pt>
                <c:pt idx="626">
                  <c:v>11</c:v>
                </c:pt>
                <c:pt idx="627">
                  <c:v>10.7</c:v>
                </c:pt>
                <c:pt idx="628">
                  <c:v>9.6</c:v>
                </c:pt>
                <c:pt idx="629">
                  <c:v>7.6</c:v>
                </c:pt>
                <c:pt idx="630">
                  <c:v>7.8</c:v>
                </c:pt>
                <c:pt idx="631">
                  <c:v>7.4</c:v>
                </c:pt>
                <c:pt idx="632">
                  <c:v>7.4</c:v>
                </c:pt>
                <c:pt idx="633">
                  <c:v>7.2</c:v>
                </c:pt>
                <c:pt idx="634">
                  <c:v>8.8000000000000007</c:v>
                </c:pt>
                <c:pt idx="635">
                  <c:v>8</c:v>
                </c:pt>
                <c:pt idx="636">
                  <c:v>8</c:v>
                </c:pt>
                <c:pt idx="637">
                  <c:v>9.6</c:v>
                </c:pt>
                <c:pt idx="638">
                  <c:v>8.6</c:v>
                </c:pt>
                <c:pt idx="639">
                  <c:v>9.1</c:v>
                </c:pt>
                <c:pt idx="640">
                  <c:v>8.1</c:v>
                </c:pt>
                <c:pt idx="641">
                  <c:v>8.1</c:v>
                </c:pt>
                <c:pt idx="642">
                  <c:v>7.4</c:v>
                </c:pt>
                <c:pt idx="643">
                  <c:v>9.1</c:v>
                </c:pt>
                <c:pt idx="644">
                  <c:v>9.4</c:v>
                </c:pt>
                <c:pt idx="645">
                  <c:v>8.1</c:v>
                </c:pt>
                <c:pt idx="646">
                  <c:v>8.1</c:v>
                </c:pt>
                <c:pt idx="647">
                  <c:v>8.6</c:v>
                </c:pt>
                <c:pt idx="648">
                  <c:v>7.2</c:v>
                </c:pt>
                <c:pt idx="649">
                  <c:v>9.8000000000000007</c:v>
                </c:pt>
                <c:pt idx="650">
                  <c:v>8.8000000000000007</c:v>
                </c:pt>
                <c:pt idx="651">
                  <c:v>8.9</c:v>
                </c:pt>
                <c:pt idx="652">
                  <c:v>9.5</c:v>
                </c:pt>
                <c:pt idx="653">
                  <c:v>8.2000000000000011</c:v>
                </c:pt>
                <c:pt idx="654">
                  <c:v>9.7000000000000011</c:v>
                </c:pt>
                <c:pt idx="655">
                  <c:v>9.5</c:v>
                </c:pt>
                <c:pt idx="656">
                  <c:v>8.3000000000000007</c:v>
                </c:pt>
                <c:pt idx="657">
                  <c:v>7.8</c:v>
                </c:pt>
                <c:pt idx="658">
                  <c:v>8.9</c:v>
                </c:pt>
                <c:pt idx="659">
                  <c:v>7.3</c:v>
                </c:pt>
                <c:pt idx="660">
                  <c:v>11</c:v>
                </c:pt>
                <c:pt idx="661">
                  <c:v>9.9</c:v>
                </c:pt>
                <c:pt idx="662">
                  <c:v>11</c:v>
                </c:pt>
                <c:pt idx="663">
                  <c:v>9.6</c:v>
                </c:pt>
                <c:pt idx="664">
                  <c:v>9.5</c:v>
                </c:pt>
                <c:pt idx="665">
                  <c:v>7.7</c:v>
                </c:pt>
                <c:pt idx="666">
                  <c:v>9.1</c:v>
                </c:pt>
                <c:pt idx="667">
                  <c:v>8.5</c:v>
                </c:pt>
                <c:pt idx="668">
                  <c:v>7.7</c:v>
                </c:pt>
                <c:pt idx="669">
                  <c:v>7.9</c:v>
                </c:pt>
                <c:pt idx="670">
                  <c:v>9.7000000000000011</c:v>
                </c:pt>
                <c:pt idx="671">
                  <c:v>9.6</c:v>
                </c:pt>
                <c:pt idx="672">
                  <c:v>10.7</c:v>
                </c:pt>
                <c:pt idx="673">
                  <c:v>7.4</c:v>
                </c:pt>
                <c:pt idx="674">
                  <c:v>8.1</c:v>
                </c:pt>
                <c:pt idx="675">
                  <c:v>8</c:v>
                </c:pt>
                <c:pt idx="676">
                  <c:v>9.5</c:v>
                </c:pt>
                <c:pt idx="677">
                  <c:v>7.4</c:v>
                </c:pt>
                <c:pt idx="678">
                  <c:v>10.7</c:v>
                </c:pt>
                <c:pt idx="679">
                  <c:v>7.9</c:v>
                </c:pt>
                <c:pt idx="680">
                  <c:v>7.9</c:v>
                </c:pt>
                <c:pt idx="681">
                  <c:v>7.7</c:v>
                </c:pt>
                <c:pt idx="682">
                  <c:v>9</c:v>
                </c:pt>
                <c:pt idx="683">
                  <c:v>8.6</c:v>
                </c:pt>
                <c:pt idx="684">
                  <c:v>7.4</c:v>
                </c:pt>
                <c:pt idx="685">
                  <c:v>9.2000000000000011</c:v>
                </c:pt>
                <c:pt idx="686">
                  <c:v>7.5</c:v>
                </c:pt>
                <c:pt idx="687">
                  <c:v>7.1</c:v>
                </c:pt>
                <c:pt idx="688">
                  <c:v>11</c:v>
                </c:pt>
                <c:pt idx="689">
                  <c:v>9.9</c:v>
                </c:pt>
                <c:pt idx="690">
                  <c:v>8</c:v>
                </c:pt>
                <c:pt idx="691">
                  <c:v>8.1</c:v>
                </c:pt>
                <c:pt idx="692">
                  <c:v>8.1</c:v>
                </c:pt>
                <c:pt idx="693">
                  <c:v>8.6</c:v>
                </c:pt>
                <c:pt idx="694">
                  <c:v>7.6</c:v>
                </c:pt>
                <c:pt idx="695">
                  <c:v>9.9</c:v>
                </c:pt>
                <c:pt idx="696">
                  <c:v>7.3</c:v>
                </c:pt>
                <c:pt idx="697">
                  <c:v>10.7</c:v>
                </c:pt>
                <c:pt idx="698">
                  <c:v>7.1</c:v>
                </c:pt>
                <c:pt idx="699">
                  <c:v>10.9</c:v>
                </c:pt>
                <c:pt idx="700">
                  <c:v>7.1</c:v>
                </c:pt>
                <c:pt idx="701">
                  <c:v>7.4</c:v>
                </c:pt>
                <c:pt idx="702">
                  <c:v>7.1</c:v>
                </c:pt>
                <c:pt idx="703">
                  <c:v>7.4</c:v>
                </c:pt>
                <c:pt idx="704">
                  <c:v>9.2000000000000011</c:v>
                </c:pt>
                <c:pt idx="705">
                  <c:v>8.6</c:v>
                </c:pt>
                <c:pt idx="706">
                  <c:v>9</c:v>
                </c:pt>
                <c:pt idx="707">
                  <c:v>8.9</c:v>
                </c:pt>
                <c:pt idx="708">
                  <c:v>7.6</c:v>
                </c:pt>
                <c:pt idx="709">
                  <c:v>8</c:v>
                </c:pt>
                <c:pt idx="710">
                  <c:v>8.6</c:v>
                </c:pt>
                <c:pt idx="711">
                  <c:v>9.5</c:v>
                </c:pt>
                <c:pt idx="712">
                  <c:v>10.9</c:v>
                </c:pt>
                <c:pt idx="713">
                  <c:v>8.9</c:v>
                </c:pt>
                <c:pt idx="714">
                  <c:v>8.3000000000000007</c:v>
                </c:pt>
                <c:pt idx="715">
                  <c:v>7.8</c:v>
                </c:pt>
                <c:pt idx="716">
                  <c:v>8.6</c:v>
                </c:pt>
                <c:pt idx="717">
                  <c:v>9.6</c:v>
                </c:pt>
                <c:pt idx="718">
                  <c:v>10.7</c:v>
                </c:pt>
                <c:pt idx="719">
                  <c:v>9.8000000000000007</c:v>
                </c:pt>
                <c:pt idx="720">
                  <c:v>10.7</c:v>
                </c:pt>
                <c:pt idx="721">
                  <c:v>11</c:v>
                </c:pt>
                <c:pt idx="722">
                  <c:v>10.8</c:v>
                </c:pt>
                <c:pt idx="723">
                  <c:v>7.3</c:v>
                </c:pt>
                <c:pt idx="724">
                  <c:v>8.6</c:v>
                </c:pt>
                <c:pt idx="725">
                  <c:v>7.1</c:v>
                </c:pt>
                <c:pt idx="726">
                  <c:v>9</c:v>
                </c:pt>
                <c:pt idx="727">
                  <c:v>9.3000000000000007</c:v>
                </c:pt>
                <c:pt idx="728">
                  <c:v>8.1</c:v>
                </c:pt>
                <c:pt idx="729">
                  <c:v>9</c:v>
                </c:pt>
                <c:pt idx="730">
                  <c:v>9</c:v>
                </c:pt>
                <c:pt idx="731">
                  <c:v>8.5</c:v>
                </c:pt>
                <c:pt idx="732">
                  <c:v>10.5</c:v>
                </c:pt>
                <c:pt idx="733">
                  <c:v>7.2</c:v>
                </c:pt>
                <c:pt idx="734">
                  <c:v>7.5</c:v>
                </c:pt>
                <c:pt idx="735">
                  <c:v>8.1</c:v>
                </c:pt>
                <c:pt idx="736">
                  <c:v>11</c:v>
                </c:pt>
                <c:pt idx="737">
                  <c:v>7.5</c:v>
                </c:pt>
                <c:pt idx="738">
                  <c:v>9.9</c:v>
                </c:pt>
                <c:pt idx="739">
                  <c:v>7.5</c:v>
                </c:pt>
                <c:pt idx="740">
                  <c:v>9.8000000000000007</c:v>
                </c:pt>
                <c:pt idx="741">
                  <c:v>9</c:v>
                </c:pt>
                <c:pt idx="742">
                  <c:v>8.6</c:v>
                </c:pt>
                <c:pt idx="743">
                  <c:v>8</c:v>
                </c:pt>
                <c:pt idx="744">
                  <c:v>7.3</c:v>
                </c:pt>
                <c:pt idx="745">
                  <c:v>9.9</c:v>
                </c:pt>
                <c:pt idx="746">
                  <c:v>7.7</c:v>
                </c:pt>
                <c:pt idx="747">
                  <c:v>9</c:v>
                </c:pt>
                <c:pt idx="748">
                  <c:v>8</c:v>
                </c:pt>
                <c:pt idx="749">
                  <c:v>7.6</c:v>
                </c:pt>
                <c:pt idx="750">
                  <c:v>10.6</c:v>
                </c:pt>
                <c:pt idx="751">
                  <c:v>9.8000000000000007</c:v>
                </c:pt>
                <c:pt idx="752">
                  <c:v>9.9</c:v>
                </c:pt>
                <c:pt idx="753">
                  <c:v>8.6</c:v>
                </c:pt>
                <c:pt idx="754">
                  <c:v>9.7000000000000011</c:v>
                </c:pt>
                <c:pt idx="755">
                  <c:v>8.4</c:v>
                </c:pt>
                <c:pt idx="756">
                  <c:v>10.7</c:v>
                </c:pt>
                <c:pt idx="757">
                  <c:v>9.5</c:v>
                </c:pt>
                <c:pt idx="758">
                  <c:v>7.1</c:v>
                </c:pt>
                <c:pt idx="759">
                  <c:v>7.9</c:v>
                </c:pt>
                <c:pt idx="760">
                  <c:v>7.6</c:v>
                </c:pt>
                <c:pt idx="761">
                  <c:v>7.8</c:v>
                </c:pt>
                <c:pt idx="762">
                  <c:v>10.5</c:v>
                </c:pt>
                <c:pt idx="763">
                  <c:v>9</c:v>
                </c:pt>
                <c:pt idx="764">
                  <c:v>8.3000000000000007</c:v>
                </c:pt>
                <c:pt idx="765">
                  <c:v>7.9</c:v>
                </c:pt>
                <c:pt idx="766">
                  <c:v>9.5</c:v>
                </c:pt>
                <c:pt idx="767">
                  <c:v>9.1</c:v>
                </c:pt>
                <c:pt idx="768">
                  <c:v>8.6</c:v>
                </c:pt>
                <c:pt idx="769">
                  <c:v>9</c:v>
                </c:pt>
                <c:pt idx="770">
                  <c:v>9.4</c:v>
                </c:pt>
                <c:pt idx="771">
                  <c:v>7.9</c:v>
                </c:pt>
                <c:pt idx="772">
                  <c:v>9.2000000000000011</c:v>
                </c:pt>
                <c:pt idx="773">
                  <c:v>9.1</c:v>
                </c:pt>
                <c:pt idx="774">
                  <c:v>7.1</c:v>
                </c:pt>
                <c:pt idx="775">
                  <c:v>7.4</c:v>
                </c:pt>
                <c:pt idx="776">
                  <c:v>7.2</c:v>
                </c:pt>
                <c:pt idx="777">
                  <c:v>8.8000000000000007</c:v>
                </c:pt>
                <c:pt idx="778">
                  <c:v>10.6</c:v>
                </c:pt>
                <c:pt idx="779">
                  <c:v>9.5</c:v>
                </c:pt>
                <c:pt idx="780">
                  <c:v>7.3</c:v>
                </c:pt>
                <c:pt idx="781">
                  <c:v>9.2000000000000011</c:v>
                </c:pt>
                <c:pt idx="782">
                  <c:v>8.1</c:v>
                </c:pt>
                <c:pt idx="783">
                  <c:v>10.9</c:v>
                </c:pt>
                <c:pt idx="784">
                  <c:v>10.5</c:v>
                </c:pt>
                <c:pt idx="785">
                  <c:v>7.5</c:v>
                </c:pt>
                <c:pt idx="786">
                  <c:v>7.6</c:v>
                </c:pt>
                <c:pt idx="787">
                  <c:v>10.9</c:v>
                </c:pt>
                <c:pt idx="788">
                  <c:v>9.9</c:v>
                </c:pt>
                <c:pt idx="789">
                  <c:v>8</c:v>
                </c:pt>
                <c:pt idx="790">
                  <c:v>9.9</c:v>
                </c:pt>
                <c:pt idx="791">
                  <c:v>10.9</c:v>
                </c:pt>
                <c:pt idx="792">
                  <c:v>9.4</c:v>
                </c:pt>
                <c:pt idx="793">
                  <c:v>8.6</c:v>
                </c:pt>
                <c:pt idx="794">
                  <c:v>10.7</c:v>
                </c:pt>
                <c:pt idx="795">
                  <c:v>8.3000000000000007</c:v>
                </c:pt>
                <c:pt idx="796">
                  <c:v>7.8</c:v>
                </c:pt>
                <c:pt idx="797">
                  <c:v>7.1</c:v>
                </c:pt>
                <c:pt idx="798">
                  <c:v>8.1</c:v>
                </c:pt>
                <c:pt idx="799">
                  <c:v>7.8</c:v>
                </c:pt>
                <c:pt idx="800">
                  <c:v>9.6</c:v>
                </c:pt>
                <c:pt idx="801">
                  <c:v>8.6</c:v>
                </c:pt>
                <c:pt idx="802">
                  <c:v>9.7000000000000011</c:v>
                </c:pt>
                <c:pt idx="803">
                  <c:v>8.8000000000000007</c:v>
                </c:pt>
                <c:pt idx="804">
                  <c:v>9.3000000000000007</c:v>
                </c:pt>
                <c:pt idx="805">
                  <c:v>9.9</c:v>
                </c:pt>
                <c:pt idx="806">
                  <c:v>7.3</c:v>
                </c:pt>
                <c:pt idx="807">
                  <c:v>9.5</c:v>
                </c:pt>
                <c:pt idx="808">
                  <c:v>9.2000000000000011</c:v>
                </c:pt>
                <c:pt idx="809">
                  <c:v>8.8000000000000007</c:v>
                </c:pt>
                <c:pt idx="810">
                  <c:v>8.8000000000000007</c:v>
                </c:pt>
                <c:pt idx="811">
                  <c:v>7.3</c:v>
                </c:pt>
                <c:pt idx="812">
                  <c:v>8.8000000000000007</c:v>
                </c:pt>
                <c:pt idx="813">
                  <c:v>11</c:v>
                </c:pt>
                <c:pt idx="814">
                  <c:v>9.5</c:v>
                </c:pt>
                <c:pt idx="815">
                  <c:v>8.8000000000000007</c:v>
                </c:pt>
                <c:pt idx="816">
                  <c:v>7.1</c:v>
                </c:pt>
                <c:pt idx="817">
                  <c:v>9.1</c:v>
                </c:pt>
                <c:pt idx="818">
                  <c:v>9.6</c:v>
                </c:pt>
                <c:pt idx="819">
                  <c:v>10.7</c:v>
                </c:pt>
                <c:pt idx="820">
                  <c:v>9.5</c:v>
                </c:pt>
                <c:pt idx="821">
                  <c:v>9.6</c:v>
                </c:pt>
                <c:pt idx="822">
                  <c:v>10.5</c:v>
                </c:pt>
                <c:pt idx="823">
                  <c:v>9</c:v>
                </c:pt>
                <c:pt idx="824">
                  <c:v>10.4</c:v>
                </c:pt>
                <c:pt idx="825">
                  <c:v>9.6</c:v>
                </c:pt>
                <c:pt idx="826">
                  <c:v>7.3</c:v>
                </c:pt>
                <c:pt idx="827">
                  <c:v>7.4</c:v>
                </c:pt>
                <c:pt idx="828">
                  <c:v>8</c:v>
                </c:pt>
                <c:pt idx="829">
                  <c:v>9</c:v>
                </c:pt>
                <c:pt idx="830">
                  <c:v>9.9</c:v>
                </c:pt>
                <c:pt idx="831">
                  <c:v>7.3</c:v>
                </c:pt>
                <c:pt idx="832">
                  <c:v>7.3</c:v>
                </c:pt>
                <c:pt idx="833">
                  <c:v>9.9</c:v>
                </c:pt>
                <c:pt idx="834">
                  <c:v>9.8000000000000007</c:v>
                </c:pt>
                <c:pt idx="835">
                  <c:v>8.8000000000000007</c:v>
                </c:pt>
                <c:pt idx="836">
                  <c:v>7.1</c:v>
                </c:pt>
                <c:pt idx="837">
                  <c:v>8.6</c:v>
                </c:pt>
                <c:pt idx="838">
                  <c:v>8</c:v>
                </c:pt>
                <c:pt idx="839">
                  <c:v>8</c:v>
                </c:pt>
                <c:pt idx="840">
                  <c:v>11</c:v>
                </c:pt>
                <c:pt idx="841">
                  <c:v>10.7</c:v>
                </c:pt>
                <c:pt idx="842">
                  <c:v>8.7000000000000011</c:v>
                </c:pt>
                <c:pt idx="843">
                  <c:v>7.1</c:v>
                </c:pt>
                <c:pt idx="844">
                  <c:v>8.1</c:v>
                </c:pt>
                <c:pt idx="845">
                  <c:v>8.2000000000000011</c:v>
                </c:pt>
                <c:pt idx="846">
                  <c:v>10.7</c:v>
                </c:pt>
                <c:pt idx="847">
                  <c:v>10.7</c:v>
                </c:pt>
                <c:pt idx="848">
                  <c:v>9.5</c:v>
                </c:pt>
                <c:pt idx="849">
                  <c:v>8</c:v>
                </c:pt>
                <c:pt idx="850">
                  <c:v>9.9</c:v>
                </c:pt>
                <c:pt idx="851">
                  <c:v>7.8</c:v>
                </c:pt>
                <c:pt idx="852">
                  <c:v>7.3</c:v>
                </c:pt>
                <c:pt idx="853">
                  <c:v>8.8000000000000007</c:v>
                </c:pt>
                <c:pt idx="854">
                  <c:v>8</c:v>
                </c:pt>
                <c:pt idx="855">
                  <c:v>8.9</c:v>
                </c:pt>
                <c:pt idx="856">
                  <c:v>7.6</c:v>
                </c:pt>
                <c:pt idx="857">
                  <c:v>10.5</c:v>
                </c:pt>
                <c:pt idx="858">
                  <c:v>7.5</c:v>
                </c:pt>
                <c:pt idx="859">
                  <c:v>9.2000000000000011</c:v>
                </c:pt>
                <c:pt idx="860">
                  <c:v>9.9</c:v>
                </c:pt>
                <c:pt idx="861">
                  <c:v>9.1</c:v>
                </c:pt>
                <c:pt idx="862">
                  <c:v>8.6</c:v>
                </c:pt>
                <c:pt idx="863">
                  <c:v>9.5</c:v>
                </c:pt>
                <c:pt idx="864">
                  <c:v>7.3</c:v>
                </c:pt>
                <c:pt idx="865">
                  <c:v>7.1</c:v>
                </c:pt>
                <c:pt idx="866">
                  <c:v>9.6</c:v>
                </c:pt>
                <c:pt idx="867">
                  <c:v>7.4</c:v>
                </c:pt>
                <c:pt idx="868">
                  <c:v>7.5</c:v>
                </c:pt>
                <c:pt idx="869">
                  <c:v>7.9</c:v>
                </c:pt>
                <c:pt idx="870">
                  <c:v>10.5</c:v>
                </c:pt>
                <c:pt idx="871">
                  <c:v>9.5</c:v>
                </c:pt>
                <c:pt idx="872">
                  <c:v>7.1</c:v>
                </c:pt>
                <c:pt idx="873">
                  <c:v>10.9</c:v>
                </c:pt>
                <c:pt idx="874">
                  <c:v>9.3000000000000007</c:v>
                </c:pt>
                <c:pt idx="875">
                  <c:v>8.5</c:v>
                </c:pt>
                <c:pt idx="876">
                  <c:v>7.4</c:v>
                </c:pt>
                <c:pt idx="877">
                  <c:v>9.5</c:v>
                </c:pt>
                <c:pt idx="878">
                  <c:v>7.9</c:v>
                </c:pt>
                <c:pt idx="879">
                  <c:v>7.7</c:v>
                </c:pt>
                <c:pt idx="880">
                  <c:v>8.4</c:v>
                </c:pt>
                <c:pt idx="881">
                  <c:v>8.8000000000000007</c:v>
                </c:pt>
                <c:pt idx="882">
                  <c:v>9.2000000000000011</c:v>
                </c:pt>
                <c:pt idx="883">
                  <c:v>8.3000000000000007</c:v>
                </c:pt>
                <c:pt idx="884">
                  <c:v>8.9</c:v>
                </c:pt>
                <c:pt idx="885">
                  <c:v>9.3000000000000007</c:v>
                </c:pt>
                <c:pt idx="886">
                  <c:v>9.4</c:v>
                </c:pt>
                <c:pt idx="887">
                  <c:v>8.8000000000000007</c:v>
                </c:pt>
                <c:pt idx="888">
                  <c:v>10.5</c:v>
                </c:pt>
                <c:pt idx="889">
                  <c:v>9.5</c:v>
                </c:pt>
                <c:pt idx="890">
                  <c:v>11</c:v>
                </c:pt>
                <c:pt idx="891">
                  <c:v>8.8000000000000007</c:v>
                </c:pt>
                <c:pt idx="892">
                  <c:v>7.3</c:v>
                </c:pt>
                <c:pt idx="893">
                  <c:v>9.6</c:v>
                </c:pt>
                <c:pt idx="894">
                  <c:v>7.6</c:v>
                </c:pt>
                <c:pt idx="895">
                  <c:v>9.4</c:v>
                </c:pt>
                <c:pt idx="896">
                  <c:v>8.5</c:v>
                </c:pt>
                <c:pt idx="897">
                  <c:v>9.5</c:v>
                </c:pt>
                <c:pt idx="898">
                  <c:v>7.1</c:v>
                </c:pt>
                <c:pt idx="899">
                  <c:v>9.4</c:v>
                </c:pt>
                <c:pt idx="900">
                  <c:v>9.2000000000000011</c:v>
                </c:pt>
                <c:pt idx="901">
                  <c:v>8</c:v>
                </c:pt>
                <c:pt idx="902">
                  <c:v>8.7000000000000011</c:v>
                </c:pt>
                <c:pt idx="903">
                  <c:v>7.5</c:v>
                </c:pt>
                <c:pt idx="904">
                  <c:v>10.4</c:v>
                </c:pt>
                <c:pt idx="905">
                  <c:v>7.8</c:v>
                </c:pt>
                <c:pt idx="906">
                  <c:v>9.1</c:v>
                </c:pt>
                <c:pt idx="907">
                  <c:v>7.2</c:v>
                </c:pt>
                <c:pt idx="908">
                  <c:v>7.5</c:v>
                </c:pt>
                <c:pt idx="909">
                  <c:v>9.8000000000000007</c:v>
                </c:pt>
                <c:pt idx="910">
                  <c:v>7.3</c:v>
                </c:pt>
                <c:pt idx="911">
                  <c:v>10.7</c:v>
                </c:pt>
                <c:pt idx="912">
                  <c:v>8.2000000000000011</c:v>
                </c:pt>
                <c:pt idx="913">
                  <c:v>7.8</c:v>
                </c:pt>
                <c:pt idx="914">
                  <c:v>11</c:v>
                </c:pt>
                <c:pt idx="915">
                  <c:v>9.9</c:v>
                </c:pt>
                <c:pt idx="916">
                  <c:v>8.1</c:v>
                </c:pt>
                <c:pt idx="917">
                  <c:v>10.7</c:v>
                </c:pt>
                <c:pt idx="918">
                  <c:v>9.1</c:v>
                </c:pt>
                <c:pt idx="919">
                  <c:v>9.1</c:v>
                </c:pt>
                <c:pt idx="920">
                  <c:v>10.5</c:v>
                </c:pt>
                <c:pt idx="921">
                  <c:v>7.3</c:v>
                </c:pt>
                <c:pt idx="922">
                  <c:v>8.8000000000000007</c:v>
                </c:pt>
                <c:pt idx="923">
                  <c:v>9.7000000000000011</c:v>
                </c:pt>
                <c:pt idx="924">
                  <c:v>11</c:v>
                </c:pt>
                <c:pt idx="925">
                  <c:v>7.1</c:v>
                </c:pt>
                <c:pt idx="926">
                  <c:v>8.8000000000000007</c:v>
                </c:pt>
                <c:pt idx="927">
                  <c:v>10.5</c:v>
                </c:pt>
                <c:pt idx="928">
                  <c:v>8.2000000000000011</c:v>
                </c:pt>
                <c:pt idx="929">
                  <c:v>8.1</c:v>
                </c:pt>
                <c:pt idx="930">
                  <c:v>8.6</c:v>
                </c:pt>
                <c:pt idx="931">
                  <c:v>9.5</c:v>
                </c:pt>
                <c:pt idx="932">
                  <c:v>9.7000000000000011</c:v>
                </c:pt>
                <c:pt idx="933">
                  <c:v>9</c:v>
                </c:pt>
                <c:pt idx="934">
                  <c:v>7.6</c:v>
                </c:pt>
                <c:pt idx="935">
                  <c:v>7.1</c:v>
                </c:pt>
                <c:pt idx="936">
                  <c:v>10.7</c:v>
                </c:pt>
                <c:pt idx="937">
                  <c:v>10.4</c:v>
                </c:pt>
                <c:pt idx="938">
                  <c:v>8</c:v>
                </c:pt>
                <c:pt idx="939">
                  <c:v>7.9</c:v>
                </c:pt>
                <c:pt idx="940">
                  <c:v>9.9</c:v>
                </c:pt>
                <c:pt idx="941">
                  <c:v>9.1</c:v>
                </c:pt>
                <c:pt idx="942">
                  <c:v>9</c:v>
                </c:pt>
                <c:pt idx="943">
                  <c:v>7.2</c:v>
                </c:pt>
                <c:pt idx="944">
                  <c:v>9.5</c:v>
                </c:pt>
                <c:pt idx="945">
                  <c:v>8.1</c:v>
                </c:pt>
                <c:pt idx="946">
                  <c:v>10.7</c:v>
                </c:pt>
                <c:pt idx="947">
                  <c:v>8.7000000000000011</c:v>
                </c:pt>
                <c:pt idx="948">
                  <c:v>8.6</c:v>
                </c:pt>
                <c:pt idx="949">
                  <c:v>7.8</c:v>
                </c:pt>
                <c:pt idx="950">
                  <c:v>7.3</c:v>
                </c:pt>
                <c:pt idx="951">
                  <c:v>9.2000000000000011</c:v>
                </c:pt>
                <c:pt idx="952">
                  <c:v>7.8</c:v>
                </c:pt>
                <c:pt idx="953">
                  <c:v>9.9</c:v>
                </c:pt>
                <c:pt idx="954">
                  <c:v>7.5</c:v>
                </c:pt>
                <c:pt idx="955">
                  <c:v>7.2</c:v>
                </c:pt>
                <c:pt idx="956">
                  <c:v>8</c:v>
                </c:pt>
                <c:pt idx="957">
                  <c:v>9.8000000000000007</c:v>
                </c:pt>
                <c:pt idx="958">
                  <c:v>7.8</c:v>
                </c:pt>
                <c:pt idx="959">
                  <c:v>9.3000000000000007</c:v>
                </c:pt>
                <c:pt idx="960">
                  <c:v>10.4</c:v>
                </c:pt>
                <c:pt idx="961">
                  <c:v>8</c:v>
                </c:pt>
                <c:pt idx="962">
                  <c:v>9.6</c:v>
                </c:pt>
                <c:pt idx="963">
                  <c:v>8.8000000000000007</c:v>
                </c:pt>
                <c:pt idx="964">
                  <c:v>9.1</c:v>
                </c:pt>
                <c:pt idx="965">
                  <c:v>7.5</c:v>
                </c:pt>
                <c:pt idx="966">
                  <c:v>8.3000000000000007</c:v>
                </c:pt>
                <c:pt idx="967">
                  <c:v>9</c:v>
                </c:pt>
                <c:pt idx="968">
                  <c:v>7.1</c:v>
                </c:pt>
                <c:pt idx="969">
                  <c:v>7.8</c:v>
                </c:pt>
                <c:pt idx="970">
                  <c:v>8.4</c:v>
                </c:pt>
                <c:pt idx="971">
                  <c:v>9.7000000000000011</c:v>
                </c:pt>
                <c:pt idx="972">
                  <c:v>9.7000000000000011</c:v>
                </c:pt>
                <c:pt idx="973">
                  <c:v>8.8000000000000007</c:v>
                </c:pt>
                <c:pt idx="974">
                  <c:v>10.9</c:v>
                </c:pt>
                <c:pt idx="975">
                  <c:v>11</c:v>
                </c:pt>
                <c:pt idx="976">
                  <c:v>10.7</c:v>
                </c:pt>
                <c:pt idx="977">
                  <c:v>7.2</c:v>
                </c:pt>
                <c:pt idx="978">
                  <c:v>7.1</c:v>
                </c:pt>
                <c:pt idx="979">
                  <c:v>9.9</c:v>
                </c:pt>
                <c:pt idx="980">
                  <c:v>9.5</c:v>
                </c:pt>
                <c:pt idx="981">
                  <c:v>8.8000000000000007</c:v>
                </c:pt>
                <c:pt idx="982">
                  <c:v>7.3</c:v>
                </c:pt>
                <c:pt idx="983">
                  <c:v>7.6</c:v>
                </c:pt>
                <c:pt idx="984">
                  <c:v>7.3</c:v>
                </c:pt>
                <c:pt idx="985">
                  <c:v>8.2000000000000011</c:v>
                </c:pt>
                <c:pt idx="986">
                  <c:v>7.5</c:v>
                </c:pt>
                <c:pt idx="987">
                  <c:v>9.9</c:v>
                </c:pt>
                <c:pt idx="988">
                  <c:v>8.1</c:v>
                </c:pt>
                <c:pt idx="989">
                  <c:v>9.5</c:v>
                </c:pt>
                <c:pt idx="990">
                  <c:v>7.3</c:v>
                </c:pt>
                <c:pt idx="991">
                  <c:v>8.3000000000000007</c:v>
                </c:pt>
                <c:pt idx="992">
                  <c:v>7.4</c:v>
                </c:pt>
                <c:pt idx="993">
                  <c:v>11</c:v>
                </c:pt>
                <c:pt idx="994">
                  <c:v>8.7000000000000011</c:v>
                </c:pt>
                <c:pt idx="995">
                  <c:v>7.4</c:v>
                </c:pt>
                <c:pt idx="996">
                  <c:v>8</c:v>
                </c:pt>
                <c:pt idx="997">
                  <c:v>7.7</c:v>
                </c:pt>
                <c:pt idx="998">
                  <c:v>8</c:v>
                </c:pt>
                <c:pt idx="999">
                  <c:v>9.7000000000000011</c:v>
                </c:pt>
                <c:pt idx="1000">
                  <c:v>9.6</c:v>
                </c:pt>
                <c:pt idx="1001">
                  <c:v>9.4</c:v>
                </c:pt>
                <c:pt idx="1002">
                  <c:v>8</c:v>
                </c:pt>
                <c:pt idx="1003">
                  <c:v>9.4</c:v>
                </c:pt>
                <c:pt idx="1004">
                  <c:v>7.1</c:v>
                </c:pt>
                <c:pt idx="1005">
                  <c:v>7.5</c:v>
                </c:pt>
                <c:pt idx="1006">
                  <c:v>7.6</c:v>
                </c:pt>
              </c:numCache>
            </c:numRef>
          </c:yVal>
          <c:smooth val="0"/>
          <c:extLst>
            <c:ext xmlns:c16="http://schemas.microsoft.com/office/drawing/2014/chart" uri="{C3380CC4-5D6E-409C-BE32-E72D297353CC}">
              <c16:uniqueId val="{00000000-6B9F-48BA-A8E7-7696392816A9}"/>
            </c:ext>
          </c:extLst>
        </c:ser>
        <c:ser>
          <c:idx val="0"/>
          <c:order val="1"/>
          <c:tx>
            <c:v>Cost-Effectiveness Curve</c:v>
          </c:tx>
          <c:spPr>
            <a:ln w="28575">
              <a:noFill/>
            </a:ln>
          </c:spPr>
          <c:marker>
            <c:symbol val="circle"/>
            <c:size val="7"/>
            <c:spPr>
              <a:solidFill>
                <a:srgbClr val="FF6600"/>
              </a:solidFill>
              <a:ln>
                <a:solidFill>
                  <a:srgbClr val="993300"/>
                </a:solidFill>
                <a:prstDash val="solid"/>
              </a:ln>
              <a:effectLst>
                <a:outerShdw dist="35921" dir="2700000" algn="br">
                  <a:srgbClr val="000000"/>
                </a:outerShdw>
              </a:effectLst>
            </c:spPr>
          </c:marker>
          <c:xVal>
            <c:numRef>
              <c:f>[SUSTAIN_PostProcessor_20121227.xls]CE_BestPop!$E$7:$E$35</c:f>
              <c:numCache>
                <c:formatCode>General</c:formatCode>
                <c:ptCount val="29"/>
                <c:pt idx="0">
                  <c:v>2.0973512000000012</c:v>
                </c:pt>
                <c:pt idx="1">
                  <c:v>2.2473512000000015</c:v>
                </c:pt>
                <c:pt idx="2">
                  <c:v>2.3973512000000001</c:v>
                </c:pt>
                <c:pt idx="3">
                  <c:v>2.6595212000000013</c:v>
                </c:pt>
                <c:pt idx="4">
                  <c:v>3.0090812000000002</c:v>
                </c:pt>
                <c:pt idx="5">
                  <c:v>3.1460268</c:v>
                </c:pt>
                <c:pt idx="6">
                  <c:v>3.1460268</c:v>
                </c:pt>
                <c:pt idx="7">
                  <c:v>3.4081968000000002</c:v>
                </c:pt>
                <c:pt idx="8">
                  <c:v>3.7577568000000001</c:v>
                </c:pt>
                <c:pt idx="9">
                  <c:v>4.3590811999999985</c:v>
                </c:pt>
                <c:pt idx="10">
                  <c:v>4.5834167999999984</c:v>
                </c:pt>
                <c:pt idx="11">
                  <c:v>5.107756799999998</c:v>
                </c:pt>
                <c:pt idx="12">
                  <c:v>5.6660267999999983</c:v>
                </c:pt>
                <c:pt idx="13">
                  <c:v>5.8408067999999984</c:v>
                </c:pt>
                <c:pt idx="14">
                  <c:v>6.0547412000000005</c:v>
                </c:pt>
                <c:pt idx="15">
                  <c:v>6.2295211999999998</c:v>
                </c:pt>
                <c:pt idx="16">
                  <c:v>6.4916912000000018</c:v>
                </c:pt>
                <c:pt idx="17">
                  <c:v>6.5790812000000001</c:v>
                </c:pt>
                <c:pt idx="18">
                  <c:v>7.4777567999999999</c:v>
                </c:pt>
                <c:pt idx="19">
                  <c:v>7.6277567999999967</c:v>
                </c:pt>
                <c:pt idx="20">
                  <c:v>8.0777568000000031</c:v>
                </c:pt>
                <c:pt idx="21">
                  <c:v>8.4873511999999991</c:v>
                </c:pt>
                <c:pt idx="22">
                  <c:v>8.9373511999999984</c:v>
                </c:pt>
                <c:pt idx="23">
                  <c:v>8.9373511999999984</c:v>
                </c:pt>
                <c:pt idx="24">
                  <c:v>9.6234168000000047</c:v>
                </c:pt>
                <c:pt idx="25">
                  <c:v>9.9234168000000036</c:v>
                </c:pt>
                <c:pt idx="26">
                  <c:v>10.248196800000001</c:v>
                </c:pt>
                <c:pt idx="27">
                  <c:v>10.685146800000004</c:v>
                </c:pt>
              </c:numCache>
            </c:numRef>
          </c:xVal>
          <c:yVal>
            <c:numRef>
              <c:f>[SUSTAIN_PostProcessor_20121227.xls]CE_BestPop!$T$7:$T$35</c:f>
              <c:numCache>
                <c:formatCode>General</c:formatCode>
                <c:ptCount val="29"/>
                <c:pt idx="0">
                  <c:v>11</c:v>
                </c:pt>
                <c:pt idx="1">
                  <c:v>10.9</c:v>
                </c:pt>
                <c:pt idx="2">
                  <c:v>10.7</c:v>
                </c:pt>
                <c:pt idx="3">
                  <c:v>10.5</c:v>
                </c:pt>
                <c:pt idx="4">
                  <c:v>10.4</c:v>
                </c:pt>
                <c:pt idx="5">
                  <c:v>9.9</c:v>
                </c:pt>
                <c:pt idx="6">
                  <c:v>9.9</c:v>
                </c:pt>
                <c:pt idx="7">
                  <c:v>9.6</c:v>
                </c:pt>
                <c:pt idx="8">
                  <c:v>9.5</c:v>
                </c:pt>
                <c:pt idx="9">
                  <c:v>9.4</c:v>
                </c:pt>
                <c:pt idx="10">
                  <c:v>9.2000000000000011</c:v>
                </c:pt>
                <c:pt idx="11">
                  <c:v>9</c:v>
                </c:pt>
                <c:pt idx="12">
                  <c:v>8.8000000000000007</c:v>
                </c:pt>
                <c:pt idx="13">
                  <c:v>8.7000000000000011</c:v>
                </c:pt>
                <c:pt idx="14">
                  <c:v>8.2000000000000011</c:v>
                </c:pt>
                <c:pt idx="15">
                  <c:v>8.1</c:v>
                </c:pt>
                <c:pt idx="16">
                  <c:v>8</c:v>
                </c:pt>
                <c:pt idx="17">
                  <c:v>8</c:v>
                </c:pt>
                <c:pt idx="18">
                  <c:v>7.8</c:v>
                </c:pt>
                <c:pt idx="19">
                  <c:v>7.8</c:v>
                </c:pt>
                <c:pt idx="20">
                  <c:v>7.6</c:v>
                </c:pt>
                <c:pt idx="21">
                  <c:v>7.5</c:v>
                </c:pt>
                <c:pt idx="22">
                  <c:v>7.4</c:v>
                </c:pt>
                <c:pt idx="23">
                  <c:v>7.4</c:v>
                </c:pt>
                <c:pt idx="24">
                  <c:v>7.3</c:v>
                </c:pt>
                <c:pt idx="25">
                  <c:v>7.2</c:v>
                </c:pt>
                <c:pt idx="26">
                  <c:v>7.1</c:v>
                </c:pt>
                <c:pt idx="27">
                  <c:v>7.1</c:v>
                </c:pt>
              </c:numCache>
            </c:numRef>
          </c:yVal>
          <c:smooth val="1"/>
          <c:extLst>
            <c:ext xmlns:c16="http://schemas.microsoft.com/office/drawing/2014/chart" uri="{C3380CC4-5D6E-409C-BE32-E72D297353CC}">
              <c16:uniqueId val="{00000001-6B9F-48BA-A8E7-7696392816A9}"/>
            </c:ext>
          </c:extLst>
        </c:ser>
        <c:ser>
          <c:idx val="3"/>
          <c:order val="2"/>
          <c:tx>
            <c:v>Selected Solution</c:v>
          </c:tx>
          <c:spPr>
            <a:ln w="12700">
              <a:solidFill>
                <a:srgbClr val="969696"/>
              </a:solidFill>
              <a:prstDash val="sysDash"/>
            </a:ln>
          </c:spPr>
          <c:marker>
            <c:symbol val="circle"/>
            <c:size val="7"/>
            <c:spPr>
              <a:solidFill>
                <a:srgbClr val="FF6600"/>
              </a:solidFill>
              <a:ln>
                <a:solidFill>
                  <a:srgbClr val="993300"/>
                </a:solidFill>
                <a:prstDash val="solid"/>
              </a:ln>
            </c:spPr>
          </c:marker>
          <c:xVal>
            <c:numRef>
              <c:f>[SUSTAIN_PostProcessor_20121227.xls]CE_BestPop!$E$1:$E$3</c:f>
              <c:numCache>
                <c:formatCode>General</c:formatCode>
                <c:ptCount val="3"/>
                <c:pt idx="0">
                  <c:v>-100</c:v>
                </c:pt>
                <c:pt idx="1">
                  <c:v>10.685146800000004</c:v>
                </c:pt>
                <c:pt idx="2">
                  <c:v>10.685146800000004</c:v>
                </c:pt>
              </c:numCache>
            </c:numRef>
          </c:xVal>
          <c:yVal>
            <c:numRef>
              <c:f>[SUSTAIN_PostProcessor_20121227.xls]CE_BestPop!$L$1:$L$3</c:f>
              <c:numCache>
                <c:formatCode>General</c:formatCode>
                <c:ptCount val="3"/>
                <c:pt idx="0">
                  <c:v>7.1283783999999972</c:v>
                </c:pt>
                <c:pt idx="1">
                  <c:v>7.1283783999999972</c:v>
                </c:pt>
                <c:pt idx="2">
                  <c:v>-1</c:v>
                </c:pt>
              </c:numCache>
            </c:numRef>
          </c:yVal>
          <c:smooth val="0"/>
          <c:extLst>
            <c:ext xmlns:c16="http://schemas.microsoft.com/office/drawing/2014/chart" uri="{C3380CC4-5D6E-409C-BE32-E72D297353CC}">
              <c16:uniqueId val="{00000002-6B9F-48BA-A8E7-7696392816A9}"/>
            </c:ext>
          </c:extLst>
        </c:ser>
        <c:ser>
          <c:idx val="4"/>
          <c:order val="3"/>
          <c:tx>
            <c:v>Selected Solution</c:v>
          </c:tx>
          <c:spPr>
            <a:ln w="38100">
              <a:solidFill>
                <a:srgbClr val="C0C0C0"/>
              </a:solidFill>
              <a:prstDash val="solid"/>
            </a:ln>
          </c:spPr>
          <c:marker>
            <c:symbol val="circle"/>
            <c:size val="14"/>
            <c:spPr>
              <a:solidFill>
                <a:srgbClr val="00FF00"/>
              </a:solidFill>
              <a:ln>
                <a:solidFill>
                  <a:srgbClr val="008000"/>
                </a:solidFill>
                <a:prstDash val="solid"/>
              </a:ln>
            </c:spPr>
          </c:marker>
          <c:xVal>
            <c:numRef>
              <c:f>[SUSTAIN_PostProcessor_20121227.xls]CE_BestPop!$E$1:$E$3</c:f>
              <c:numCache>
                <c:formatCode>General</c:formatCode>
                <c:ptCount val="3"/>
                <c:pt idx="0">
                  <c:v>-100</c:v>
                </c:pt>
                <c:pt idx="1">
                  <c:v>10.685146800000004</c:v>
                </c:pt>
                <c:pt idx="2">
                  <c:v>10.685146800000004</c:v>
                </c:pt>
              </c:numCache>
            </c:numRef>
          </c:xVal>
          <c:yVal>
            <c:numRef>
              <c:f>[SUSTAIN_PostProcessor_20121227.xls]CE_BestPop!$L$1:$L$3</c:f>
              <c:numCache>
                <c:formatCode>General</c:formatCode>
                <c:ptCount val="3"/>
                <c:pt idx="0">
                  <c:v>7.1283783999999972</c:v>
                </c:pt>
                <c:pt idx="1">
                  <c:v>7.1283783999999972</c:v>
                </c:pt>
                <c:pt idx="2">
                  <c:v>-1</c:v>
                </c:pt>
              </c:numCache>
            </c:numRef>
          </c:yVal>
          <c:smooth val="0"/>
          <c:extLst>
            <c:ext xmlns:c16="http://schemas.microsoft.com/office/drawing/2014/chart" uri="{C3380CC4-5D6E-409C-BE32-E72D297353CC}">
              <c16:uniqueId val="{00000003-6B9F-48BA-A8E7-7696392816A9}"/>
            </c:ext>
          </c:extLst>
        </c:ser>
        <c:dLbls>
          <c:showLegendKey val="0"/>
          <c:showVal val="0"/>
          <c:showCatName val="0"/>
          <c:showSerName val="0"/>
          <c:showPercent val="0"/>
          <c:showBubbleSize val="0"/>
        </c:dLbls>
        <c:axId val="132143744"/>
        <c:axId val="132150400"/>
      </c:scatterChart>
      <c:valAx>
        <c:axId val="132143744"/>
        <c:scaling>
          <c:orientation val="minMax"/>
          <c:min val="0"/>
        </c:scaling>
        <c:delete val="0"/>
        <c:axPos val="t"/>
        <c:majorGridlines>
          <c:spPr>
            <a:ln w="3175">
              <a:solidFill>
                <a:srgbClr val="C0C0C0"/>
              </a:solidFill>
              <a:prstDash val="sysDash"/>
            </a:ln>
          </c:spPr>
        </c:majorGridlines>
        <c:title>
          <c:tx>
            <c:rich>
              <a:bodyPr/>
              <a:lstStyle/>
              <a:p>
                <a:pPr>
                  <a:defRPr sz="1200" b="1" i="0" u="none" strike="noStrike" baseline="0">
                    <a:solidFill>
                      <a:srgbClr val="0000FF"/>
                    </a:solidFill>
                    <a:latin typeface="Arial"/>
                    <a:ea typeface="Arial"/>
                    <a:cs typeface="Arial"/>
                  </a:defRPr>
                </a:pPr>
                <a:r>
                  <a:rPr lang="en-US" b="1">
                    <a:solidFill>
                      <a:srgbClr val="0000FF"/>
                    </a:solidFill>
                  </a:rPr>
                  <a:t>Cost ($ Million)</a:t>
                </a:r>
              </a:p>
            </c:rich>
          </c:tx>
          <c:layout>
            <c:manualLayout>
              <c:xMode val="edge"/>
              <c:yMode val="edge"/>
              <c:x val="0.42951965138973014"/>
              <c:y val="0.86595544335238639"/>
            </c:manualLayout>
          </c:layout>
          <c:overlay val="0"/>
          <c:spPr>
            <a:noFill/>
            <a:ln w="25400">
              <a:noFill/>
            </a:ln>
          </c:spPr>
        </c:title>
        <c:numFmt formatCode="\$#,##0.0" sourceLinked="0"/>
        <c:majorTickMark val="out"/>
        <c:minorTickMark val="none"/>
        <c:tickLblPos val="nextTo"/>
        <c:spPr>
          <a:ln w="3175">
            <a:solidFill>
              <a:srgbClr val="C0C0C0"/>
            </a:solidFill>
            <a:prstDash val="solid"/>
          </a:ln>
        </c:spPr>
        <c:txPr>
          <a:bodyPr rot="0" vert="horz"/>
          <a:lstStyle/>
          <a:p>
            <a:pPr>
              <a:defRPr sz="1200" b="0" i="0" u="none" strike="noStrike" baseline="0">
                <a:solidFill>
                  <a:srgbClr val="0000FF"/>
                </a:solidFill>
                <a:latin typeface="Arial"/>
                <a:ea typeface="Arial"/>
                <a:cs typeface="Arial"/>
              </a:defRPr>
            </a:pPr>
            <a:endParaRPr lang="en-US"/>
          </a:p>
        </c:txPr>
        <c:crossAx val="132150400"/>
        <c:crosses val="autoZero"/>
        <c:crossBetween val="midCat"/>
      </c:valAx>
      <c:valAx>
        <c:axId val="132150400"/>
        <c:scaling>
          <c:orientation val="maxMin"/>
          <c:max val="20"/>
          <c:min val="0"/>
        </c:scaling>
        <c:delete val="0"/>
        <c:axPos val="l"/>
        <c:majorGridlines>
          <c:spPr>
            <a:ln w="3175">
              <a:solidFill>
                <a:srgbClr val="C0C0C0"/>
              </a:solidFill>
              <a:prstDash val="sysDash"/>
            </a:ln>
          </c:spPr>
        </c:majorGridlines>
        <c:title>
          <c:tx>
            <c:rich>
              <a:bodyPr/>
              <a:lstStyle/>
              <a:p>
                <a:pPr>
                  <a:defRPr sz="1200" b="0" i="0" u="none" strike="noStrike" baseline="0">
                    <a:solidFill>
                      <a:srgbClr val="0000FF"/>
                    </a:solidFill>
                    <a:latin typeface="Arial"/>
                    <a:ea typeface="Arial"/>
                    <a:cs typeface="Arial"/>
                  </a:defRPr>
                </a:pPr>
                <a:r>
                  <a:rPr lang="en-US" b="1">
                    <a:solidFill>
                      <a:srgbClr val="0000FF"/>
                    </a:solidFill>
                  </a:rPr>
                  <a:t>HIGH PULSE COUNT</a:t>
                </a:r>
              </a:p>
            </c:rich>
          </c:tx>
          <c:layout>
            <c:manualLayout>
              <c:xMode val="edge"/>
              <c:yMode val="edge"/>
              <c:x val="6.6652449693788314E-3"/>
              <c:y val="0.13601733606828578"/>
            </c:manualLayout>
          </c:layout>
          <c:overlay val="0"/>
          <c:spPr>
            <a:noFill/>
            <a:ln w="25400">
              <a:noFill/>
            </a:ln>
          </c:spPr>
        </c:title>
        <c:numFmt formatCode="#,##0" sourceLinked="0"/>
        <c:majorTickMark val="out"/>
        <c:minorTickMark val="none"/>
        <c:tickLblPos val="nextTo"/>
        <c:spPr>
          <a:ln w="3175">
            <a:solidFill>
              <a:srgbClr val="C0C0C0"/>
            </a:solidFill>
            <a:prstDash val="solid"/>
          </a:ln>
        </c:spPr>
        <c:txPr>
          <a:bodyPr rot="0" vert="horz"/>
          <a:lstStyle/>
          <a:p>
            <a:pPr>
              <a:defRPr sz="1200" b="0" i="0" u="none" strike="noStrike" baseline="0">
                <a:solidFill>
                  <a:srgbClr val="0000FF"/>
                </a:solidFill>
                <a:latin typeface="Arial"/>
                <a:ea typeface="Arial"/>
                <a:cs typeface="Arial"/>
              </a:defRPr>
            </a:pPr>
            <a:endParaRPr lang="en-US"/>
          </a:p>
        </c:txPr>
        <c:crossAx val="132143744"/>
        <c:crosses val="autoZero"/>
        <c:crossBetween val="midCat"/>
        <c:majorUnit val="2"/>
      </c:valAx>
      <c:spPr>
        <a:gradFill rotWithShape="0">
          <a:gsLst>
            <a:gs pos="0">
              <a:srgbClr val="FFFFFF">
                <a:gamma/>
                <a:shade val="85882"/>
                <a:invGamma/>
              </a:srgbClr>
            </a:gs>
            <a:gs pos="100000">
              <a:srgbClr val="FFFFFF"/>
            </a:gs>
          </a:gsLst>
          <a:lin ang="5400000" scaled="1"/>
        </a:gradFill>
        <a:ln w="12700">
          <a:solidFill>
            <a:srgbClr val="C0C0C0"/>
          </a:solidFill>
          <a:prstDash val="solid"/>
        </a:ln>
      </c:spPr>
    </c:plotArea>
    <c:legend>
      <c:legendPos val="r"/>
      <c:legendEntry>
        <c:idx val="2"/>
        <c:delete val="1"/>
      </c:legendEntry>
      <c:layout>
        <c:manualLayout>
          <c:xMode val="edge"/>
          <c:yMode val="edge"/>
          <c:x val="0.53851504138905715"/>
          <c:y val="0.49111191417814853"/>
          <c:w val="0.33891564035264826"/>
          <c:h val="0.2658370192413731"/>
        </c:manualLayout>
      </c:layout>
      <c:overlay val="0"/>
      <c:spPr>
        <a:solidFill>
          <a:schemeClr val="bg1"/>
        </a:solidFill>
        <a:ln w="25400">
          <a:solidFill>
            <a:srgbClr val="C0C0C0"/>
          </a:solidFill>
        </a:ln>
      </c:spPr>
      <c:txPr>
        <a:bodyPr/>
        <a:lstStyle/>
        <a:p>
          <a:pPr>
            <a:defRPr sz="1100" b="0" i="0" u="none" strike="noStrike" baseline="0">
              <a:solidFill>
                <a:srgbClr val="000000"/>
              </a:solidFill>
              <a:latin typeface="Arial"/>
              <a:ea typeface="Arial"/>
              <a:cs typeface="Arial"/>
            </a:defRPr>
          </a:pPr>
          <a:endParaRPr lang="en-US"/>
        </a:p>
      </c:txPr>
    </c:legend>
    <c:plotVisOnly val="1"/>
    <c:dispBlanksAs val="gap"/>
    <c:showDLblsOverMax val="0"/>
  </c:chart>
  <c:spPr>
    <a:noFill/>
    <a:ln w="9525">
      <a:noFill/>
    </a:ln>
  </c:spPr>
  <c:txPr>
    <a:bodyPr/>
    <a:lstStyle/>
    <a:p>
      <a:pPr>
        <a:defRPr sz="1200" b="0" i="0" u="none" strike="noStrike" baseline="0">
          <a:solidFill>
            <a:srgbClr val="000000"/>
          </a:solidFill>
          <a:latin typeface="Arial"/>
          <a:ea typeface="Arial"/>
          <a:cs typeface="Arial"/>
        </a:defRPr>
      </a:pPr>
      <a:endParaRPr lang="en-US"/>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13754206204993608"/>
          <c:y val="0.17764091705731352"/>
          <c:w val="0.81041749106596916"/>
          <c:h val="0.72689075630252198"/>
        </c:manualLayout>
      </c:layout>
      <c:scatterChart>
        <c:scatterStyle val="lineMarker"/>
        <c:varyColors val="0"/>
        <c:ser>
          <c:idx val="1"/>
          <c:order val="0"/>
          <c:tx>
            <c:v>All Solutions</c:v>
          </c:tx>
          <c:spPr>
            <a:ln w="28575">
              <a:noFill/>
            </a:ln>
          </c:spPr>
          <c:marker>
            <c:symbol val="circle"/>
            <c:size val="5"/>
            <c:spPr>
              <a:solidFill>
                <a:srgbClr val="C0C0C0"/>
              </a:solidFill>
              <a:ln>
                <a:solidFill>
                  <a:srgbClr val="969696"/>
                </a:solidFill>
                <a:prstDash val="solid"/>
              </a:ln>
            </c:spPr>
          </c:marker>
          <c:xVal>
            <c:numRef>
              <c:f>[SUSTAIN_PostProcessor_20121227.xls]CE_AllSolutions!$B$2:$B$1008</c:f>
              <c:numCache>
                <c:formatCode>"$"#,##0.00_);\("$"#,##0.00\)</c:formatCode>
                <c:ptCount val="1007"/>
                <c:pt idx="0">
                  <c:v>8.5770080000000011</c:v>
                </c:pt>
                <c:pt idx="1">
                  <c:v>20.659061600000008</c:v>
                </c:pt>
                <c:pt idx="2">
                  <c:v>55.371706000000003</c:v>
                </c:pt>
                <c:pt idx="3">
                  <c:v>22.90087239999999</c:v>
                </c:pt>
                <c:pt idx="4">
                  <c:v>62.258386000000002</c:v>
                </c:pt>
                <c:pt idx="5">
                  <c:v>45.874682799999995</c:v>
                </c:pt>
                <c:pt idx="6">
                  <c:v>42.394177200000001</c:v>
                </c:pt>
                <c:pt idx="7">
                  <c:v>47.117691199999996</c:v>
                </c:pt>
                <c:pt idx="8">
                  <c:v>31.296361999999991</c:v>
                </c:pt>
                <c:pt idx="9">
                  <c:v>44.749524000000001</c:v>
                </c:pt>
                <c:pt idx="10">
                  <c:v>36.364756</c:v>
                </c:pt>
                <c:pt idx="11">
                  <c:v>57.908887199999995</c:v>
                </c:pt>
                <c:pt idx="12">
                  <c:v>65.278335199999958</c:v>
                </c:pt>
                <c:pt idx="13">
                  <c:v>39.390160800000011</c:v>
                </c:pt>
                <c:pt idx="14">
                  <c:v>46.042644000000003</c:v>
                </c:pt>
                <c:pt idx="15">
                  <c:v>31.241574800000002</c:v>
                </c:pt>
                <c:pt idx="16">
                  <c:v>35.524996000000002</c:v>
                </c:pt>
                <c:pt idx="17">
                  <c:v>77.767798400000004</c:v>
                </c:pt>
                <c:pt idx="18">
                  <c:v>39.153863999999999</c:v>
                </c:pt>
                <c:pt idx="19">
                  <c:v>47.600265200000003</c:v>
                </c:pt>
                <c:pt idx="20">
                  <c:v>23.106277200000001</c:v>
                </c:pt>
                <c:pt idx="21">
                  <c:v>57.413497199999995</c:v>
                </c:pt>
                <c:pt idx="22">
                  <c:v>53.941258399999995</c:v>
                </c:pt>
                <c:pt idx="23">
                  <c:v>18.874131200000001</c:v>
                </c:pt>
                <c:pt idx="24">
                  <c:v>52.930957200000002</c:v>
                </c:pt>
                <c:pt idx="25">
                  <c:v>66.346099600000031</c:v>
                </c:pt>
                <c:pt idx="26">
                  <c:v>38.908058000000011</c:v>
                </c:pt>
                <c:pt idx="27">
                  <c:v>53.103242000000002</c:v>
                </c:pt>
                <c:pt idx="28">
                  <c:v>45.248656000000011</c:v>
                </c:pt>
                <c:pt idx="29">
                  <c:v>36.1510228</c:v>
                </c:pt>
                <c:pt idx="30">
                  <c:v>44.993266000000006</c:v>
                </c:pt>
                <c:pt idx="31">
                  <c:v>36.574374000000006</c:v>
                </c:pt>
                <c:pt idx="32">
                  <c:v>33.761574800000012</c:v>
                </c:pt>
                <c:pt idx="33">
                  <c:v>8.4270080000000025</c:v>
                </c:pt>
                <c:pt idx="34">
                  <c:v>36.364756</c:v>
                </c:pt>
                <c:pt idx="35">
                  <c:v>57.413497199999995</c:v>
                </c:pt>
                <c:pt idx="36">
                  <c:v>39.564940800000002</c:v>
                </c:pt>
                <c:pt idx="37">
                  <c:v>57.734107200000011</c:v>
                </c:pt>
                <c:pt idx="38">
                  <c:v>47.891691200000004</c:v>
                </c:pt>
                <c:pt idx="39">
                  <c:v>45.100682800000001</c:v>
                </c:pt>
                <c:pt idx="40">
                  <c:v>41.376362</c:v>
                </c:pt>
                <c:pt idx="41">
                  <c:v>12.820872400000001</c:v>
                </c:pt>
                <c:pt idx="42">
                  <c:v>45.099084000000005</c:v>
                </c:pt>
                <c:pt idx="43">
                  <c:v>55.022146000000021</c:v>
                </c:pt>
                <c:pt idx="44">
                  <c:v>39.896768000000002</c:v>
                </c:pt>
                <c:pt idx="45">
                  <c:v>43.760814000000003</c:v>
                </c:pt>
                <c:pt idx="46">
                  <c:v>22.90087239999999</c:v>
                </c:pt>
                <c:pt idx="47">
                  <c:v>23.106277200000001</c:v>
                </c:pt>
                <c:pt idx="48">
                  <c:v>49.233864000000004</c:v>
                </c:pt>
                <c:pt idx="49">
                  <c:v>25.510756000000001</c:v>
                </c:pt>
                <c:pt idx="50">
                  <c:v>36.809655200000002</c:v>
                </c:pt>
                <c:pt idx="51">
                  <c:v>59.710254800000001</c:v>
                </c:pt>
                <c:pt idx="52">
                  <c:v>44.4915284</c:v>
                </c:pt>
                <c:pt idx="53">
                  <c:v>53.103242000000002</c:v>
                </c:pt>
                <c:pt idx="54">
                  <c:v>40.890160800000011</c:v>
                </c:pt>
                <c:pt idx="55">
                  <c:v>51.603242000000002</c:v>
                </c:pt>
                <c:pt idx="56">
                  <c:v>49.099521200000012</c:v>
                </c:pt>
                <c:pt idx="57">
                  <c:v>21.6930424</c:v>
                </c:pt>
                <c:pt idx="58">
                  <c:v>35.590756000000013</c:v>
                </c:pt>
                <c:pt idx="59">
                  <c:v>26.284756000000002</c:v>
                </c:pt>
                <c:pt idx="60">
                  <c:v>45.9555212</c:v>
                </c:pt>
                <c:pt idx="61">
                  <c:v>24.213042399999992</c:v>
                </c:pt>
                <c:pt idx="62">
                  <c:v>20.662254799999999</c:v>
                </c:pt>
                <c:pt idx="63">
                  <c:v>41.700902000000013</c:v>
                </c:pt>
                <c:pt idx="64">
                  <c:v>41.487512000000002</c:v>
                </c:pt>
                <c:pt idx="65">
                  <c:v>31.7190108</c:v>
                </c:pt>
                <c:pt idx="66">
                  <c:v>36.809655200000002</c:v>
                </c:pt>
                <c:pt idx="67">
                  <c:v>22.90087239999999</c:v>
                </c:pt>
                <c:pt idx="68">
                  <c:v>42.288400800000012</c:v>
                </c:pt>
                <c:pt idx="69">
                  <c:v>34.126756000000015</c:v>
                </c:pt>
                <c:pt idx="70">
                  <c:v>46.426756000000012</c:v>
                </c:pt>
                <c:pt idx="71">
                  <c:v>25.462995999999993</c:v>
                </c:pt>
                <c:pt idx="72">
                  <c:v>19.218702399999984</c:v>
                </c:pt>
                <c:pt idx="73">
                  <c:v>19.112926000000005</c:v>
                </c:pt>
                <c:pt idx="74">
                  <c:v>41.145008000000011</c:v>
                </c:pt>
                <c:pt idx="75">
                  <c:v>7.1787679999999998</c:v>
                </c:pt>
                <c:pt idx="76">
                  <c:v>36.539536000000012</c:v>
                </c:pt>
                <c:pt idx="77">
                  <c:v>18.699351200000006</c:v>
                </c:pt>
                <c:pt idx="78">
                  <c:v>22.941591199999991</c:v>
                </c:pt>
                <c:pt idx="79">
                  <c:v>32.506914000000002</c:v>
                </c:pt>
                <c:pt idx="80">
                  <c:v>37.858335200000013</c:v>
                </c:pt>
                <c:pt idx="81">
                  <c:v>37.181655200000002</c:v>
                </c:pt>
                <c:pt idx="82">
                  <c:v>40.102330800000018</c:v>
                </c:pt>
                <c:pt idx="83">
                  <c:v>22.96270239999998</c:v>
                </c:pt>
                <c:pt idx="84">
                  <c:v>22.941591199999991</c:v>
                </c:pt>
                <c:pt idx="85">
                  <c:v>25.462995999999993</c:v>
                </c:pt>
                <c:pt idx="86">
                  <c:v>7.1787679999999998</c:v>
                </c:pt>
                <c:pt idx="87">
                  <c:v>18.699351200000006</c:v>
                </c:pt>
                <c:pt idx="88">
                  <c:v>31.440277199999993</c:v>
                </c:pt>
                <c:pt idx="89">
                  <c:v>13.018872399999999</c:v>
                </c:pt>
                <c:pt idx="90">
                  <c:v>33.352756000000007</c:v>
                </c:pt>
                <c:pt idx="91">
                  <c:v>25.0383204</c:v>
                </c:pt>
                <c:pt idx="92">
                  <c:v>27.908262399999984</c:v>
                </c:pt>
                <c:pt idx="93">
                  <c:v>22.639404800000001</c:v>
                </c:pt>
                <c:pt idx="94">
                  <c:v>24.363042399999983</c:v>
                </c:pt>
                <c:pt idx="95">
                  <c:v>12.6708724</c:v>
                </c:pt>
                <c:pt idx="96">
                  <c:v>23.0495524</c:v>
                </c:pt>
                <c:pt idx="97">
                  <c:v>31.411176399999999</c:v>
                </c:pt>
                <c:pt idx="98">
                  <c:v>23.590755999999999</c:v>
                </c:pt>
                <c:pt idx="99">
                  <c:v>23.613042399999991</c:v>
                </c:pt>
                <c:pt idx="100">
                  <c:v>19.862926000000002</c:v>
                </c:pt>
                <c:pt idx="101">
                  <c:v>33.376756</c:v>
                </c:pt>
                <c:pt idx="102">
                  <c:v>25.0389424</c:v>
                </c:pt>
                <c:pt idx="103">
                  <c:v>20.803521199999999</c:v>
                </c:pt>
                <c:pt idx="104">
                  <c:v>15.3408768</c:v>
                </c:pt>
                <c:pt idx="105">
                  <c:v>39.2790064</c:v>
                </c:pt>
                <c:pt idx="106">
                  <c:v>30.979404799999994</c:v>
                </c:pt>
                <c:pt idx="107">
                  <c:v>23.312262399999991</c:v>
                </c:pt>
                <c:pt idx="108">
                  <c:v>19.523691199999991</c:v>
                </c:pt>
                <c:pt idx="109">
                  <c:v>21.168702399999983</c:v>
                </c:pt>
                <c:pt idx="110">
                  <c:v>19.535574799999999</c:v>
                </c:pt>
                <c:pt idx="111">
                  <c:v>24.02755239999999</c:v>
                </c:pt>
                <c:pt idx="112">
                  <c:v>7.1787679999999998</c:v>
                </c:pt>
                <c:pt idx="113">
                  <c:v>7.1787679999999998</c:v>
                </c:pt>
                <c:pt idx="114">
                  <c:v>24.837671600000007</c:v>
                </c:pt>
                <c:pt idx="115">
                  <c:v>12.520092400000001</c:v>
                </c:pt>
                <c:pt idx="116">
                  <c:v>22.90087239999999</c:v>
                </c:pt>
                <c:pt idx="117">
                  <c:v>20.803521199999999</c:v>
                </c:pt>
                <c:pt idx="118">
                  <c:v>20.911605999999999</c:v>
                </c:pt>
                <c:pt idx="119">
                  <c:v>19.613574800000009</c:v>
                </c:pt>
                <c:pt idx="120">
                  <c:v>17.2135748</c:v>
                </c:pt>
                <c:pt idx="121">
                  <c:v>17.773482399999988</c:v>
                </c:pt>
                <c:pt idx="122">
                  <c:v>24.213042399999992</c:v>
                </c:pt>
                <c:pt idx="123">
                  <c:v>20.119404800000005</c:v>
                </c:pt>
                <c:pt idx="124">
                  <c:v>19.410981199999998</c:v>
                </c:pt>
                <c:pt idx="125">
                  <c:v>19.947431600000002</c:v>
                </c:pt>
                <c:pt idx="126">
                  <c:v>21.852196800000002</c:v>
                </c:pt>
                <c:pt idx="127">
                  <c:v>14.292201199999999</c:v>
                </c:pt>
                <c:pt idx="128">
                  <c:v>18.8469424</c:v>
                </c:pt>
                <c:pt idx="129">
                  <c:v>23.313351200000007</c:v>
                </c:pt>
                <c:pt idx="130">
                  <c:v>15.489548000000005</c:v>
                </c:pt>
                <c:pt idx="131">
                  <c:v>12.623034800000005</c:v>
                </c:pt>
                <c:pt idx="132">
                  <c:v>15.3408768</c:v>
                </c:pt>
                <c:pt idx="133">
                  <c:v>12.6708724</c:v>
                </c:pt>
                <c:pt idx="134">
                  <c:v>22.750872399999999</c:v>
                </c:pt>
                <c:pt idx="135">
                  <c:v>12.820872400000001</c:v>
                </c:pt>
                <c:pt idx="136">
                  <c:v>28.222254800000002</c:v>
                </c:pt>
                <c:pt idx="137">
                  <c:v>13.510756000000002</c:v>
                </c:pt>
                <c:pt idx="138">
                  <c:v>16.186170000000001</c:v>
                </c:pt>
                <c:pt idx="139">
                  <c:v>17.478942399999983</c:v>
                </c:pt>
                <c:pt idx="140">
                  <c:v>12.118872399999999</c:v>
                </c:pt>
                <c:pt idx="141">
                  <c:v>9.4770080000000014</c:v>
                </c:pt>
                <c:pt idx="142">
                  <c:v>13.1443324</c:v>
                </c:pt>
                <c:pt idx="143">
                  <c:v>18.222702399999985</c:v>
                </c:pt>
                <c:pt idx="144">
                  <c:v>24.03694239999999</c:v>
                </c:pt>
                <c:pt idx="145">
                  <c:v>16.662196799999993</c:v>
                </c:pt>
                <c:pt idx="146">
                  <c:v>9.6256836000000003</c:v>
                </c:pt>
                <c:pt idx="147">
                  <c:v>11.224794800000002</c:v>
                </c:pt>
                <c:pt idx="148">
                  <c:v>7.1787679999999998</c:v>
                </c:pt>
                <c:pt idx="149">
                  <c:v>19.218702399999984</c:v>
                </c:pt>
                <c:pt idx="150">
                  <c:v>21.852196800000002</c:v>
                </c:pt>
                <c:pt idx="151">
                  <c:v>16.186170000000001</c:v>
                </c:pt>
                <c:pt idx="152">
                  <c:v>13.0960924</c:v>
                </c:pt>
                <c:pt idx="153">
                  <c:v>12.0948724</c:v>
                </c:pt>
                <c:pt idx="154">
                  <c:v>21.439404800000002</c:v>
                </c:pt>
                <c:pt idx="155">
                  <c:v>9.7770080000000004</c:v>
                </c:pt>
                <c:pt idx="156">
                  <c:v>12.422146000000003</c:v>
                </c:pt>
                <c:pt idx="157">
                  <c:v>8.2673779999999972</c:v>
                </c:pt>
                <c:pt idx="158">
                  <c:v>14.096146000000003</c:v>
                </c:pt>
                <c:pt idx="159">
                  <c:v>16.453404799999994</c:v>
                </c:pt>
                <c:pt idx="160">
                  <c:v>21.6930424</c:v>
                </c:pt>
                <c:pt idx="161">
                  <c:v>15.3408768</c:v>
                </c:pt>
                <c:pt idx="162">
                  <c:v>19.593042399999984</c:v>
                </c:pt>
                <c:pt idx="163">
                  <c:v>9.2787679999999995</c:v>
                </c:pt>
                <c:pt idx="164">
                  <c:v>19.985574799999991</c:v>
                </c:pt>
                <c:pt idx="165">
                  <c:v>18.143377999999991</c:v>
                </c:pt>
                <c:pt idx="166">
                  <c:v>11.658702400000001</c:v>
                </c:pt>
                <c:pt idx="167">
                  <c:v>27.095574799999994</c:v>
                </c:pt>
                <c:pt idx="168">
                  <c:v>12.4188724</c:v>
                </c:pt>
                <c:pt idx="169">
                  <c:v>11.508702400000001</c:v>
                </c:pt>
                <c:pt idx="170">
                  <c:v>12.418332400000001</c:v>
                </c:pt>
                <c:pt idx="171">
                  <c:v>7.5674823999999976</c:v>
                </c:pt>
                <c:pt idx="172">
                  <c:v>18.419618</c:v>
                </c:pt>
                <c:pt idx="173">
                  <c:v>11.7004324</c:v>
                </c:pt>
                <c:pt idx="174">
                  <c:v>9.2787679999999995</c:v>
                </c:pt>
                <c:pt idx="175">
                  <c:v>6.1673779999999976</c:v>
                </c:pt>
                <c:pt idx="176">
                  <c:v>7.7670424000000002</c:v>
                </c:pt>
                <c:pt idx="177">
                  <c:v>23.703008000000001</c:v>
                </c:pt>
                <c:pt idx="178">
                  <c:v>19.332196800000002</c:v>
                </c:pt>
                <c:pt idx="179">
                  <c:v>18.222702399999985</c:v>
                </c:pt>
                <c:pt idx="180">
                  <c:v>8.7517880000000012</c:v>
                </c:pt>
                <c:pt idx="181">
                  <c:v>7.9913780000000019</c:v>
                </c:pt>
                <c:pt idx="182">
                  <c:v>22.71694239999999</c:v>
                </c:pt>
                <c:pt idx="183">
                  <c:v>17.049042399999983</c:v>
                </c:pt>
                <c:pt idx="184">
                  <c:v>10.975683600000004</c:v>
                </c:pt>
                <c:pt idx="185">
                  <c:v>11.1700924</c:v>
                </c:pt>
                <c:pt idx="186">
                  <c:v>15.5270736</c:v>
                </c:pt>
                <c:pt idx="187">
                  <c:v>6.2174824000000006</c:v>
                </c:pt>
                <c:pt idx="188">
                  <c:v>21.852196800000002</c:v>
                </c:pt>
                <c:pt idx="189">
                  <c:v>11.470872400000001</c:v>
                </c:pt>
                <c:pt idx="190">
                  <c:v>12.0948724</c:v>
                </c:pt>
                <c:pt idx="191">
                  <c:v>9.4770080000000014</c:v>
                </c:pt>
                <c:pt idx="192">
                  <c:v>18.672162399999991</c:v>
                </c:pt>
                <c:pt idx="193">
                  <c:v>7.353548</c:v>
                </c:pt>
                <c:pt idx="194">
                  <c:v>9.7770080000000004</c:v>
                </c:pt>
                <c:pt idx="195">
                  <c:v>17.773482399999988</c:v>
                </c:pt>
                <c:pt idx="196">
                  <c:v>12.6948724</c:v>
                </c:pt>
                <c:pt idx="197">
                  <c:v>7.5674823999999976</c:v>
                </c:pt>
                <c:pt idx="198">
                  <c:v>18.584768</c:v>
                </c:pt>
                <c:pt idx="199">
                  <c:v>8.4421624000000008</c:v>
                </c:pt>
                <c:pt idx="200">
                  <c:v>8.0787680000000002</c:v>
                </c:pt>
                <c:pt idx="201">
                  <c:v>10.570872400000001</c:v>
                </c:pt>
                <c:pt idx="202">
                  <c:v>17.62348239999999</c:v>
                </c:pt>
                <c:pt idx="203">
                  <c:v>12.244872399999997</c:v>
                </c:pt>
                <c:pt idx="204">
                  <c:v>15.1987024</c:v>
                </c:pt>
                <c:pt idx="205">
                  <c:v>9.6408380000000005</c:v>
                </c:pt>
                <c:pt idx="206">
                  <c:v>12.8070424</c:v>
                </c:pt>
                <c:pt idx="207">
                  <c:v>6.6187024000000001</c:v>
                </c:pt>
                <c:pt idx="208">
                  <c:v>16.662196799999993</c:v>
                </c:pt>
                <c:pt idx="209">
                  <c:v>5.6696911999999999</c:v>
                </c:pt>
                <c:pt idx="210">
                  <c:v>8.4173779999999994</c:v>
                </c:pt>
                <c:pt idx="211">
                  <c:v>14.9490424</c:v>
                </c:pt>
                <c:pt idx="212">
                  <c:v>17.773482399999988</c:v>
                </c:pt>
                <c:pt idx="213">
                  <c:v>11.508702400000001</c:v>
                </c:pt>
                <c:pt idx="214">
                  <c:v>7.3796568000000002</c:v>
                </c:pt>
                <c:pt idx="215">
                  <c:v>18.759547999999988</c:v>
                </c:pt>
                <c:pt idx="216">
                  <c:v>18.060432399999989</c:v>
                </c:pt>
                <c:pt idx="217">
                  <c:v>12.4869424</c:v>
                </c:pt>
                <c:pt idx="218">
                  <c:v>18.8469424</c:v>
                </c:pt>
                <c:pt idx="219">
                  <c:v>7.9913780000000019</c:v>
                </c:pt>
                <c:pt idx="220">
                  <c:v>12.0948724</c:v>
                </c:pt>
                <c:pt idx="221">
                  <c:v>17.049042399999983</c:v>
                </c:pt>
                <c:pt idx="222">
                  <c:v>11.7004324</c:v>
                </c:pt>
                <c:pt idx="223">
                  <c:v>11.1700924</c:v>
                </c:pt>
                <c:pt idx="224">
                  <c:v>6.7934824000000003</c:v>
                </c:pt>
                <c:pt idx="225">
                  <c:v>12.4327024</c:v>
                </c:pt>
                <c:pt idx="226">
                  <c:v>10.572196800000004</c:v>
                </c:pt>
                <c:pt idx="227">
                  <c:v>18.222702399999985</c:v>
                </c:pt>
                <c:pt idx="228">
                  <c:v>7.0913779999999997</c:v>
                </c:pt>
                <c:pt idx="229">
                  <c:v>6.4295479999999996</c:v>
                </c:pt>
                <c:pt idx="230">
                  <c:v>10.570872400000001</c:v>
                </c:pt>
                <c:pt idx="231">
                  <c:v>17.049042399999983</c:v>
                </c:pt>
                <c:pt idx="232">
                  <c:v>7.8304324000000003</c:v>
                </c:pt>
                <c:pt idx="233">
                  <c:v>6.2814212000000014</c:v>
                </c:pt>
                <c:pt idx="234">
                  <c:v>16.487416799999991</c:v>
                </c:pt>
                <c:pt idx="235">
                  <c:v>7.353548</c:v>
                </c:pt>
                <c:pt idx="236">
                  <c:v>11.508702400000001</c:v>
                </c:pt>
                <c:pt idx="237">
                  <c:v>12.8070424</c:v>
                </c:pt>
                <c:pt idx="238">
                  <c:v>12.557378</c:v>
                </c:pt>
                <c:pt idx="239">
                  <c:v>5.1187024000000001</c:v>
                </c:pt>
                <c:pt idx="240">
                  <c:v>9.8500924000000047</c:v>
                </c:pt>
                <c:pt idx="241">
                  <c:v>7.6157179999999975</c:v>
                </c:pt>
                <c:pt idx="242">
                  <c:v>5.6696911999999999</c:v>
                </c:pt>
                <c:pt idx="243">
                  <c:v>12.6948724</c:v>
                </c:pt>
                <c:pt idx="244">
                  <c:v>17.049042399999983</c:v>
                </c:pt>
                <c:pt idx="245">
                  <c:v>11.1700924</c:v>
                </c:pt>
                <c:pt idx="246">
                  <c:v>7.3927024000000001</c:v>
                </c:pt>
                <c:pt idx="247">
                  <c:v>10.396092400000002</c:v>
                </c:pt>
                <c:pt idx="248">
                  <c:v>12.6708724</c:v>
                </c:pt>
                <c:pt idx="249">
                  <c:v>15.960432400000004</c:v>
                </c:pt>
                <c:pt idx="250">
                  <c:v>7.7057567999999996</c:v>
                </c:pt>
                <c:pt idx="251">
                  <c:v>17.7343324</c:v>
                </c:pt>
                <c:pt idx="252">
                  <c:v>17.049042399999983</c:v>
                </c:pt>
                <c:pt idx="253">
                  <c:v>12.6708724</c:v>
                </c:pt>
                <c:pt idx="254">
                  <c:v>17.53609239999999</c:v>
                </c:pt>
                <c:pt idx="255">
                  <c:v>5.5700267999999999</c:v>
                </c:pt>
                <c:pt idx="256">
                  <c:v>11.470872400000001</c:v>
                </c:pt>
                <c:pt idx="257">
                  <c:v>6.2174824000000006</c:v>
                </c:pt>
                <c:pt idx="258">
                  <c:v>17.049042399999983</c:v>
                </c:pt>
                <c:pt idx="259">
                  <c:v>7.7057567999999996</c:v>
                </c:pt>
                <c:pt idx="260">
                  <c:v>8.2300924000000002</c:v>
                </c:pt>
                <c:pt idx="261">
                  <c:v>16.024366799999999</c:v>
                </c:pt>
                <c:pt idx="262">
                  <c:v>11.1700924</c:v>
                </c:pt>
                <c:pt idx="263">
                  <c:v>7.7670424000000002</c:v>
                </c:pt>
                <c:pt idx="264">
                  <c:v>10.3087024</c:v>
                </c:pt>
                <c:pt idx="265">
                  <c:v>11.5960924</c:v>
                </c:pt>
                <c:pt idx="266">
                  <c:v>7.3300924000000025</c:v>
                </c:pt>
                <c:pt idx="267">
                  <c:v>5.6696911999999999</c:v>
                </c:pt>
                <c:pt idx="268">
                  <c:v>5.2327412000000004</c:v>
                </c:pt>
                <c:pt idx="269">
                  <c:v>10.8987724</c:v>
                </c:pt>
                <c:pt idx="270">
                  <c:v>11.6208724</c:v>
                </c:pt>
                <c:pt idx="271">
                  <c:v>4.0700267999999999</c:v>
                </c:pt>
                <c:pt idx="272">
                  <c:v>6.1673779999999976</c:v>
                </c:pt>
                <c:pt idx="273">
                  <c:v>18.060432399999989</c:v>
                </c:pt>
                <c:pt idx="274">
                  <c:v>20.157783600000005</c:v>
                </c:pt>
                <c:pt idx="275">
                  <c:v>12.6708724</c:v>
                </c:pt>
                <c:pt idx="276">
                  <c:v>10.572196800000004</c:v>
                </c:pt>
                <c:pt idx="277">
                  <c:v>5.1187024000000001</c:v>
                </c:pt>
                <c:pt idx="278">
                  <c:v>8.6156180000000013</c:v>
                </c:pt>
                <c:pt idx="279">
                  <c:v>4.9314168</c:v>
                </c:pt>
                <c:pt idx="280">
                  <c:v>10.572196800000004</c:v>
                </c:pt>
                <c:pt idx="281">
                  <c:v>4.0700267999999999</c:v>
                </c:pt>
                <c:pt idx="282">
                  <c:v>8.7544324000000007</c:v>
                </c:pt>
                <c:pt idx="283">
                  <c:v>11.622196800000005</c:v>
                </c:pt>
                <c:pt idx="284">
                  <c:v>8.7544324000000007</c:v>
                </c:pt>
                <c:pt idx="285">
                  <c:v>8.8014168000000055</c:v>
                </c:pt>
                <c:pt idx="286">
                  <c:v>17.448702399999981</c:v>
                </c:pt>
                <c:pt idx="287">
                  <c:v>7.2304324000000024</c:v>
                </c:pt>
                <c:pt idx="288">
                  <c:v>4.3321967999999984</c:v>
                </c:pt>
                <c:pt idx="289">
                  <c:v>11.3587024</c:v>
                </c:pt>
                <c:pt idx="290">
                  <c:v>10.3087024</c:v>
                </c:pt>
                <c:pt idx="291">
                  <c:v>11.896872400000001</c:v>
                </c:pt>
                <c:pt idx="292">
                  <c:v>17.13643239999999</c:v>
                </c:pt>
                <c:pt idx="293">
                  <c:v>17.973042399999983</c:v>
                </c:pt>
                <c:pt idx="294">
                  <c:v>11.447416800000004</c:v>
                </c:pt>
                <c:pt idx="295">
                  <c:v>15.612196800000005</c:v>
                </c:pt>
                <c:pt idx="296">
                  <c:v>11.622196800000005</c:v>
                </c:pt>
                <c:pt idx="297">
                  <c:v>5.980092400000002</c:v>
                </c:pt>
                <c:pt idx="298">
                  <c:v>4.9314168</c:v>
                </c:pt>
                <c:pt idx="299">
                  <c:v>4.0700267999999999</c:v>
                </c:pt>
                <c:pt idx="300">
                  <c:v>11.658702400000001</c:v>
                </c:pt>
                <c:pt idx="301">
                  <c:v>5.2687024000000013</c:v>
                </c:pt>
                <c:pt idx="302">
                  <c:v>5.5700267999999999</c:v>
                </c:pt>
                <c:pt idx="303">
                  <c:v>5.1187024000000001</c:v>
                </c:pt>
                <c:pt idx="304">
                  <c:v>17.698366800000002</c:v>
                </c:pt>
                <c:pt idx="305">
                  <c:v>6.4060924000000021</c:v>
                </c:pt>
                <c:pt idx="306">
                  <c:v>10.748772399999995</c:v>
                </c:pt>
                <c:pt idx="307">
                  <c:v>9.8500924000000047</c:v>
                </c:pt>
                <c:pt idx="308">
                  <c:v>4.9314168</c:v>
                </c:pt>
                <c:pt idx="309">
                  <c:v>8.8014168000000055</c:v>
                </c:pt>
                <c:pt idx="310">
                  <c:v>17.1990424</c:v>
                </c:pt>
                <c:pt idx="311">
                  <c:v>16.3374168</c:v>
                </c:pt>
                <c:pt idx="312">
                  <c:v>10.584702400000001</c:v>
                </c:pt>
                <c:pt idx="313">
                  <c:v>4.4821967999999996</c:v>
                </c:pt>
                <c:pt idx="314">
                  <c:v>4.3321967999999984</c:v>
                </c:pt>
                <c:pt idx="315">
                  <c:v>10.572196800000004</c:v>
                </c:pt>
                <c:pt idx="316">
                  <c:v>11.622196800000005</c:v>
                </c:pt>
                <c:pt idx="317">
                  <c:v>12.396196800000004</c:v>
                </c:pt>
                <c:pt idx="318">
                  <c:v>6.0427024000000014</c:v>
                </c:pt>
                <c:pt idx="319">
                  <c:v>8.0274168000000028</c:v>
                </c:pt>
                <c:pt idx="320">
                  <c:v>4.3321967999999984</c:v>
                </c:pt>
                <c:pt idx="321">
                  <c:v>6.4060924000000021</c:v>
                </c:pt>
                <c:pt idx="322">
                  <c:v>5.5321967999999995</c:v>
                </c:pt>
                <c:pt idx="323">
                  <c:v>11.4460924</c:v>
                </c:pt>
                <c:pt idx="324">
                  <c:v>13.9030156</c:v>
                </c:pt>
                <c:pt idx="325">
                  <c:v>6.6187024000000001</c:v>
                </c:pt>
                <c:pt idx="326">
                  <c:v>7.743042400000002</c:v>
                </c:pt>
                <c:pt idx="327">
                  <c:v>16.536432399999988</c:v>
                </c:pt>
                <c:pt idx="328">
                  <c:v>16.487416799999991</c:v>
                </c:pt>
                <c:pt idx="329">
                  <c:v>3.9200268</c:v>
                </c:pt>
                <c:pt idx="330">
                  <c:v>11.622196800000005</c:v>
                </c:pt>
                <c:pt idx="331">
                  <c:v>6.7934824000000003</c:v>
                </c:pt>
                <c:pt idx="332">
                  <c:v>10.921756800000002</c:v>
                </c:pt>
                <c:pt idx="333">
                  <c:v>16.7868724</c:v>
                </c:pt>
                <c:pt idx="334">
                  <c:v>4.0700267999999999</c:v>
                </c:pt>
                <c:pt idx="335">
                  <c:v>5.5700267999999999</c:v>
                </c:pt>
                <c:pt idx="336">
                  <c:v>6.8808724000000003</c:v>
                </c:pt>
                <c:pt idx="337">
                  <c:v>11.5348068</c:v>
                </c:pt>
                <c:pt idx="338">
                  <c:v>6.4934824000000004</c:v>
                </c:pt>
                <c:pt idx="339">
                  <c:v>6.706092400000002</c:v>
                </c:pt>
                <c:pt idx="340">
                  <c:v>15.7120924</c:v>
                </c:pt>
                <c:pt idx="341">
                  <c:v>7.2304324000000024</c:v>
                </c:pt>
                <c:pt idx="342">
                  <c:v>7.9400268000000001</c:v>
                </c:pt>
                <c:pt idx="343">
                  <c:v>4.0074167999999979</c:v>
                </c:pt>
                <c:pt idx="344">
                  <c:v>5.8804324000000001</c:v>
                </c:pt>
                <c:pt idx="345">
                  <c:v>5.8321967999999984</c:v>
                </c:pt>
                <c:pt idx="346">
                  <c:v>5.5321967999999995</c:v>
                </c:pt>
                <c:pt idx="347">
                  <c:v>6.9682624000000022</c:v>
                </c:pt>
                <c:pt idx="348">
                  <c:v>11.622196800000005</c:v>
                </c:pt>
                <c:pt idx="349">
                  <c:v>3.9200268</c:v>
                </c:pt>
                <c:pt idx="350">
                  <c:v>4.3321967999999984</c:v>
                </c:pt>
                <c:pt idx="351">
                  <c:v>10.572196800000004</c:v>
                </c:pt>
                <c:pt idx="352">
                  <c:v>5.5321967999999995</c:v>
                </c:pt>
                <c:pt idx="353">
                  <c:v>10.572196800000004</c:v>
                </c:pt>
                <c:pt idx="354">
                  <c:v>4.2200267999999985</c:v>
                </c:pt>
                <c:pt idx="355">
                  <c:v>4.3321967999999984</c:v>
                </c:pt>
                <c:pt idx="356">
                  <c:v>4.3321967999999984</c:v>
                </c:pt>
                <c:pt idx="357">
                  <c:v>4.0700267999999999</c:v>
                </c:pt>
                <c:pt idx="358">
                  <c:v>6.4321967999999998</c:v>
                </c:pt>
                <c:pt idx="359">
                  <c:v>13.463416800000008</c:v>
                </c:pt>
                <c:pt idx="360">
                  <c:v>8.4643668000000005</c:v>
                </c:pt>
                <c:pt idx="361">
                  <c:v>16.612092400000005</c:v>
                </c:pt>
                <c:pt idx="362">
                  <c:v>16.536432399999988</c:v>
                </c:pt>
                <c:pt idx="363">
                  <c:v>17.049042399999983</c:v>
                </c:pt>
                <c:pt idx="364">
                  <c:v>5.4200267999999996</c:v>
                </c:pt>
                <c:pt idx="365">
                  <c:v>8.0521968000000044</c:v>
                </c:pt>
                <c:pt idx="366">
                  <c:v>7.9400268000000001</c:v>
                </c:pt>
                <c:pt idx="367">
                  <c:v>5.5321967999999995</c:v>
                </c:pt>
                <c:pt idx="368">
                  <c:v>16.536432399999988</c:v>
                </c:pt>
                <c:pt idx="369">
                  <c:v>8.4643668000000005</c:v>
                </c:pt>
                <c:pt idx="370">
                  <c:v>4.4821967999999996</c:v>
                </c:pt>
                <c:pt idx="371">
                  <c:v>11.622196800000005</c:v>
                </c:pt>
                <c:pt idx="372">
                  <c:v>10.397416800000004</c:v>
                </c:pt>
                <c:pt idx="373">
                  <c:v>4.0700267999999999</c:v>
                </c:pt>
                <c:pt idx="374">
                  <c:v>6.5560924000000025</c:v>
                </c:pt>
                <c:pt idx="375">
                  <c:v>7.877416799999998</c:v>
                </c:pt>
                <c:pt idx="376">
                  <c:v>6.2420267999999997</c:v>
                </c:pt>
                <c:pt idx="377">
                  <c:v>4.2200267999999985</c:v>
                </c:pt>
                <c:pt idx="378">
                  <c:v>16.38643239999999</c:v>
                </c:pt>
                <c:pt idx="379">
                  <c:v>8.6143668000000009</c:v>
                </c:pt>
                <c:pt idx="380">
                  <c:v>7.2304324000000024</c:v>
                </c:pt>
                <c:pt idx="381">
                  <c:v>7.2304324000000024</c:v>
                </c:pt>
                <c:pt idx="382">
                  <c:v>6.9304323999999999</c:v>
                </c:pt>
                <c:pt idx="383">
                  <c:v>11.221756800000001</c:v>
                </c:pt>
                <c:pt idx="384">
                  <c:v>16.3374168</c:v>
                </c:pt>
                <c:pt idx="385">
                  <c:v>4.4821967999999996</c:v>
                </c:pt>
                <c:pt idx="386">
                  <c:v>8.960026800000005</c:v>
                </c:pt>
                <c:pt idx="387">
                  <c:v>4.0074167999999979</c:v>
                </c:pt>
                <c:pt idx="388">
                  <c:v>9.1021968000000051</c:v>
                </c:pt>
                <c:pt idx="389">
                  <c:v>9.1100268</c:v>
                </c:pt>
                <c:pt idx="390">
                  <c:v>10.572196800000004</c:v>
                </c:pt>
                <c:pt idx="391">
                  <c:v>9.5235211999999994</c:v>
                </c:pt>
                <c:pt idx="392">
                  <c:v>11.496432400000003</c:v>
                </c:pt>
                <c:pt idx="393">
                  <c:v>16.261756799999993</c:v>
                </c:pt>
                <c:pt idx="394">
                  <c:v>7.877416799999998</c:v>
                </c:pt>
                <c:pt idx="395">
                  <c:v>6.4934824000000004</c:v>
                </c:pt>
                <c:pt idx="396">
                  <c:v>4.4821967999999996</c:v>
                </c:pt>
                <c:pt idx="397">
                  <c:v>4.3074167999999977</c:v>
                </c:pt>
                <c:pt idx="398">
                  <c:v>17.3104324</c:v>
                </c:pt>
                <c:pt idx="399">
                  <c:v>6.3690424000000014</c:v>
                </c:pt>
                <c:pt idx="400">
                  <c:v>5.9443668000000001</c:v>
                </c:pt>
                <c:pt idx="401">
                  <c:v>9.7504324000000047</c:v>
                </c:pt>
                <c:pt idx="402">
                  <c:v>9.8730812000000032</c:v>
                </c:pt>
                <c:pt idx="403">
                  <c:v>10.572196800000004</c:v>
                </c:pt>
                <c:pt idx="404">
                  <c:v>5.4200267999999996</c:v>
                </c:pt>
                <c:pt idx="405">
                  <c:v>15.336432400000003</c:v>
                </c:pt>
                <c:pt idx="406">
                  <c:v>4.9460267999999994</c:v>
                </c:pt>
                <c:pt idx="407">
                  <c:v>15.660432400000005</c:v>
                </c:pt>
                <c:pt idx="408">
                  <c:v>7.877416799999998</c:v>
                </c:pt>
                <c:pt idx="409">
                  <c:v>7.2304324000000024</c:v>
                </c:pt>
                <c:pt idx="410">
                  <c:v>5.4200267999999996</c:v>
                </c:pt>
                <c:pt idx="411">
                  <c:v>6.4060924000000021</c:v>
                </c:pt>
                <c:pt idx="412">
                  <c:v>8.4288723999999995</c:v>
                </c:pt>
                <c:pt idx="413">
                  <c:v>5.8321967999999984</c:v>
                </c:pt>
                <c:pt idx="414">
                  <c:v>6.7934824000000003</c:v>
                </c:pt>
                <c:pt idx="415">
                  <c:v>10.397416800000004</c:v>
                </c:pt>
                <c:pt idx="416">
                  <c:v>3.9200268</c:v>
                </c:pt>
                <c:pt idx="417">
                  <c:v>4.0700267999999999</c:v>
                </c:pt>
                <c:pt idx="418">
                  <c:v>4.2200267999999985</c:v>
                </c:pt>
                <c:pt idx="419">
                  <c:v>9.522196800000005</c:v>
                </c:pt>
                <c:pt idx="420">
                  <c:v>9.5235211999999994</c:v>
                </c:pt>
                <c:pt idx="421">
                  <c:v>6.3690424000000014</c:v>
                </c:pt>
                <c:pt idx="422">
                  <c:v>18.631756800000005</c:v>
                </c:pt>
                <c:pt idx="423">
                  <c:v>6.7400267999999999</c:v>
                </c:pt>
                <c:pt idx="424">
                  <c:v>5.9443668000000001</c:v>
                </c:pt>
                <c:pt idx="425">
                  <c:v>11.221756800000001</c:v>
                </c:pt>
                <c:pt idx="426">
                  <c:v>6.0690424000000025</c:v>
                </c:pt>
                <c:pt idx="427">
                  <c:v>8.1774168000000031</c:v>
                </c:pt>
                <c:pt idx="428">
                  <c:v>11.970432400000004</c:v>
                </c:pt>
                <c:pt idx="429">
                  <c:v>5.1330811999999995</c:v>
                </c:pt>
                <c:pt idx="430">
                  <c:v>9.522196800000005</c:v>
                </c:pt>
                <c:pt idx="431">
                  <c:v>4.8330812000000005</c:v>
                </c:pt>
                <c:pt idx="432">
                  <c:v>5.5700267999999999</c:v>
                </c:pt>
                <c:pt idx="433">
                  <c:v>5.2081967999999996</c:v>
                </c:pt>
                <c:pt idx="434">
                  <c:v>5.8321967999999984</c:v>
                </c:pt>
                <c:pt idx="435">
                  <c:v>7.103416799999998</c:v>
                </c:pt>
                <c:pt idx="436">
                  <c:v>8.0521968000000044</c:v>
                </c:pt>
                <c:pt idx="437">
                  <c:v>7.877416799999998</c:v>
                </c:pt>
                <c:pt idx="438">
                  <c:v>8.4643668000000005</c:v>
                </c:pt>
                <c:pt idx="439">
                  <c:v>10.397416800000004</c:v>
                </c:pt>
                <c:pt idx="440">
                  <c:v>15.961756800000005</c:v>
                </c:pt>
                <c:pt idx="441">
                  <c:v>11.071756800000005</c:v>
                </c:pt>
                <c:pt idx="442">
                  <c:v>8.0521968000000044</c:v>
                </c:pt>
                <c:pt idx="443">
                  <c:v>12.769756800000005</c:v>
                </c:pt>
                <c:pt idx="444">
                  <c:v>3.9200268</c:v>
                </c:pt>
                <c:pt idx="445">
                  <c:v>5.8321967999999984</c:v>
                </c:pt>
                <c:pt idx="446">
                  <c:v>7.2304324000000024</c:v>
                </c:pt>
                <c:pt idx="447">
                  <c:v>9.5235211999999994</c:v>
                </c:pt>
                <c:pt idx="448">
                  <c:v>3.9200268</c:v>
                </c:pt>
                <c:pt idx="449">
                  <c:v>4.0700267999999999</c:v>
                </c:pt>
                <c:pt idx="450">
                  <c:v>5.5577567999999982</c:v>
                </c:pt>
                <c:pt idx="451">
                  <c:v>10.310026800000005</c:v>
                </c:pt>
                <c:pt idx="452">
                  <c:v>11.221756800000001</c:v>
                </c:pt>
                <c:pt idx="453">
                  <c:v>9.8730812000000032</c:v>
                </c:pt>
                <c:pt idx="454">
                  <c:v>7.877416799999998</c:v>
                </c:pt>
                <c:pt idx="455">
                  <c:v>3.9200268</c:v>
                </c:pt>
                <c:pt idx="456">
                  <c:v>4.7581967999999986</c:v>
                </c:pt>
                <c:pt idx="457">
                  <c:v>5.2830811999999998</c:v>
                </c:pt>
                <c:pt idx="458">
                  <c:v>5.8068724000000014</c:v>
                </c:pt>
                <c:pt idx="459">
                  <c:v>8.6143668000000009</c:v>
                </c:pt>
                <c:pt idx="460">
                  <c:v>4.3074167999999977</c:v>
                </c:pt>
                <c:pt idx="461">
                  <c:v>6.7400267999999999</c:v>
                </c:pt>
                <c:pt idx="462">
                  <c:v>4.0700267999999999</c:v>
                </c:pt>
                <c:pt idx="463">
                  <c:v>4.6830811999999984</c:v>
                </c:pt>
                <c:pt idx="464">
                  <c:v>5.2687024000000013</c:v>
                </c:pt>
                <c:pt idx="465">
                  <c:v>5.3203667999999995</c:v>
                </c:pt>
                <c:pt idx="466">
                  <c:v>7.9903667999999994</c:v>
                </c:pt>
                <c:pt idx="467">
                  <c:v>5.682196799999998</c:v>
                </c:pt>
                <c:pt idx="468">
                  <c:v>8.4643668000000005</c:v>
                </c:pt>
                <c:pt idx="469">
                  <c:v>8.4643668000000005</c:v>
                </c:pt>
                <c:pt idx="470">
                  <c:v>14.300026800000005</c:v>
                </c:pt>
                <c:pt idx="471">
                  <c:v>8.7017568000000001</c:v>
                </c:pt>
                <c:pt idx="472">
                  <c:v>15.487756800000005</c:v>
                </c:pt>
                <c:pt idx="473">
                  <c:v>7.877416799999998</c:v>
                </c:pt>
                <c:pt idx="474">
                  <c:v>11.071756800000005</c:v>
                </c:pt>
                <c:pt idx="475">
                  <c:v>6.0943667999999995</c:v>
                </c:pt>
                <c:pt idx="476">
                  <c:v>6.7400267999999999</c:v>
                </c:pt>
                <c:pt idx="477">
                  <c:v>6.7400267999999999</c:v>
                </c:pt>
                <c:pt idx="478">
                  <c:v>3.1460268</c:v>
                </c:pt>
                <c:pt idx="479">
                  <c:v>7.877416799999998</c:v>
                </c:pt>
                <c:pt idx="480">
                  <c:v>9.5717568000000028</c:v>
                </c:pt>
                <c:pt idx="481">
                  <c:v>5.6574167999999965</c:v>
                </c:pt>
                <c:pt idx="482">
                  <c:v>6.1817567999999996</c:v>
                </c:pt>
                <c:pt idx="483">
                  <c:v>2.3973512000000001</c:v>
                </c:pt>
                <c:pt idx="484">
                  <c:v>14.562196800000006</c:v>
                </c:pt>
                <c:pt idx="485">
                  <c:v>6.1817567999999996</c:v>
                </c:pt>
                <c:pt idx="486">
                  <c:v>9.8717568000000036</c:v>
                </c:pt>
                <c:pt idx="487">
                  <c:v>8.0900268000000004</c:v>
                </c:pt>
                <c:pt idx="488">
                  <c:v>7.877416799999998</c:v>
                </c:pt>
                <c:pt idx="489">
                  <c:v>8.4017568000000047</c:v>
                </c:pt>
                <c:pt idx="490">
                  <c:v>9.5235211999999994</c:v>
                </c:pt>
                <c:pt idx="491">
                  <c:v>10.310026800000005</c:v>
                </c:pt>
                <c:pt idx="492">
                  <c:v>3.9200268</c:v>
                </c:pt>
                <c:pt idx="493">
                  <c:v>4.2200267999999985</c:v>
                </c:pt>
                <c:pt idx="494">
                  <c:v>16.261756799999993</c:v>
                </c:pt>
                <c:pt idx="495">
                  <c:v>7.9903667999999994</c:v>
                </c:pt>
                <c:pt idx="496">
                  <c:v>7.877416799999998</c:v>
                </c:pt>
                <c:pt idx="497">
                  <c:v>5.5577567999999982</c:v>
                </c:pt>
                <c:pt idx="498">
                  <c:v>5.5321967999999995</c:v>
                </c:pt>
                <c:pt idx="499">
                  <c:v>8.7495211999999984</c:v>
                </c:pt>
                <c:pt idx="500">
                  <c:v>7.5403668000000001</c:v>
                </c:pt>
                <c:pt idx="501">
                  <c:v>7.5534167999999982</c:v>
                </c:pt>
                <c:pt idx="502">
                  <c:v>9.2600268000000003</c:v>
                </c:pt>
                <c:pt idx="503">
                  <c:v>5.3574167999999966</c:v>
                </c:pt>
                <c:pt idx="504">
                  <c:v>4.8834167999999982</c:v>
                </c:pt>
                <c:pt idx="505">
                  <c:v>8.4017568000000047</c:v>
                </c:pt>
                <c:pt idx="506">
                  <c:v>2.3973512000000001</c:v>
                </c:pt>
                <c:pt idx="507">
                  <c:v>16.261756799999993</c:v>
                </c:pt>
                <c:pt idx="508">
                  <c:v>6.7400267999999999</c:v>
                </c:pt>
                <c:pt idx="509">
                  <c:v>6.7400267999999999</c:v>
                </c:pt>
                <c:pt idx="510">
                  <c:v>8.7495211999999984</c:v>
                </c:pt>
                <c:pt idx="511">
                  <c:v>7.9903667999999994</c:v>
                </c:pt>
                <c:pt idx="512">
                  <c:v>3.4081968000000002</c:v>
                </c:pt>
                <c:pt idx="513">
                  <c:v>4.4960268000000001</c:v>
                </c:pt>
                <c:pt idx="514">
                  <c:v>7.3517567999999995</c:v>
                </c:pt>
                <c:pt idx="515">
                  <c:v>10.6100268</c:v>
                </c:pt>
                <c:pt idx="516">
                  <c:v>6.0943667999999995</c:v>
                </c:pt>
                <c:pt idx="517">
                  <c:v>15.487756800000005</c:v>
                </c:pt>
                <c:pt idx="518">
                  <c:v>6.7400267999999999</c:v>
                </c:pt>
                <c:pt idx="519">
                  <c:v>5.2081967999999996</c:v>
                </c:pt>
                <c:pt idx="520">
                  <c:v>3.4460267999999998</c:v>
                </c:pt>
                <c:pt idx="521">
                  <c:v>4.1595211999999995</c:v>
                </c:pt>
                <c:pt idx="522">
                  <c:v>7.6277567999999967</c:v>
                </c:pt>
                <c:pt idx="523">
                  <c:v>5.6574167999999965</c:v>
                </c:pt>
                <c:pt idx="524">
                  <c:v>6.1817567999999996</c:v>
                </c:pt>
                <c:pt idx="525">
                  <c:v>9.9860268000000048</c:v>
                </c:pt>
                <c:pt idx="526">
                  <c:v>6.0943667999999995</c:v>
                </c:pt>
                <c:pt idx="527">
                  <c:v>7.6277567999999967</c:v>
                </c:pt>
                <c:pt idx="528">
                  <c:v>8.7495211999999984</c:v>
                </c:pt>
                <c:pt idx="529">
                  <c:v>4.4821967999999996</c:v>
                </c:pt>
                <c:pt idx="530">
                  <c:v>3.7081968000000005</c:v>
                </c:pt>
                <c:pt idx="531">
                  <c:v>5.5321967999999995</c:v>
                </c:pt>
                <c:pt idx="532">
                  <c:v>2.3973512000000001</c:v>
                </c:pt>
                <c:pt idx="533">
                  <c:v>11.221756800000001</c:v>
                </c:pt>
                <c:pt idx="534">
                  <c:v>7.4281967999999985</c:v>
                </c:pt>
                <c:pt idx="535">
                  <c:v>8.6730812000000004</c:v>
                </c:pt>
                <c:pt idx="536">
                  <c:v>5.8321967999999984</c:v>
                </c:pt>
                <c:pt idx="537">
                  <c:v>4.8317568</c:v>
                </c:pt>
                <c:pt idx="538">
                  <c:v>5.3203667999999995</c:v>
                </c:pt>
                <c:pt idx="539">
                  <c:v>8.4017568000000047</c:v>
                </c:pt>
                <c:pt idx="540">
                  <c:v>7.103416799999998</c:v>
                </c:pt>
                <c:pt idx="541">
                  <c:v>3.4081968000000002</c:v>
                </c:pt>
                <c:pt idx="542">
                  <c:v>11.221756800000001</c:v>
                </c:pt>
                <c:pt idx="543">
                  <c:v>11.221756800000001</c:v>
                </c:pt>
                <c:pt idx="544">
                  <c:v>9.9860268000000048</c:v>
                </c:pt>
                <c:pt idx="545">
                  <c:v>3.1460268</c:v>
                </c:pt>
                <c:pt idx="546">
                  <c:v>2.3973512000000001</c:v>
                </c:pt>
                <c:pt idx="547">
                  <c:v>6.7400267999999999</c:v>
                </c:pt>
                <c:pt idx="548">
                  <c:v>7.5403668000000001</c:v>
                </c:pt>
                <c:pt idx="549">
                  <c:v>7.9903667999999994</c:v>
                </c:pt>
                <c:pt idx="550">
                  <c:v>3.4460267999999998</c:v>
                </c:pt>
                <c:pt idx="551">
                  <c:v>2.0973512000000012</c:v>
                </c:pt>
                <c:pt idx="552">
                  <c:v>8.7017568000000001</c:v>
                </c:pt>
                <c:pt idx="553">
                  <c:v>14.300026800000005</c:v>
                </c:pt>
                <c:pt idx="554">
                  <c:v>4.8834167999999982</c:v>
                </c:pt>
                <c:pt idx="555">
                  <c:v>12.083378</c:v>
                </c:pt>
                <c:pt idx="556">
                  <c:v>11.5217568</c:v>
                </c:pt>
                <c:pt idx="557">
                  <c:v>6.7400267999999999</c:v>
                </c:pt>
                <c:pt idx="558">
                  <c:v>6.1903667999999996</c:v>
                </c:pt>
                <c:pt idx="559">
                  <c:v>5.2081967999999996</c:v>
                </c:pt>
                <c:pt idx="560">
                  <c:v>5.9660267999999999</c:v>
                </c:pt>
                <c:pt idx="561">
                  <c:v>4.4216912000000024</c:v>
                </c:pt>
                <c:pt idx="562">
                  <c:v>3.4460267999999998</c:v>
                </c:pt>
                <c:pt idx="563">
                  <c:v>2.0973512000000012</c:v>
                </c:pt>
                <c:pt idx="564">
                  <c:v>7.103416799999998</c:v>
                </c:pt>
                <c:pt idx="565">
                  <c:v>6.7400267999999999</c:v>
                </c:pt>
                <c:pt idx="566">
                  <c:v>2.0973512000000012</c:v>
                </c:pt>
                <c:pt idx="567">
                  <c:v>2.3973512000000001</c:v>
                </c:pt>
                <c:pt idx="568">
                  <c:v>2.3973512000000001</c:v>
                </c:pt>
                <c:pt idx="569">
                  <c:v>2.0973512000000012</c:v>
                </c:pt>
                <c:pt idx="570">
                  <c:v>5.6660267999999983</c:v>
                </c:pt>
                <c:pt idx="571">
                  <c:v>7.2643667999999995</c:v>
                </c:pt>
                <c:pt idx="572">
                  <c:v>11.221756800000001</c:v>
                </c:pt>
                <c:pt idx="573">
                  <c:v>5.107756799999998</c:v>
                </c:pt>
                <c:pt idx="574">
                  <c:v>16.261756799999993</c:v>
                </c:pt>
                <c:pt idx="575">
                  <c:v>11.221756800000001</c:v>
                </c:pt>
                <c:pt idx="576">
                  <c:v>5.0960267999999997</c:v>
                </c:pt>
                <c:pt idx="577">
                  <c:v>6.1903667999999996</c:v>
                </c:pt>
                <c:pt idx="578">
                  <c:v>6.2295211999999998</c:v>
                </c:pt>
                <c:pt idx="579">
                  <c:v>3.1460268</c:v>
                </c:pt>
                <c:pt idx="580">
                  <c:v>9.5235211999999994</c:v>
                </c:pt>
                <c:pt idx="581">
                  <c:v>7.4281967999999985</c:v>
                </c:pt>
                <c:pt idx="582">
                  <c:v>3.7081968000000005</c:v>
                </c:pt>
                <c:pt idx="583">
                  <c:v>9.5235211999999994</c:v>
                </c:pt>
                <c:pt idx="584">
                  <c:v>15.912196800000004</c:v>
                </c:pt>
                <c:pt idx="585">
                  <c:v>6.2777567999999997</c:v>
                </c:pt>
                <c:pt idx="586">
                  <c:v>9.8730812000000032</c:v>
                </c:pt>
                <c:pt idx="587">
                  <c:v>3.4081968000000002</c:v>
                </c:pt>
                <c:pt idx="588">
                  <c:v>7.9903667999999994</c:v>
                </c:pt>
                <c:pt idx="589">
                  <c:v>6.2295211999999998</c:v>
                </c:pt>
                <c:pt idx="590">
                  <c:v>11.221756800000001</c:v>
                </c:pt>
                <c:pt idx="591">
                  <c:v>3.1460268</c:v>
                </c:pt>
                <c:pt idx="592">
                  <c:v>11.371756800000004</c:v>
                </c:pt>
                <c:pt idx="593">
                  <c:v>4.271691200000002</c:v>
                </c:pt>
                <c:pt idx="594">
                  <c:v>14.876026800000004</c:v>
                </c:pt>
                <c:pt idx="595">
                  <c:v>3.7830812000000016</c:v>
                </c:pt>
                <c:pt idx="596">
                  <c:v>5.5700267999999999</c:v>
                </c:pt>
                <c:pt idx="597">
                  <c:v>8.7977568000000002</c:v>
                </c:pt>
                <c:pt idx="598">
                  <c:v>8.9373511999999984</c:v>
                </c:pt>
                <c:pt idx="599">
                  <c:v>5.6203667999999984</c:v>
                </c:pt>
                <c:pt idx="600">
                  <c:v>4.7960267999999999</c:v>
                </c:pt>
                <c:pt idx="601">
                  <c:v>13.563081200000003</c:v>
                </c:pt>
                <c:pt idx="602">
                  <c:v>8.960026800000005</c:v>
                </c:pt>
                <c:pt idx="603">
                  <c:v>7.9277567999999983</c:v>
                </c:pt>
                <c:pt idx="604">
                  <c:v>3.1460268</c:v>
                </c:pt>
                <c:pt idx="605">
                  <c:v>5.6660267999999983</c:v>
                </c:pt>
                <c:pt idx="606">
                  <c:v>3.8973512000000001</c:v>
                </c:pt>
                <c:pt idx="607">
                  <c:v>3.9077568</c:v>
                </c:pt>
                <c:pt idx="608">
                  <c:v>3.4473512000000013</c:v>
                </c:pt>
                <c:pt idx="609">
                  <c:v>3.4460267999999998</c:v>
                </c:pt>
                <c:pt idx="610">
                  <c:v>10.087718000000001</c:v>
                </c:pt>
                <c:pt idx="611">
                  <c:v>6.2295211999999998</c:v>
                </c:pt>
                <c:pt idx="612">
                  <c:v>4.0590812000000005</c:v>
                </c:pt>
                <c:pt idx="613">
                  <c:v>11.022196800000005</c:v>
                </c:pt>
                <c:pt idx="614">
                  <c:v>5.7077567999999985</c:v>
                </c:pt>
                <c:pt idx="615">
                  <c:v>4.4960268000000001</c:v>
                </c:pt>
                <c:pt idx="616">
                  <c:v>8.9373511999999984</c:v>
                </c:pt>
                <c:pt idx="617">
                  <c:v>9.7981968000000013</c:v>
                </c:pt>
                <c:pt idx="618">
                  <c:v>7.0160267999999997</c:v>
                </c:pt>
                <c:pt idx="619">
                  <c:v>9.1995211999999995</c:v>
                </c:pt>
                <c:pt idx="620">
                  <c:v>4.6173511999999981</c:v>
                </c:pt>
                <c:pt idx="621">
                  <c:v>4.5834167999999984</c:v>
                </c:pt>
                <c:pt idx="622">
                  <c:v>10.597756800000004</c:v>
                </c:pt>
                <c:pt idx="623">
                  <c:v>5.9821967999999996</c:v>
                </c:pt>
                <c:pt idx="624">
                  <c:v>4.9577567999999985</c:v>
                </c:pt>
                <c:pt idx="625">
                  <c:v>3.5581968000000002</c:v>
                </c:pt>
                <c:pt idx="626">
                  <c:v>2.0973512000000012</c:v>
                </c:pt>
                <c:pt idx="627">
                  <c:v>2.3973512000000001</c:v>
                </c:pt>
                <c:pt idx="628">
                  <c:v>3.4460267999999998</c:v>
                </c:pt>
                <c:pt idx="629">
                  <c:v>8.0777568000000031</c:v>
                </c:pt>
                <c:pt idx="630">
                  <c:v>7.5403668000000001</c:v>
                </c:pt>
                <c:pt idx="631">
                  <c:v>9.1995211999999995</c:v>
                </c:pt>
                <c:pt idx="632">
                  <c:v>9.1995211999999995</c:v>
                </c:pt>
                <c:pt idx="633">
                  <c:v>10.7600268</c:v>
                </c:pt>
                <c:pt idx="634">
                  <c:v>5.4951467999999997</c:v>
                </c:pt>
                <c:pt idx="635">
                  <c:v>7.3160267999999995</c:v>
                </c:pt>
                <c:pt idx="636">
                  <c:v>6.8790811999999999</c:v>
                </c:pt>
                <c:pt idx="637">
                  <c:v>3.4460267999999998</c:v>
                </c:pt>
                <c:pt idx="638">
                  <c:v>6.2281967999999983</c:v>
                </c:pt>
                <c:pt idx="639">
                  <c:v>4.9081967999999998</c:v>
                </c:pt>
                <c:pt idx="640">
                  <c:v>7.0160267999999997</c:v>
                </c:pt>
                <c:pt idx="641">
                  <c:v>6.2295211999999998</c:v>
                </c:pt>
                <c:pt idx="642">
                  <c:v>9.0990812000000005</c:v>
                </c:pt>
                <c:pt idx="643">
                  <c:v>4.9460267999999994</c:v>
                </c:pt>
                <c:pt idx="644">
                  <c:v>4.4216912000000024</c:v>
                </c:pt>
                <c:pt idx="645">
                  <c:v>6.2295211999999998</c:v>
                </c:pt>
                <c:pt idx="646">
                  <c:v>6.2295211999999998</c:v>
                </c:pt>
                <c:pt idx="647">
                  <c:v>6.2281967999999983</c:v>
                </c:pt>
                <c:pt idx="648">
                  <c:v>9.9860268000000048</c:v>
                </c:pt>
                <c:pt idx="649">
                  <c:v>3.2960267999999999</c:v>
                </c:pt>
                <c:pt idx="650">
                  <c:v>5.6660267999999983</c:v>
                </c:pt>
                <c:pt idx="651">
                  <c:v>5.5577567999999982</c:v>
                </c:pt>
                <c:pt idx="652">
                  <c:v>4.0577567999999982</c:v>
                </c:pt>
                <c:pt idx="653">
                  <c:v>6.4173512000000006</c:v>
                </c:pt>
                <c:pt idx="654">
                  <c:v>3.8347412000000003</c:v>
                </c:pt>
                <c:pt idx="655">
                  <c:v>4.1451467999999982</c:v>
                </c:pt>
                <c:pt idx="656">
                  <c:v>8.7481967999999988</c:v>
                </c:pt>
                <c:pt idx="657">
                  <c:v>8.5021968000000054</c:v>
                </c:pt>
                <c:pt idx="658">
                  <c:v>5.5577567999999982</c:v>
                </c:pt>
                <c:pt idx="659">
                  <c:v>10.422196800000004</c:v>
                </c:pt>
                <c:pt idx="660">
                  <c:v>2.0973512000000012</c:v>
                </c:pt>
                <c:pt idx="661">
                  <c:v>3.1460268</c:v>
                </c:pt>
                <c:pt idx="662">
                  <c:v>2.0973512000000012</c:v>
                </c:pt>
                <c:pt idx="663">
                  <c:v>3.4081968000000002</c:v>
                </c:pt>
                <c:pt idx="664">
                  <c:v>3.9090812000000001</c:v>
                </c:pt>
                <c:pt idx="665">
                  <c:v>7.9277567999999983</c:v>
                </c:pt>
                <c:pt idx="666">
                  <c:v>4.9460267999999994</c:v>
                </c:pt>
                <c:pt idx="667">
                  <c:v>8.7977568000000002</c:v>
                </c:pt>
                <c:pt idx="668">
                  <c:v>8.0151468000000055</c:v>
                </c:pt>
                <c:pt idx="669">
                  <c:v>7.4281967999999985</c:v>
                </c:pt>
                <c:pt idx="670">
                  <c:v>3.7473512000000015</c:v>
                </c:pt>
                <c:pt idx="671">
                  <c:v>3.4460267999999998</c:v>
                </c:pt>
                <c:pt idx="672">
                  <c:v>2.3973512000000001</c:v>
                </c:pt>
                <c:pt idx="673">
                  <c:v>9.1995211999999995</c:v>
                </c:pt>
                <c:pt idx="674">
                  <c:v>6.2295211999999998</c:v>
                </c:pt>
                <c:pt idx="675">
                  <c:v>6.8790811999999999</c:v>
                </c:pt>
                <c:pt idx="676">
                  <c:v>4.2200267999999985</c:v>
                </c:pt>
                <c:pt idx="677">
                  <c:v>9.1995211999999995</c:v>
                </c:pt>
                <c:pt idx="678">
                  <c:v>2.3973512000000001</c:v>
                </c:pt>
                <c:pt idx="679">
                  <c:v>7.4281967999999985</c:v>
                </c:pt>
                <c:pt idx="680">
                  <c:v>7.0290811999999985</c:v>
                </c:pt>
                <c:pt idx="681">
                  <c:v>7.9277567999999983</c:v>
                </c:pt>
                <c:pt idx="682">
                  <c:v>5.9821967999999996</c:v>
                </c:pt>
                <c:pt idx="683">
                  <c:v>7.1373511999999995</c:v>
                </c:pt>
                <c:pt idx="684">
                  <c:v>9.0495211999999992</c:v>
                </c:pt>
                <c:pt idx="685">
                  <c:v>4.4960268000000001</c:v>
                </c:pt>
                <c:pt idx="686">
                  <c:v>8.7495211999999984</c:v>
                </c:pt>
                <c:pt idx="687">
                  <c:v>10.597756800000004</c:v>
                </c:pt>
                <c:pt idx="688">
                  <c:v>2.0973512000000012</c:v>
                </c:pt>
                <c:pt idx="689">
                  <c:v>3.1460268</c:v>
                </c:pt>
                <c:pt idx="690">
                  <c:v>7.1281967999999978</c:v>
                </c:pt>
                <c:pt idx="691">
                  <c:v>8.8981968000000027</c:v>
                </c:pt>
                <c:pt idx="692">
                  <c:v>6.2295211999999998</c:v>
                </c:pt>
                <c:pt idx="693">
                  <c:v>6.2281967999999983</c:v>
                </c:pt>
                <c:pt idx="694">
                  <c:v>8.0777568000000031</c:v>
                </c:pt>
                <c:pt idx="695">
                  <c:v>3.1460268</c:v>
                </c:pt>
                <c:pt idx="696">
                  <c:v>9.7981968000000013</c:v>
                </c:pt>
                <c:pt idx="697">
                  <c:v>2.3973512000000001</c:v>
                </c:pt>
                <c:pt idx="698">
                  <c:v>10.248196800000001</c:v>
                </c:pt>
                <c:pt idx="699">
                  <c:v>2.2473512000000015</c:v>
                </c:pt>
                <c:pt idx="700">
                  <c:v>11.022196800000005</c:v>
                </c:pt>
                <c:pt idx="701">
                  <c:v>9.0495211999999992</c:v>
                </c:pt>
                <c:pt idx="702">
                  <c:v>11.022196800000005</c:v>
                </c:pt>
                <c:pt idx="703">
                  <c:v>9.0495211999999992</c:v>
                </c:pt>
                <c:pt idx="704">
                  <c:v>6.5933780000000004</c:v>
                </c:pt>
                <c:pt idx="705">
                  <c:v>7.3995212000000006</c:v>
                </c:pt>
                <c:pt idx="706">
                  <c:v>5.0451467999999995</c:v>
                </c:pt>
                <c:pt idx="707">
                  <c:v>5.4077567999999996</c:v>
                </c:pt>
                <c:pt idx="708">
                  <c:v>8.0777568000000031</c:v>
                </c:pt>
                <c:pt idx="709">
                  <c:v>6.8790811999999999</c:v>
                </c:pt>
                <c:pt idx="710">
                  <c:v>6.2281967999999983</c:v>
                </c:pt>
                <c:pt idx="711">
                  <c:v>3.7081968000000005</c:v>
                </c:pt>
                <c:pt idx="712">
                  <c:v>2.2473512000000015</c:v>
                </c:pt>
                <c:pt idx="713">
                  <c:v>5.4703668000000016</c:v>
                </c:pt>
                <c:pt idx="714">
                  <c:v>8.4860268000000048</c:v>
                </c:pt>
                <c:pt idx="715">
                  <c:v>7.7281967999999983</c:v>
                </c:pt>
                <c:pt idx="716">
                  <c:v>6.2281967999999983</c:v>
                </c:pt>
                <c:pt idx="717">
                  <c:v>3.4460267999999998</c:v>
                </c:pt>
                <c:pt idx="718">
                  <c:v>2.3973512000000001</c:v>
                </c:pt>
                <c:pt idx="719">
                  <c:v>3.2960267999999999</c:v>
                </c:pt>
                <c:pt idx="720">
                  <c:v>2.3973512000000001</c:v>
                </c:pt>
                <c:pt idx="721">
                  <c:v>2.0973512000000012</c:v>
                </c:pt>
                <c:pt idx="722">
                  <c:v>2.3595212000000001</c:v>
                </c:pt>
                <c:pt idx="723">
                  <c:v>9.5360268000000001</c:v>
                </c:pt>
                <c:pt idx="724">
                  <c:v>6.2281967999999983</c:v>
                </c:pt>
                <c:pt idx="725">
                  <c:v>10.248196800000001</c:v>
                </c:pt>
                <c:pt idx="726">
                  <c:v>5.107756799999998</c:v>
                </c:pt>
                <c:pt idx="727">
                  <c:v>4.6173511999999981</c:v>
                </c:pt>
                <c:pt idx="728">
                  <c:v>6.5295212000000005</c:v>
                </c:pt>
                <c:pt idx="729">
                  <c:v>5.1951467999999981</c:v>
                </c:pt>
                <c:pt idx="730">
                  <c:v>5.9821967999999996</c:v>
                </c:pt>
                <c:pt idx="731">
                  <c:v>8.1860268000000005</c:v>
                </c:pt>
                <c:pt idx="732">
                  <c:v>2.6595212000000013</c:v>
                </c:pt>
                <c:pt idx="733">
                  <c:v>10.7600268</c:v>
                </c:pt>
                <c:pt idx="734">
                  <c:v>8.7495211999999984</c:v>
                </c:pt>
                <c:pt idx="735">
                  <c:v>7.0160267999999997</c:v>
                </c:pt>
                <c:pt idx="736">
                  <c:v>2.0973512000000012</c:v>
                </c:pt>
                <c:pt idx="737">
                  <c:v>8.8369111999999994</c:v>
                </c:pt>
                <c:pt idx="738">
                  <c:v>3.1460268</c:v>
                </c:pt>
                <c:pt idx="739">
                  <c:v>8.7495211999999984</c:v>
                </c:pt>
                <c:pt idx="740">
                  <c:v>3.4473512000000013</c:v>
                </c:pt>
                <c:pt idx="741">
                  <c:v>5.2825367999999981</c:v>
                </c:pt>
                <c:pt idx="742">
                  <c:v>6.2281967999999983</c:v>
                </c:pt>
                <c:pt idx="743">
                  <c:v>6.8790811999999999</c:v>
                </c:pt>
                <c:pt idx="744">
                  <c:v>9.5360268000000001</c:v>
                </c:pt>
                <c:pt idx="745">
                  <c:v>3.1460268</c:v>
                </c:pt>
                <c:pt idx="746">
                  <c:v>8.0151468000000055</c:v>
                </c:pt>
                <c:pt idx="747">
                  <c:v>5.0203667999999997</c:v>
                </c:pt>
                <c:pt idx="748">
                  <c:v>6.4916912000000018</c:v>
                </c:pt>
                <c:pt idx="749">
                  <c:v>8.0777568000000031</c:v>
                </c:pt>
                <c:pt idx="750">
                  <c:v>2.7090812000000009</c:v>
                </c:pt>
                <c:pt idx="751">
                  <c:v>3.4473512000000013</c:v>
                </c:pt>
                <c:pt idx="752">
                  <c:v>3.1460268</c:v>
                </c:pt>
                <c:pt idx="753">
                  <c:v>5.9660267999999999</c:v>
                </c:pt>
                <c:pt idx="754">
                  <c:v>3.7473512000000015</c:v>
                </c:pt>
                <c:pt idx="755">
                  <c:v>6.5777567999999995</c:v>
                </c:pt>
                <c:pt idx="756">
                  <c:v>2.3973512000000001</c:v>
                </c:pt>
                <c:pt idx="757">
                  <c:v>3.7081968000000005</c:v>
                </c:pt>
                <c:pt idx="758">
                  <c:v>10.685146800000004</c:v>
                </c:pt>
                <c:pt idx="759">
                  <c:v>7.2781967999999999</c:v>
                </c:pt>
                <c:pt idx="760">
                  <c:v>8.0777568000000031</c:v>
                </c:pt>
                <c:pt idx="761">
                  <c:v>7.5403668000000001</c:v>
                </c:pt>
                <c:pt idx="762">
                  <c:v>2.6595212000000013</c:v>
                </c:pt>
                <c:pt idx="763">
                  <c:v>5.1951467999999981</c:v>
                </c:pt>
                <c:pt idx="764">
                  <c:v>7.6995211999999995</c:v>
                </c:pt>
                <c:pt idx="765">
                  <c:v>7.5781967999999997</c:v>
                </c:pt>
                <c:pt idx="766">
                  <c:v>3.8451467999999998</c:v>
                </c:pt>
                <c:pt idx="767">
                  <c:v>4.8834167999999982</c:v>
                </c:pt>
                <c:pt idx="768">
                  <c:v>7.1373511999999995</c:v>
                </c:pt>
                <c:pt idx="769">
                  <c:v>5.9821967999999996</c:v>
                </c:pt>
                <c:pt idx="770">
                  <c:v>4.0590812000000005</c:v>
                </c:pt>
                <c:pt idx="771">
                  <c:v>7.0290811999999985</c:v>
                </c:pt>
                <c:pt idx="772">
                  <c:v>4.4960268000000001</c:v>
                </c:pt>
                <c:pt idx="773">
                  <c:v>4.8795212000000001</c:v>
                </c:pt>
                <c:pt idx="774">
                  <c:v>11.022196800000005</c:v>
                </c:pt>
                <c:pt idx="775">
                  <c:v>9.0495211999999992</c:v>
                </c:pt>
                <c:pt idx="776">
                  <c:v>9.8360268000000008</c:v>
                </c:pt>
                <c:pt idx="777">
                  <c:v>5.6451467999999982</c:v>
                </c:pt>
                <c:pt idx="778">
                  <c:v>2.6216912000000012</c:v>
                </c:pt>
                <c:pt idx="779">
                  <c:v>5.4453512000000002</c:v>
                </c:pt>
                <c:pt idx="780">
                  <c:v>9.7981968000000013</c:v>
                </c:pt>
                <c:pt idx="781">
                  <c:v>4.4960268000000001</c:v>
                </c:pt>
                <c:pt idx="782">
                  <c:v>6.3795212000000001</c:v>
                </c:pt>
                <c:pt idx="783">
                  <c:v>2.2473512000000015</c:v>
                </c:pt>
                <c:pt idx="784">
                  <c:v>2.6595212000000013</c:v>
                </c:pt>
                <c:pt idx="785">
                  <c:v>8.7495211999999984</c:v>
                </c:pt>
                <c:pt idx="786">
                  <c:v>8.165146800000004</c:v>
                </c:pt>
                <c:pt idx="787">
                  <c:v>2.2473512000000015</c:v>
                </c:pt>
                <c:pt idx="788">
                  <c:v>3.1460268</c:v>
                </c:pt>
                <c:pt idx="789">
                  <c:v>6.4916912000000018</c:v>
                </c:pt>
                <c:pt idx="790">
                  <c:v>3.1460268</c:v>
                </c:pt>
                <c:pt idx="791">
                  <c:v>2.2473512000000015</c:v>
                </c:pt>
                <c:pt idx="792">
                  <c:v>4.4216912000000024</c:v>
                </c:pt>
                <c:pt idx="793">
                  <c:v>5.9660267999999999</c:v>
                </c:pt>
                <c:pt idx="794">
                  <c:v>3.1108455999999989</c:v>
                </c:pt>
                <c:pt idx="795">
                  <c:v>8.4860268000000048</c:v>
                </c:pt>
                <c:pt idx="796">
                  <c:v>7.7151467999999985</c:v>
                </c:pt>
                <c:pt idx="797">
                  <c:v>10.5103668</c:v>
                </c:pt>
                <c:pt idx="798">
                  <c:v>6.2295211999999998</c:v>
                </c:pt>
                <c:pt idx="799">
                  <c:v>7.4777567999999999</c:v>
                </c:pt>
                <c:pt idx="800">
                  <c:v>3.4081968000000002</c:v>
                </c:pt>
                <c:pt idx="801">
                  <c:v>5.9660267999999999</c:v>
                </c:pt>
                <c:pt idx="802">
                  <c:v>3.7095212000000011</c:v>
                </c:pt>
                <c:pt idx="803">
                  <c:v>5.4416912000000019</c:v>
                </c:pt>
                <c:pt idx="804">
                  <c:v>4.4464712000000004</c:v>
                </c:pt>
                <c:pt idx="805">
                  <c:v>3.1460268</c:v>
                </c:pt>
                <c:pt idx="806">
                  <c:v>9.6234168000000047</c:v>
                </c:pt>
                <c:pt idx="807">
                  <c:v>4.0095212</c:v>
                </c:pt>
                <c:pt idx="808">
                  <c:v>4.7334167999999996</c:v>
                </c:pt>
                <c:pt idx="809">
                  <c:v>5.6451467999999982</c:v>
                </c:pt>
                <c:pt idx="810">
                  <c:v>5.6451467999999982</c:v>
                </c:pt>
                <c:pt idx="811">
                  <c:v>9.4616912000000024</c:v>
                </c:pt>
                <c:pt idx="812">
                  <c:v>5.4416912000000019</c:v>
                </c:pt>
                <c:pt idx="813">
                  <c:v>2.0973512000000012</c:v>
                </c:pt>
                <c:pt idx="814">
                  <c:v>3.8451467999999998</c:v>
                </c:pt>
                <c:pt idx="815">
                  <c:v>5.3543011999999983</c:v>
                </c:pt>
                <c:pt idx="816">
                  <c:v>10.248196800000001</c:v>
                </c:pt>
                <c:pt idx="817">
                  <c:v>4.8834167999999982</c:v>
                </c:pt>
                <c:pt idx="818">
                  <c:v>3.9847412000000002</c:v>
                </c:pt>
                <c:pt idx="819">
                  <c:v>2.5343012000000011</c:v>
                </c:pt>
                <c:pt idx="820">
                  <c:v>3.8451467999999998</c:v>
                </c:pt>
                <c:pt idx="821">
                  <c:v>3.4081968000000002</c:v>
                </c:pt>
                <c:pt idx="822">
                  <c:v>2.6595212000000013</c:v>
                </c:pt>
                <c:pt idx="823">
                  <c:v>5.1951467999999981</c:v>
                </c:pt>
                <c:pt idx="824">
                  <c:v>3.0090812000000002</c:v>
                </c:pt>
                <c:pt idx="825">
                  <c:v>4.0721311999999985</c:v>
                </c:pt>
                <c:pt idx="826">
                  <c:v>9.6234168000000047</c:v>
                </c:pt>
                <c:pt idx="827">
                  <c:v>9.0495211999999992</c:v>
                </c:pt>
                <c:pt idx="828">
                  <c:v>6.4916912000000018</c:v>
                </c:pt>
                <c:pt idx="829">
                  <c:v>5.1951467999999981</c:v>
                </c:pt>
                <c:pt idx="830">
                  <c:v>3.1460268</c:v>
                </c:pt>
                <c:pt idx="831">
                  <c:v>9.636471199999999</c:v>
                </c:pt>
                <c:pt idx="832">
                  <c:v>9.6234168000000047</c:v>
                </c:pt>
                <c:pt idx="833">
                  <c:v>3.1460268</c:v>
                </c:pt>
                <c:pt idx="834">
                  <c:v>3.4473512000000013</c:v>
                </c:pt>
                <c:pt idx="835">
                  <c:v>5.1795211999999999</c:v>
                </c:pt>
                <c:pt idx="836">
                  <c:v>10.685146800000004</c:v>
                </c:pt>
                <c:pt idx="837">
                  <c:v>5.9660267999999999</c:v>
                </c:pt>
                <c:pt idx="838">
                  <c:v>6.9416912000000019</c:v>
                </c:pt>
                <c:pt idx="839">
                  <c:v>6.5790812000000001</c:v>
                </c:pt>
                <c:pt idx="840">
                  <c:v>2.0973512000000012</c:v>
                </c:pt>
                <c:pt idx="841">
                  <c:v>2.3973512000000001</c:v>
                </c:pt>
                <c:pt idx="842">
                  <c:v>5.6164711999999986</c:v>
                </c:pt>
                <c:pt idx="843">
                  <c:v>10.248196800000001</c:v>
                </c:pt>
                <c:pt idx="844">
                  <c:v>6.6795211999999999</c:v>
                </c:pt>
                <c:pt idx="845">
                  <c:v>11.2681968</c:v>
                </c:pt>
                <c:pt idx="846">
                  <c:v>2.5343012000000011</c:v>
                </c:pt>
                <c:pt idx="847">
                  <c:v>2.3973512000000001</c:v>
                </c:pt>
                <c:pt idx="848">
                  <c:v>4.1595211999999995</c:v>
                </c:pt>
                <c:pt idx="849">
                  <c:v>6.4916912000000018</c:v>
                </c:pt>
                <c:pt idx="850">
                  <c:v>3.1460268</c:v>
                </c:pt>
                <c:pt idx="851">
                  <c:v>7.4777567999999999</c:v>
                </c:pt>
                <c:pt idx="852">
                  <c:v>9.7981968000000013</c:v>
                </c:pt>
                <c:pt idx="853">
                  <c:v>5.1795211999999999</c:v>
                </c:pt>
                <c:pt idx="854">
                  <c:v>6.9416912000000019</c:v>
                </c:pt>
                <c:pt idx="855">
                  <c:v>5.5577567999999982</c:v>
                </c:pt>
                <c:pt idx="856">
                  <c:v>8.0777568000000031</c:v>
                </c:pt>
                <c:pt idx="857">
                  <c:v>2.8590812000000003</c:v>
                </c:pt>
                <c:pt idx="858">
                  <c:v>8.7495211999999984</c:v>
                </c:pt>
                <c:pt idx="859">
                  <c:v>4.7334167999999996</c:v>
                </c:pt>
                <c:pt idx="860">
                  <c:v>3.1460268</c:v>
                </c:pt>
                <c:pt idx="861">
                  <c:v>4.8834167999999982</c:v>
                </c:pt>
                <c:pt idx="862">
                  <c:v>6.2281967999999983</c:v>
                </c:pt>
                <c:pt idx="863">
                  <c:v>4.4568724000000017</c:v>
                </c:pt>
                <c:pt idx="864">
                  <c:v>9.636471199999999</c:v>
                </c:pt>
                <c:pt idx="865">
                  <c:v>10.5103668</c:v>
                </c:pt>
                <c:pt idx="866">
                  <c:v>3.4460267999999998</c:v>
                </c:pt>
                <c:pt idx="867">
                  <c:v>8.8995212000000006</c:v>
                </c:pt>
                <c:pt idx="868">
                  <c:v>8.5747412000000001</c:v>
                </c:pt>
                <c:pt idx="869">
                  <c:v>7.2781967999999999</c:v>
                </c:pt>
                <c:pt idx="870">
                  <c:v>2.7964712</c:v>
                </c:pt>
                <c:pt idx="871">
                  <c:v>3.7081968000000005</c:v>
                </c:pt>
                <c:pt idx="872">
                  <c:v>10.685146800000004</c:v>
                </c:pt>
                <c:pt idx="873">
                  <c:v>2.2473512000000015</c:v>
                </c:pt>
                <c:pt idx="874">
                  <c:v>4.7216912000000004</c:v>
                </c:pt>
                <c:pt idx="875">
                  <c:v>9.657351199999999</c:v>
                </c:pt>
                <c:pt idx="876">
                  <c:v>8.9373511999999984</c:v>
                </c:pt>
                <c:pt idx="877">
                  <c:v>3.6703667999999996</c:v>
                </c:pt>
                <c:pt idx="878">
                  <c:v>7.0290811999999985</c:v>
                </c:pt>
                <c:pt idx="879">
                  <c:v>7.9277567999999983</c:v>
                </c:pt>
                <c:pt idx="880">
                  <c:v>6.6651467999999978</c:v>
                </c:pt>
                <c:pt idx="881">
                  <c:v>5.1795211999999999</c:v>
                </c:pt>
                <c:pt idx="882">
                  <c:v>4.7581967999999986</c:v>
                </c:pt>
                <c:pt idx="883">
                  <c:v>8.5734168000000039</c:v>
                </c:pt>
                <c:pt idx="884">
                  <c:v>5.4077567999999996</c:v>
                </c:pt>
                <c:pt idx="885">
                  <c:v>4.6173511999999981</c:v>
                </c:pt>
                <c:pt idx="886">
                  <c:v>4.0590812000000005</c:v>
                </c:pt>
                <c:pt idx="887">
                  <c:v>5.1795211999999999</c:v>
                </c:pt>
                <c:pt idx="888">
                  <c:v>2.6595212000000013</c:v>
                </c:pt>
                <c:pt idx="889">
                  <c:v>3.8451467999999998</c:v>
                </c:pt>
                <c:pt idx="890">
                  <c:v>2.0973512000000012</c:v>
                </c:pt>
                <c:pt idx="891">
                  <c:v>5.1795211999999999</c:v>
                </c:pt>
                <c:pt idx="892">
                  <c:v>9.5490811999999998</c:v>
                </c:pt>
                <c:pt idx="893">
                  <c:v>3.4460267999999998</c:v>
                </c:pt>
                <c:pt idx="894">
                  <c:v>8.0777568000000031</c:v>
                </c:pt>
                <c:pt idx="895">
                  <c:v>4.4216912000000024</c:v>
                </c:pt>
                <c:pt idx="896">
                  <c:v>8.1860268000000005</c:v>
                </c:pt>
                <c:pt idx="897">
                  <c:v>4.1595211999999995</c:v>
                </c:pt>
                <c:pt idx="898">
                  <c:v>10.685146800000004</c:v>
                </c:pt>
                <c:pt idx="899">
                  <c:v>4.0590812000000005</c:v>
                </c:pt>
                <c:pt idx="900">
                  <c:v>4.5834167999999984</c:v>
                </c:pt>
                <c:pt idx="901">
                  <c:v>6.7916912000000016</c:v>
                </c:pt>
                <c:pt idx="902">
                  <c:v>5.6164711999999986</c:v>
                </c:pt>
                <c:pt idx="903">
                  <c:v>8.5747412000000001</c:v>
                </c:pt>
                <c:pt idx="904">
                  <c:v>3.0090812000000002</c:v>
                </c:pt>
                <c:pt idx="905">
                  <c:v>7.4777567999999999</c:v>
                </c:pt>
                <c:pt idx="906">
                  <c:v>4.9460267999999994</c:v>
                </c:pt>
                <c:pt idx="907">
                  <c:v>10.0981968</c:v>
                </c:pt>
                <c:pt idx="908">
                  <c:v>8.5747412000000001</c:v>
                </c:pt>
                <c:pt idx="909">
                  <c:v>3.2960267999999999</c:v>
                </c:pt>
                <c:pt idx="910">
                  <c:v>10.147756800000002</c:v>
                </c:pt>
                <c:pt idx="911">
                  <c:v>2.4847412000000002</c:v>
                </c:pt>
                <c:pt idx="912">
                  <c:v>9.1851468000000036</c:v>
                </c:pt>
                <c:pt idx="913">
                  <c:v>7.7281967999999983</c:v>
                </c:pt>
                <c:pt idx="914">
                  <c:v>2.0973512000000012</c:v>
                </c:pt>
                <c:pt idx="915">
                  <c:v>3.1460268</c:v>
                </c:pt>
                <c:pt idx="916">
                  <c:v>7.0160267999999997</c:v>
                </c:pt>
                <c:pt idx="917">
                  <c:v>2.5095212000000009</c:v>
                </c:pt>
                <c:pt idx="918">
                  <c:v>4.9081967999999998</c:v>
                </c:pt>
                <c:pt idx="919">
                  <c:v>4.8795212000000001</c:v>
                </c:pt>
                <c:pt idx="920">
                  <c:v>2.6595212000000013</c:v>
                </c:pt>
                <c:pt idx="921">
                  <c:v>9.4616912000000024</c:v>
                </c:pt>
                <c:pt idx="922">
                  <c:v>5.4416912000000019</c:v>
                </c:pt>
                <c:pt idx="923">
                  <c:v>3.7095212000000011</c:v>
                </c:pt>
                <c:pt idx="924">
                  <c:v>2.0973512000000012</c:v>
                </c:pt>
                <c:pt idx="925">
                  <c:v>10.685146800000004</c:v>
                </c:pt>
                <c:pt idx="926">
                  <c:v>5.6660267999999983</c:v>
                </c:pt>
                <c:pt idx="927">
                  <c:v>2.6595212000000013</c:v>
                </c:pt>
                <c:pt idx="928">
                  <c:v>9.9573511999999997</c:v>
                </c:pt>
                <c:pt idx="929">
                  <c:v>6.6795211999999999</c:v>
                </c:pt>
                <c:pt idx="930">
                  <c:v>7.1373511999999995</c:v>
                </c:pt>
                <c:pt idx="931">
                  <c:v>4.1973511999999982</c:v>
                </c:pt>
                <c:pt idx="932">
                  <c:v>3.5347412</c:v>
                </c:pt>
                <c:pt idx="933">
                  <c:v>5.107756799999998</c:v>
                </c:pt>
                <c:pt idx="934">
                  <c:v>8.0777568000000031</c:v>
                </c:pt>
                <c:pt idx="935">
                  <c:v>10.685146800000004</c:v>
                </c:pt>
                <c:pt idx="936">
                  <c:v>2.4847412000000002</c:v>
                </c:pt>
                <c:pt idx="937">
                  <c:v>3.0090812000000002</c:v>
                </c:pt>
                <c:pt idx="938">
                  <c:v>6.5790812000000001</c:v>
                </c:pt>
                <c:pt idx="939">
                  <c:v>7.5781967999999997</c:v>
                </c:pt>
                <c:pt idx="940">
                  <c:v>3.1460268</c:v>
                </c:pt>
                <c:pt idx="941">
                  <c:v>4.8834167999999982</c:v>
                </c:pt>
                <c:pt idx="942">
                  <c:v>5.0581967999999984</c:v>
                </c:pt>
                <c:pt idx="943">
                  <c:v>9.9234168000000036</c:v>
                </c:pt>
                <c:pt idx="944">
                  <c:v>3.6703667999999996</c:v>
                </c:pt>
                <c:pt idx="945">
                  <c:v>6.2295211999999998</c:v>
                </c:pt>
                <c:pt idx="946">
                  <c:v>2.3973512000000001</c:v>
                </c:pt>
                <c:pt idx="947">
                  <c:v>5.9281967999999985</c:v>
                </c:pt>
                <c:pt idx="948">
                  <c:v>6.1408067999999982</c:v>
                </c:pt>
                <c:pt idx="949">
                  <c:v>7.7281967999999983</c:v>
                </c:pt>
                <c:pt idx="950">
                  <c:v>9.6234168000000047</c:v>
                </c:pt>
                <c:pt idx="951">
                  <c:v>4.5834167999999984</c:v>
                </c:pt>
                <c:pt idx="952">
                  <c:v>7.4777567999999999</c:v>
                </c:pt>
                <c:pt idx="953">
                  <c:v>3.1460268</c:v>
                </c:pt>
                <c:pt idx="954">
                  <c:v>8.4873511999999991</c:v>
                </c:pt>
                <c:pt idx="955">
                  <c:v>10.073416800000004</c:v>
                </c:pt>
                <c:pt idx="956">
                  <c:v>6.8790811999999999</c:v>
                </c:pt>
                <c:pt idx="957">
                  <c:v>3.2960267999999999</c:v>
                </c:pt>
                <c:pt idx="958">
                  <c:v>7.6277567999999967</c:v>
                </c:pt>
                <c:pt idx="959">
                  <c:v>4.5964711999999999</c:v>
                </c:pt>
                <c:pt idx="960">
                  <c:v>3.0090812000000002</c:v>
                </c:pt>
                <c:pt idx="961">
                  <c:v>6.4916912000000018</c:v>
                </c:pt>
                <c:pt idx="962">
                  <c:v>3.4081968000000002</c:v>
                </c:pt>
                <c:pt idx="963">
                  <c:v>5.1795211999999999</c:v>
                </c:pt>
                <c:pt idx="964">
                  <c:v>5.2290811999999995</c:v>
                </c:pt>
                <c:pt idx="965">
                  <c:v>8.4873511999999991</c:v>
                </c:pt>
                <c:pt idx="966">
                  <c:v>7.4373512000000002</c:v>
                </c:pt>
                <c:pt idx="967">
                  <c:v>5.2081967999999996</c:v>
                </c:pt>
                <c:pt idx="968">
                  <c:v>10.685146800000004</c:v>
                </c:pt>
                <c:pt idx="969">
                  <c:v>7.7281967999999983</c:v>
                </c:pt>
                <c:pt idx="970">
                  <c:v>6.5777567999999995</c:v>
                </c:pt>
                <c:pt idx="971">
                  <c:v>3.5595212000000012</c:v>
                </c:pt>
                <c:pt idx="972">
                  <c:v>3.7095212000000011</c:v>
                </c:pt>
                <c:pt idx="973">
                  <c:v>5.1795211999999999</c:v>
                </c:pt>
                <c:pt idx="974">
                  <c:v>2.2473512000000015</c:v>
                </c:pt>
                <c:pt idx="975">
                  <c:v>2.0973512000000012</c:v>
                </c:pt>
                <c:pt idx="976">
                  <c:v>2.3973512000000001</c:v>
                </c:pt>
                <c:pt idx="977">
                  <c:v>11.4573512</c:v>
                </c:pt>
                <c:pt idx="978">
                  <c:v>10.685146800000004</c:v>
                </c:pt>
                <c:pt idx="979">
                  <c:v>3.1460268</c:v>
                </c:pt>
                <c:pt idx="980">
                  <c:v>3.7081968000000005</c:v>
                </c:pt>
                <c:pt idx="981">
                  <c:v>5.6660267999999983</c:v>
                </c:pt>
                <c:pt idx="982">
                  <c:v>10.235146800000004</c:v>
                </c:pt>
                <c:pt idx="983">
                  <c:v>8.0777568000000031</c:v>
                </c:pt>
                <c:pt idx="984">
                  <c:v>9.7981968000000013</c:v>
                </c:pt>
                <c:pt idx="985">
                  <c:v>6.0547412000000005</c:v>
                </c:pt>
                <c:pt idx="986">
                  <c:v>8.4873511999999991</c:v>
                </c:pt>
                <c:pt idx="987">
                  <c:v>3.1460268</c:v>
                </c:pt>
                <c:pt idx="988">
                  <c:v>7.0160267999999997</c:v>
                </c:pt>
                <c:pt idx="989">
                  <c:v>3.7577568000000001</c:v>
                </c:pt>
                <c:pt idx="990">
                  <c:v>9.7981968000000013</c:v>
                </c:pt>
                <c:pt idx="991">
                  <c:v>8.5734168000000039</c:v>
                </c:pt>
                <c:pt idx="992">
                  <c:v>8.9373511999999984</c:v>
                </c:pt>
                <c:pt idx="993">
                  <c:v>2.0973512000000012</c:v>
                </c:pt>
                <c:pt idx="994">
                  <c:v>5.8408067999999984</c:v>
                </c:pt>
                <c:pt idx="995">
                  <c:v>8.9373511999999984</c:v>
                </c:pt>
                <c:pt idx="996">
                  <c:v>6.5790812000000001</c:v>
                </c:pt>
                <c:pt idx="997">
                  <c:v>7.9277567999999983</c:v>
                </c:pt>
                <c:pt idx="998">
                  <c:v>6.5790812000000001</c:v>
                </c:pt>
                <c:pt idx="999">
                  <c:v>3.7095212000000011</c:v>
                </c:pt>
                <c:pt idx="1000">
                  <c:v>3.4081968000000002</c:v>
                </c:pt>
                <c:pt idx="1001">
                  <c:v>4.3590811999999985</c:v>
                </c:pt>
                <c:pt idx="1002">
                  <c:v>6.5790812000000001</c:v>
                </c:pt>
                <c:pt idx="1003">
                  <c:v>4.0590812000000005</c:v>
                </c:pt>
                <c:pt idx="1004">
                  <c:v>10.597756800000004</c:v>
                </c:pt>
                <c:pt idx="1005">
                  <c:v>8.4873511999999991</c:v>
                </c:pt>
                <c:pt idx="1006">
                  <c:v>8.0777568000000031</c:v>
                </c:pt>
              </c:numCache>
            </c:numRef>
          </c:xVal>
          <c:yVal>
            <c:numRef>
              <c:f>[SUSTAIN_PostProcessor_20121227.xls]CE_AllSolutions!$F$2:$F$1008</c:f>
              <c:numCache>
                <c:formatCode>General</c:formatCode>
                <c:ptCount val="1007"/>
                <c:pt idx="0">
                  <c:v>0.3616168019448745</c:v>
                </c:pt>
                <c:pt idx="1">
                  <c:v>0.42436124821560217</c:v>
                </c:pt>
                <c:pt idx="2">
                  <c:v>0.43120563728660932</c:v>
                </c:pt>
                <c:pt idx="3">
                  <c:v>0.43120563728660932</c:v>
                </c:pt>
                <c:pt idx="4">
                  <c:v>0.43120563728660932</c:v>
                </c:pt>
                <c:pt idx="5">
                  <c:v>0.43120563728660932</c:v>
                </c:pt>
                <c:pt idx="6">
                  <c:v>0.43120563728660932</c:v>
                </c:pt>
                <c:pt idx="7">
                  <c:v>0.43120563728660932</c:v>
                </c:pt>
                <c:pt idx="8">
                  <c:v>0.3616168019448745</c:v>
                </c:pt>
                <c:pt idx="9">
                  <c:v>0.43120563728660932</c:v>
                </c:pt>
                <c:pt idx="10">
                  <c:v>0.43120563728660932</c:v>
                </c:pt>
                <c:pt idx="11">
                  <c:v>0.43120563728660932</c:v>
                </c:pt>
                <c:pt idx="12">
                  <c:v>0.43120563728660932</c:v>
                </c:pt>
                <c:pt idx="13">
                  <c:v>0.43120563728660932</c:v>
                </c:pt>
                <c:pt idx="14">
                  <c:v>0.43120563728660932</c:v>
                </c:pt>
                <c:pt idx="15">
                  <c:v>0.43120563728660932</c:v>
                </c:pt>
                <c:pt idx="16">
                  <c:v>0.43120563728660932</c:v>
                </c:pt>
                <c:pt idx="17">
                  <c:v>0.43120563728660932</c:v>
                </c:pt>
                <c:pt idx="18">
                  <c:v>0.41099666207615482</c:v>
                </c:pt>
                <c:pt idx="19">
                  <c:v>0.43120563728660932</c:v>
                </c:pt>
                <c:pt idx="20">
                  <c:v>0.43120563728660932</c:v>
                </c:pt>
                <c:pt idx="21">
                  <c:v>0.43120563728660932</c:v>
                </c:pt>
                <c:pt idx="22">
                  <c:v>0.43120563728660932</c:v>
                </c:pt>
                <c:pt idx="23">
                  <c:v>0.38244509213713984</c:v>
                </c:pt>
                <c:pt idx="24">
                  <c:v>0.43120563728660932</c:v>
                </c:pt>
                <c:pt idx="25">
                  <c:v>0.40772180567104821</c:v>
                </c:pt>
                <c:pt idx="26">
                  <c:v>0.40772180567104821</c:v>
                </c:pt>
                <c:pt idx="27">
                  <c:v>0.43120563728660932</c:v>
                </c:pt>
                <c:pt idx="28">
                  <c:v>0.43120563728660932</c:v>
                </c:pt>
                <c:pt idx="29">
                  <c:v>0.43120563728660932</c:v>
                </c:pt>
                <c:pt idx="30">
                  <c:v>0.43120563728660932</c:v>
                </c:pt>
                <c:pt idx="31">
                  <c:v>0.43120563728660932</c:v>
                </c:pt>
                <c:pt idx="32">
                  <c:v>0.43120563728660932</c:v>
                </c:pt>
                <c:pt idx="33">
                  <c:v>0.35873540847062763</c:v>
                </c:pt>
                <c:pt idx="34">
                  <c:v>0.43120563728660932</c:v>
                </c:pt>
                <c:pt idx="35">
                  <c:v>0.43120563728660932</c:v>
                </c:pt>
                <c:pt idx="36">
                  <c:v>0.43120563728660932</c:v>
                </c:pt>
                <c:pt idx="37">
                  <c:v>0.43120563728660932</c:v>
                </c:pt>
                <c:pt idx="38">
                  <c:v>0.43120563728660932</c:v>
                </c:pt>
                <c:pt idx="39">
                  <c:v>0.43120563728660932</c:v>
                </c:pt>
                <c:pt idx="40">
                  <c:v>0.43120563728660932</c:v>
                </c:pt>
                <c:pt idx="41">
                  <c:v>0.40772180567104821</c:v>
                </c:pt>
                <c:pt idx="42">
                  <c:v>0.43120563728660932</c:v>
                </c:pt>
                <c:pt idx="43">
                  <c:v>0.43120563728660932</c:v>
                </c:pt>
                <c:pt idx="44">
                  <c:v>0.43120563728660932</c:v>
                </c:pt>
                <c:pt idx="45">
                  <c:v>0.43120563728660932</c:v>
                </c:pt>
                <c:pt idx="46">
                  <c:v>0.43120563728660932</c:v>
                </c:pt>
                <c:pt idx="47">
                  <c:v>0.43120563728660932</c:v>
                </c:pt>
                <c:pt idx="48">
                  <c:v>0.40772180567104821</c:v>
                </c:pt>
                <c:pt idx="49">
                  <c:v>0.43120563728660932</c:v>
                </c:pt>
                <c:pt idx="50">
                  <c:v>0.43120563728660932</c:v>
                </c:pt>
                <c:pt idx="51">
                  <c:v>0.43120563728660932</c:v>
                </c:pt>
                <c:pt idx="52">
                  <c:v>0.43120563728660932</c:v>
                </c:pt>
                <c:pt idx="53">
                  <c:v>0.43120563728660932</c:v>
                </c:pt>
                <c:pt idx="54">
                  <c:v>0.43120563728660932</c:v>
                </c:pt>
                <c:pt idx="55">
                  <c:v>0.43120563728660932</c:v>
                </c:pt>
                <c:pt idx="56">
                  <c:v>0.43120563728660932</c:v>
                </c:pt>
                <c:pt idx="57">
                  <c:v>0.43120563728660932</c:v>
                </c:pt>
                <c:pt idx="58">
                  <c:v>0.43120563728660932</c:v>
                </c:pt>
                <c:pt idx="59">
                  <c:v>0.43120563728660932</c:v>
                </c:pt>
                <c:pt idx="60">
                  <c:v>0.43120563728660932</c:v>
                </c:pt>
                <c:pt idx="61">
                  <c:v>0.43120563728660932</c:v>
                </c:pt>
                <c:pt idx="62">
                  <c:v>0.40772180567104821</c:v>
                </c:pt>
                <c:pt idx="63">
                  <c:v>0.43120563728660932</c:v>
                </c:pt>
                <c:pt idx="64">
                  <c:v>0.43120563728660932</c:v>
                </c:pt>
                <c:pt idx="65">
                  <c:v>0.40772180567104821</c:v>
                </c:pt>
                <c:pt idx="66">
                  <c:v>0.43120563728660932</c:v>
                </c:pt>
                <c:pt idx="67">
                  <c:v>0.43120563728660932</c:v>
                </c:pt>
                <c:pt idx="68">
                  <c:v>0.43120563728660932</c:v>
                </c:pt>
                <c:pt idx="69">
                  <c:v>0.43120563728660932</c:v>
                </c:pt>
                <c:pt idx="70">
                  <c:v>0.43120563728660932</c:v>
                </c:pt>
                <c:pt idx="71">
                  <c:v>0.43120563728660932</c:v>
                </c:pt>
                <c:pt idx="72">
                  <c:v>0.43120563728660932</c:v>
                </c:pt>
                <c:pt idx="73">
                  <c:v>0.39488125244962585</c:v>
                </c:pt>
                <c:pt idx="74">
                  <c:v>0.43120563728660932</c:v>
                </c:pt>
                <c:pt idx="75">
                  <c:v>0.35873540847062763</c:v>
                </c:pt>
                <c:pt idx="76">
                  <c:v>0.43120563728660932</c:v>
                </c:pt>
                <c:pt idx="77">
                  <c:v>0.37939773707284302</c:v>
                </c:pt>
                <c:pt idx="78">
                  <c:v>0.43120563728660932</c:v>
                </c:pt>
                <c:pt idx="79">
                  <c:v>0.3616168019448745</c:v>
                </c:pt>
                <c:pt idx="80">
                  <c:v>0.43120563728660932</c:v>
                </c:pt>
                <c:pt idx="81">
                  <c:v>0.42436124821560217</c:v>
                </c:pt>
                <c:pt idx="82">
                  <c:v>0.43120563728660932</c:v>
                </c:pt>
                <c:pt idx="83">
                  <c:v>0.42436124821560217</c:v>
                </c:pt>
                <c:pt idx="84">
                  <c:v>0.43120563728660932</c:v>
                </c:pt>
                <c:pt idx="85">
                  <c:v>0.43120563728660932</c:v>
                </c:pt>
                <c:pt idx="86">
                  <c:v>0.35873540847062763</c:v>
                </c:pt>
                <c:pt idx="87">
                  <c:v>0.37939773707284302</c:v>
                </c:pt>
                <c:pt idx="88">
                  <c:v>0.43120563728660932</c:v>
                </c:pt>
                <c:pt idx="89">
                  <c:v>0.42776975404597001</c:v>
                </c:pt>
                <c:pt idx="90">
                  <c:v>0.43120563728660932</c:v>
                </c:pt>
                <c:pt idx="91">
                  <c:v>0.43120563728660932</c:v>
                </c:pt>
                <c:pt idx="92">
                  <c:v>0.43120563728660932</c:v>
                </c:pt>
                <c:pt idx="93">
                  <c:v>0.43120563728660932</c:v>
                </c:pt>
                <c:pt idx="94">
                  <c:v>0.43120563728660932</c:v>
                </c:pt>
                <c:pt idx="95">
                  <c:v>0.40447304360067382</c:v>
                </c:pt>
                <c:pt idx="96">
                  <c:v>0.40125016794315038</c:v>
                </c:pt>
                <c:pt idx="97">
                  <c:v>0.4176254979417362</c:v>
                </c:pt>
                <c:pt idx="98">
                  <c:v>0.43120563728660932</c:v>
                </c:pt>
                <c:pt idx="99">
                  <c:v>0.43120563728660932</c:v>
                </c:pt>
                <c:pt idx="100">
                  <c:v>0.39805297243333582</c:v>
                </c:pt>
                <c:pt idx="101">
                  <c:v>0.43120563728660932</c:v>
                </c:pt>
                <c:pt idx="102">
                  <c:v>0.43120563728660932</c:v>
                </c:pt>
                <c:pt idx="103">
                  <c:v>0.43120563728660932</c:v>
                </c:pt>
                <c:pt idx="104">
                  <c:v>0.42776975404597001</c:v>
                </c:pt>
                <c:pt idx="105">
                  <c:v>0.43120563728660932</c:v>
                </c:pt>
                <c:pt idx="106">
                  <c:v>0.43120563728660932</c:v>
                </c:pt>
                <c:pt idx="107">
                  <c:v>0.42436124821560217</c:v>
                </c:pt>
                <c:pt idx="108">
                  <c:v>0.39488125244962585</c:v>
                </c:pt>
                <c:pt idx="109">
                  <c:v>0.43120563728660932</c:v>
                </c:pt>
                <c:pt idx="110">
                  <c:v>0.42776975404597001</c:v>
                </c:pt>
                <c:pt idx="111">
                  <c:v>0.43120563728660932</c:v>
                </c:pt>
                <c:pt idx="112">
                  <c:v>0.35873540847062763</c:v>
                </c:pt>
                <c:pt idx="113">
                  <c:v>0.35873540847062763</c:v>
                </c:pt>
                <c:pt idx="114">
                  <c:v>0.43120563728660932</c:v>
                </c:pt>
                <c:pt idx="115">
                  <c:v>0.42776975404597001</c:v>
                </c:pt>
                <c:pt idx="116">
                  <c:v>0.43120563728660932</c:v>
                </c:pt>
                <c:pt idx="117">
                  <c:v>0.43120563728660932</c:v>
                </c:pt>
                <c:pt idx="118">
                  <c:v>0.40125016794315038</c:v>
                </c:pt>
                <c:pt idx="119">
                  <c:v>0.39805297243333582</c:v>
                </c:pt>
                <c:pt idx="120">
                  <c:v>0.42776975404597001</c:v>
                </c:pt>
                <c:pt idx="121">
                  <c:v>0.43120563728660932</c:v>
                </c:pt>
                <c:pt idx="122">
                  <c:v>0.43120563728660932</c:v>
                </c:pt>
                <c:pt idx="123">
                  <c:v>0.43120563728660932</c:v>
                </c:pt>
                <c:pt idx="124">
                  <c:v>0.391734805000859</c:v>
                </c:pt>
                <c:pt idx="125">
                  <c:v>0.42436124821560217</c:v>
                </c:pt>
                <c:pt idx="126">
                  <c:v>0.43120563728660932</c:v>
                </c:pt>
                <c:pt idx="127">
                  <c:v>0.42436124821560217</c:v>
                </c:pt>
                <c:pt idx="128">
                  <c:v>0.43120563728660932</c:v>
                </c:pt>
                <c:pt idx="129">
                  <c:v>0.43120563728660932</c:v>
                </c:pt>
                <c:pt idx="130">
                  <c:v>0.40125016794315038</c:v>
                </c:pt>
                <c:pt idx="131">
                  <c:v>0.34192283843440496</c:v>
                </c:pt>
                <c:pt idx="132">
                  <c:v>0.42776975404597001</c:v>
                </c:pt>
                <c:pt idx="133">
                  <c:v>0.40447304360067382</c:v>
                </c:pt>
                <c:pt idx="134">
                  <c:v>0.43120563728660932</c:v>
                </c:pt>
                <c:pt idx="135">
                  <c:v>0.40772180567104821</c:v>
                </c:pt>
                <c:pt idx="136">
                  <c:v>0.43120563728660932</c:v>
                </c:pt>
                <c:pt idx="137">
                  <c:v>0.33381438100337213</c:v>
                </c:pt>
                <c:pt idx="138">
                  <c:v>0.4176254979417362</c:v>
                </c:pt>
                <c:pt idx="139">
                  <c:v>0.41099666207615482</c:v>
                </c:pt>
                <c:pt idx="140">
                  <c:v>0.40125016794315038</c:v>
                </c:pt>
                <c:pt idx="141">
                  <c:v>0.37040058901870532</c:v>
                </c:pt>
                <c:pt idx="142">
                  <c:v>0.42776975404597001</c:v>
                </c:pt>
                <c:pt idx="143">
                  <c:v>0.43120563728660932</c:v>
                </c:pt>
                <c:pt idx="144">
                  <c:v>0.43120563728660932</c:v>
                </c:pt>
                <c:pt idx="145">
                  <c:v>0.43120563728660932</c:v>
                </c:pt>
                <c:pt idx="146">
                  <c:v>0.35304131614713674</c:v>
                </c:pt>
                <c:pt idx="147">
                  <c:v>0.34192283843440496</c:v>
                </c:pt>
                <c:pt idx="148">
                  <c:v>0.35873540847062763</c:v>
                </c:pt>
                <c:pt idx="149">
                  <c:v>0.43120563728660932</c:v>
                </c:pt>
                <c:pt idx="150">
                  <c:v>0.43120563728660932</c:v>
                </c:pt>
                <c:pt idx="151">
                  <c:v>0.4176254979417362</c:v>
                </c:pt>
                <c:pt idx="152">
                  <c:v>0.40447304360067382</c:v>
                </c:pt>
                <c:pt idx="153">
                  <c:v>0.42436124821560217</c:v>
                </c:pt>
                <c:pt idx="154">
                  <c:v>0.39488125244962585</c:v>
                </c:pt>
                <c:pt idx="155">
                  <c:v>0.36744920558100125</c:v>
                </c:pt>
                <c:pt idx="156">
                  <c:v>0.31563456136171592</c:v>
                </c:pt>
                <c:pt idx="157">
                  <c:v>0.36452133901787731</c:v>
                </c:pt>
                <c:pt idx="158">
                  <c:v>0.33115451958692321</c:v>
                </c:pt>
                <c:pt idx="159">
                  <c:v>0.42776975404597001</c:v>
                </c:pt>
                <c:pt idx="160">
                  <c:v>0.43120563728660932</c:v>
                </c:pt>
                <c:pt idx="161">
                  <c:v>0.42776975404597001</c:v>
                </c:pt>
                <c:pt idx="162">
                  <c:v>0.39488125244962585</c:v>
                </c:pt>
                <c:pt idx="163">
                  <c:v>0.36452133901787731</c:v>
                </c:pt>
                <c:pt idx="164">
                  <c:v>0.42776975404597001</c:v>
                </c:pt>
                <c:pt idx="165">
                  <c:v>0.38861342871332455</c:v>
                </c:pt>
                <c:pt idx="166">
                  <c:v>0.42776975404597001</c:v>
                </c:pt>
                <c:pt idx="167">
                  <c:v>0.43120563728660932</c:v>
                </c:pt>
                <c:pt idx="168">
                  <c:v>0.41429782240792135</c:v>
                </c:pt>
                <c:pt idx="169">
                  <c:v>0.43120563728660932</c:v>
                </c:pt>
                <c:pt idx="170">
                  <c:v>0.391734805000859</c:v>
                </c:pt>
                <c:pt idx="171">
                  <c:v>0.37637466359322008</c:v>
                </c:pt>
                <c:pt idx="172">
                  <c:v>0.38861342871332455</c:v>
                </c:pt>
                <c:pt idx="173">
                  <c:v>0.37637466359322008</c:v>
                </c:pt>
                <c:pt idx="174">
                  <c:v>0.36452133901787731</c:v>
                </c:pt>
                <c:pt idx="175">
                  <c:v>0.35022825287404036</c:v>
                </c:pt>
                <c:pt idx="176">
                  <c:v>0.37637466359322008</c:v>
                </c:pt>
                <c:pt idx="177">
                  <c:v>0.43120563728660932</c:v>
                </c:pt>
                <c:pt idx="178">
                  <c:v>0.43120563728660932</c:v>
                </c:pt>
                <c:pt idx="179">
                  <c:v>0.43120563728660932</c:v>
                </c:pt>
                <c:pt idx="180">
                  <c:v>0.3616168019448745</c:v>
                </c:pt>
                <c:pt idx="181">
                  <c:v>0.36744920558100125</c:v>
                </c:pt>
                <c:pt idx="182">
                  <c:v>0.43120563728660932</c:v>
                </c:pt>
                <c:pt idx="183">
                  <c:v>0.43120563728660932</c:v>
                </c:pt>
                <c:pt idx="184">
                  <c:v>0.35873540847062763</c:v>
                </c:pt>
                <c:pt idx="185">
                  <c:v>0.39805297243333582</c:v>
                </c:pt>
                <c:pt idx="186">
                  <c:v>0.39488125244962585</c:v>
                </c:pt>
                <c:pt idx="187">
                  <c:v>0.36452133901787731</c:v>
                </c:pt>
                <c:pt idx="188">
                  <c:v>0.43120563728660932</c:v>
                </c:pt>
                <c:pt idx="189">
                  <c:v>0.42436124821560217</c:v>
                </c:pt>
                <c:pt idx="190">
                  <c:v>0.42436124821560217</c:v>
                </c:pt>
                <c:pt idx="191">
                  <c:v>0.37040058901870532</c:v>
                </c:pt>
                <c:pt idx="192">
                  <c:v>0.43120563728660932</c:v>
                </c:pt>
                <c:pt idx="193">
                  <c:v>0.3616168019448745</c:v>
                </c:pt>
                <c:pt idx="194">
                  <c:v>0.36744920558100125</c:v>
                </c:pt>
                <c:pt idx="195">
                  <c:v>0.43120563728660932</c:v>
                </c:pt>
                <c:pt idx="196">
                  <c:v>0.42776975404597001</c:v>
                </c:pt>
                <c:pt idx="197">
                  <c:v>0.37637466359322008</c:v>
                </c:pt>
                <c:pt idx="198">
                  <c:v>0.43120563728660932</c:v>
                </c:pt>
                <c:pt idx="199">
                  <c:v>0.37637466359322008</c:v>
                </c:pt>
                <c:pt idx="200">
                  <c:v>0.37040058901870532</c:v>
                </c:pt>
                <c:pt idx="201">
                  <c:v>0.39488125244962585</c:v>
                </c:pt>
                <c:pt idx="202">
                  <c:v>0.43120563728660932</c:v>
                </c:pt>
                <c:pt idx="203">
                  <c:v>0.42776975404597001</c:v>
                </c:pt>
                <c:pt idx="204">
                  <c:v>0.391734805000859</c:v>
                </c:pt>
                <c:pt idx="205">
                  <c:v>0.37040058901870532</c:v>
                </c:pt>
                <c:pt idx="206">
                  <c:v>0.43120563728660932</c:v>
                </c:pt>
                <c:pt idx="207">
                  <c:v>0.37337567822053674</c:v>
                </c:pt>
                <c:pt idx="208">
                  <c:v>0.43120563728660932</c:v>
                </c:pt>
                <c:pt idx="209">
                  <c:v>0.3616168019448745</c:v>
                </c:pt>
                <c:pt idx="210">
                  <c:v>0.36452133901787731</c:v>
                </c:pt>
                <c:pt idx="211">
                  <c:v>0.38551692381787539</c:v>
                </c:pt>
                <c:pt idx="212">
                  <c:v>0.43120563728660932</c:v>
                </c:pt>
                <c:pt idx="213">
                  <c:v>0.43120563728660932</c:v>
                </c:pt>
                <c:pt idx="214">
                  <c:v>0.37637466359322008</c:v>
                </c:pt>
                <c:pt idx="215">
                  <c:v>0.43120563728660932</c:v>
                </c:pt>
                <c:pt idx="216">
                  <c:v>0.43120563728660932</c:v>
                </c:pt>
                <c:pt idx="217">
                  <c:v>0.37637466359322008</c:v>
                </c:pt>
                <c:pt idx="218">
                  <c:v>0.43120563728660932</c:v>
                </c:pt>
                <c:pt idx="219">
                  <c:v>0.36744920558100125</c:v>
                </c:pt>
                <c:pt idx="220">
                  <c:v>0.42436124821560217</c:v>
                </c:pt>
                <c:pt idx="221">
                  <c:v>0.43120563728660932</c:v>
                </c:pt>
                <c:pt idx="222">
                  <c:v>0.37637466359322008</c:v>
                </c:pt>
                <c:pt idx="223">
                  <c:v>0.39805297243333582</c:v>
                </c:pt>
                <c:pt idx="224">
                  <c:v>0.37637466359322008</c:v>
                </c:pt>
                <c:pt idx="225">
                  <c:v>0.42776975404597001</c:v>
                </c:pt>
                <c:pt idx="226">
                  <c:v>0.42776975404597001</c:v>
                </c:pt>
                <c:pt idx="227">
                  <c:v>0.43120563728660932</c:v>
                </c:pt>
                <c:pt idx="228">
                  <c:v>0.35587697418497211</c:v>
                </c:pt>
                <c:pt idx="229">
                  <c:v>0.35587697418497211</c:v>
                </c:pt>
                <c:pt idx="230">
                  <c:v>0.39488125244962585</c:v>
                </c:pt>
                <c:pt idx="231">
                  <c:v>0.43120563728660932</c:v>
                </c:pt>
                <c:pt idx="232">
                  <c:v>0.37637466359322008</c:v>
                </c:pt>
                <c:pt idx="233">
                  <c:v>0.36744920558100125</c:v>
                </c:pt>
                <c:pt idx="234">
                  <c:v>0.43120563728660932</c:v>
                </c:pt>
                <c:pt idx="235">
                  <c:v>0.3616168019448745</c:v>
                </c:pt>
                <c:pt idx="236">
                  <c:v>0.43120563728660932</c:v>
                </c:pt>
                <c:pt idx="237">
                  <c:v>0.43120563728660932</c:v>
                </c:pt>
                <c:pt idx="238">
                  <c:v>0.42776975404597001</c:v>
                </c:pt>
                <c:pt idx="239">
                  <c:v>0.35587697418497211</c:v>
                </c:pt>
                <c:pt idx="240">
                  <c:v>0.40447304360067382</c:v>
                </c:pt>
                <c:pt idx="241">
                  <c:v>0.36452133901787731</c:v>
                </c:pt>
                <c:pt idx="242">
                  <c:v>0.3616168019448745</c:v>
                </c:pt>
                <c:pt idx="243">
                  <c:v>0.42776975404597001</c:v>
                </c:pt>
                <c:pt idx="244">
                  <c:v>0.43120563728660932</c:v>
                </c:pt>
                <c:pt idx="245">
                  <c:v>0.39805297243333582</c:v>
                </c:pt>
                <c:pt idx="246">
                  <c:v>0.37337567822053674</c:v>
                </c:pt>
                <c:pt idx="247">
                  <c:v>0.39488125244962585</c:v>
                </c:pt>
                <c:pt idx="248">
                  <c:v>0.43120563728660932</c:v>
                </c:pt>
                <c:pt idx="249">
                  <c:v>0.39488125244962585</c:v>
                </c:pt>
                <c:pt idx="250">
                  <c:v>0.37637466359322008</c:v>
                </c:pt>
                <c:pt idx="251">
                  <c:v>0.42776975404597001</c:v>
                </c:pt>
                <c:pt idx="252">
                  <c:v>0.43120563728660932</c:v>
                </c:pt>
                <c:pt idx="253">
                  <c:v>0.43120563728660932</c:v>
                </c:pt>
                <c:pt idx="254">
                  <c:v>0.43120563728660932</c:v>
                </c:pt>
                <c:pt idx="255">
                  <c:v>0.37040058901870532</c:v>
                </c:pt>
                <c:pt idx="256">
                  <c:v>0.42436124821560217</c:v>
                </c:pt>
                <c:pt idx="257">
                  <c:v>0.36452133901787731</c:v>
                </c:pt>
                <c:pt idx="258">
                  <c:v>0.43120563728660932</c:v>
                </c:pt>
                <c:pt idx="259">
                  <c:v>0.37637466359322008</c:v>
                </c:pt>
                <c:pt idx="260">
                  <c:v>0.37337567822053674</c:v>
                </c:pt>
                <c:pt idx="261">
                  <c:v>0.43120563728660932</c:v>
                </c:pt>
                <c:pt idx="262">
                  <c:v>0.39805297243333582</c:v>
                </c:pt>
                <c:pt idx="263">
                  <c:v>0.37637466359322008</c:v>
                </c:pt>
                <c:pt idx="264">
                  <c:v>0.39488125244962585</c:v>
                </c:pt>
                <c:pt idx="265">
                  <c:v>0.42776975404597001</c:v>
                </c:pt>
                <c:pt idx="266">
                  <c:v>0.37337567822053674</c:v>
                </c:pt>
                <c:pt idx="267">
                  <c:v>0.3616168019448745</c:v>
                </c:pt>
                <c:pt idx="268">
                  <c:v>0.35587697418497211</c:v>
                </c:pt>
                <c:pt idx="269">
                  <c:v>0.41099666207615482</c:v>
                </c:pt>
                <c:pt idx="270">
                  <c:v>0.42776975404597001</c:v>
                </c:pt>
                <c:pt idx="271">
                  <c:v>0.35304131614713674</c:v>
                </c:pt>
                <c:pt idx="272">
                  <c:v>0.35022825287404036</c:v>
                </c:pt>
                <c:pt idx="273">
                  <c:v>0.43120563728660932</c:v>
                </c:pt>
                <c:pt idx="274">
                  <c:v>0.43120563728660932</c:v>
                </c:pt>
                <c:pt idx="275">
                  <c:v>0.43120563728660932</c:v>
                </c:pt>
                <c:pt idx="276">
                  <c:v>0.42776975404597001</c:v>
                </c:pt>
                <c:pt idx="277">
                  <c:v>0.35587697418497211</c:v>
                </c:pt>
                <c:pt idx="278">
                  <c:v>0.37337567822053674</c:v>
                </c:pt>
                <c:pt idx="279">
                  <c:v>0.35587697418497211</c:v>
                </c:pt>
                <c:pt idx="280">
                  <c:v>0.42776975404597001</c:v>
                </c:pt>
                <c:pt idx="281">
                  <c:v>0.35304131614713674</c:v>
                </c:pt>
                <c:pt idx="282">
                  <c:v>0.37637466359322008</c:v>
                </c:pt>
                <c:pt idx="283">
                  <c:v>0.43120563728660932</c:v>
                </c:pt>
                <c:pt idx="284">
                  <c:v>0.37637466359322008</c:v>
                </c:pt>
                <c:pt idx="285">
                  <c:v>0.40772180567104821</c:v>
                </c:pt>
                <c:pt idx="286">
                  <c:v>0.43120563728660932</c:v>
                </c:pt>
                <c:pt idx="287">
                  <c:v>0.37939773707284302</c:v>
                </c:pt>
                <c:pt idx="288">
                  <c:v>0.35873540847062763</c:v>
                </c:pt>
                <c:pt idx="289">
                  <c:v>0.42776975404597001</c:v>
                </c:pt>
                <c:pt idx="290">
                  <c:v>0.39488125244962585</c:v>
                </c:pt>
                <c:pt idx="291">
                  <c:v>0.43120563728660932</c:v>
                </c:pt>
                <c:pt idx="292">
                  <c:v>0.43120563728660932</c:v>
                </c:pt>
                <c:pt idx="293">
                  <c:v>0.43120563728660932</c:v>
                </c:pt>
                <c:pt idx="294">
                  <c:v>0.42776975404597001</c:v>
                </c:pt>
                <c:pt idx="295">
                  <c:v>0.42776975404597001</c:v>
                </c:pt>
                <c:pt idx="296">
                  <c:v>0.43120563728660932</c:v>
                </c:pt>
                <c:pt idx="297">
                  <c:v>0.35873540847062763</c:v>
                </c:pt>
                <c:pt idx="298">
                  <c:v>0.35587697418497211</c:v>
                </c:pt>
                <c:pt idx="299">
                  <c:v>0.35304131614713674</c:v>
                </c:pt>
                <c:pt idx="300">
                  <c:v>0.42776975404597001</c:v>
                </c:pt>
                <c:pt idx="301">
                  <c:v>0.3616168019448745</c:v>
                </c:pt>
                <c:pt idx="302">
                  <c:v>0.37040058901870532</c:v>
                </c:pt>
                <c:pt idx="303">
                  <c:v>0.35587697418497211</c:v>
                </c:pt>
                <c:pt idx="304">
                  <c:v>0.43120563728660932</c:v>
                </c:pt>
                <c:pt idx="305">
                  <c:v>0.37337567822053674</c:v>
                </c:pt>
                <c:pt idx="306">
                  <c:v>0.41099666207615482</c:v>
                </c:pt>
                <c:pt idx="307">
                  <c:v>0.40447304360067382</c:v>
                </c:pt>
                <c:pt idx="308">
                  <c:v>0.35587697418497211</c:v>
                </c:pt>
                <c:pt idx="309">
                  <c:v>0.40772180567104821</c:v>
                </c:pt>
                <c:pt idx="310">
                  <c:v>0.43120563728660932</c:v>
                </c:pt>
                <c:pt idx="311">
                  <c:v>0.43120563728660932</c:v>
                </c:pt>
                <c:pt idx="312">
                  <c:v>0.42436124821560217</c:v>
                </c:pt>
                <c:pt idx="313">
                  <c:v>0.3616168019448745</c:v>
                </c:pt>
                <c:pt idx="314">
                  <c:v>0.35873540847062763</c:v>
                </c:pt>
                <c:pt idx="315">
                  <c:v>0.42776975404597001</c:v>
                </c:pt>
                <c:pt idx="316">
                  <c:v>0.43120563728660932</c:v>
                </c:pt>
                <c:pt idx="317">
                  <c:v>0.43120563728660932</c:v>
                </c:pt>
                <c:pt idx="318">
                  <c:v>0.3616168019448745</c:v>
                </c:pt>
                <c:pt idx="319">
                  <c:v>0.40772180567104821</c:v>
                </c:pt>
                <c:pt idx="320">
                  <c:v>0.35873540847062763</c:v>
                </c:pt>
                <c:pt idx="321">
                  <c:v>0.37337567822053674</c:v>
                </c:pt>
                <c:pt idx="322">
                  <c:v>0.37040058901870532</c:v>
                </c:pt>
                <c:pt idx="323">
                  <c:v>0.42776975404597001</c:v>
                </c:pt>
                <c:pt idx="324">
                  <c:v>0.43120563728660932</c:v>
                </c:pt>
                <c:pt idx="325">
                  <c:v>0.37337567822053674</c:v>
                </c:pt>
                <c:pt idx="326">
                  <c:v>0.37637466359322008</c:v>
                </c:pt>
                <c:pt idx="327">
                  <c:v>0.43466911783522011</c:v>
                </c:pt>
                <c:pt idx="328">
                  <c:v>0.43120563728660932</c:v>
                </c:pt>
                <c:pt idx="329">
                  <c:v>0.35022825287404036</c:v>
                </c:pt>
                <c:pt idx="330">
                  <c:v>0.43120563728660932</c:v>
                </c:pt>
                <c:pt idx="331">
                  <c:v>0.37637466359322008</c:v>
                </c:pt>
                <c:pt idx="332">
                  <c:v>0.43120563728660932</c:v>
                </c:pt>
                <c:pt idx="333">
                  <c:v>0.43120563728660932</c:v>
                </c:pt>
                <c:pt idx="334">
                  <c:v>0.35304131614713674</c:v>
                </c:pt>
                <c:pt idx="335">
                  <c:v>0.37040058901870532</c:v>
                </c:pt>
                <c:pt idx="336">
                  <c:v>0.37637466359322008</c:v>
                </c:pt>
                <c:pt idx="337">
                  <c:v>0.43120563728660932</c:v>
                </c:pt>
                <c:pt idx="338">
                  <c:v>0.37637466359322008</c:v>
                </c:pt>
                <c:pt idx="339">
                  <c:v>0.37337567822053674</c:v>
                </c:pt>
                <c:pt idx="340">
                  <c:v>0.42776975404597001</c:v>
                </c:pt>
                <c:pt idx="341">
                  <c:v>0.37939773707284302</c:v>
                </c:pt>
                <c:pt idx="342">
                  <c:v>0.40447304360067382</c:v>
                </c:pt>
                <c:pt idx="343">
                  <c:v>0.35304131614713674</c:v>
                </c:pt>
                <c:pt idx="344">
                  <c:v>0.36744920558100125</c:v>
                </c:pt>
                <c:pt idx="345">
                  <c:v>0.37337567822053674</c:v>
                </c:pt>
                <c:pt idx="346">
                  <c:v>0.37040058901870532</c:v>
                </c:pt>
                <c:pt idx="347">
                  <c:v>0.37637466359322008</c:v>
                </c:pt>
                <c:pt idx="348">
                  <c:v>0.43120563728660932</c:v>
                </c:pt>
                <c:pt idx="349">
                  <c:v>0.35022825287404036</c:v>
                </c:pt>
                <c:pt idx="350">
                  <c:v>0.35873540847062763</c:v>
                </c:pt>
                <c:pt idx="351">
                  <c:v>0.42776975404597001</c:v>
                </c:pt>
                <c:pt idx="352">
                  <c:v>0.37040058901870532</c:v>
                </c:pt>
                <c:pt idx="353">
                  <c:v>0.42776975404597001</c:v>
                </c:pt>
                <c:pt idx="354">
                  <c:v>0.35873540847062763</c:v>
                </c:pt>
                <c:pt idx="355">
                  <c:v>0.35873540847062763</c:v>
                </c:pt>
                <c:pt idx="356">
                  <c:v>0.35873540847062763</c:v>
                </c:pt>
                <c:pt idx="357">
                  <c:v>0.35304131614713674</c:v>
                </c:pt>
                <c:pt idx="358">
                  <c:v>0.37337567822053674</c:v>
                </c:pt>
                <c:pt idx="359">
                  <c:v>0.391734805000859</c:v>
                </c:pt>
                <c:pt idx="360">
                  <c:v>0.41429782240792135</c:v>
                </c:pt>
                <c:pt idx="361">
                  <c:v>0.43120563728660932</c:v>
                </c:pt>
                <c:pt idx="362">
                  <c:v>0.43466911783522011</c:v>
                </c:pt>
                <c:pt idx="363">
                  <c:v>0.43120563728660932</c:v>
                </c:pt>
                <c:pt idx="364">
                  <c:v>0.37040058901870532</c:v>
                </c:pt>
                <c:pt idx="365">
                  <c:v>0.40772180567104821</c:v>
                </c:pt>
                <c:pt idx="366">
                  <c:v>0.40447304360067382</c:v>
                </c:pt>
                <c:pt idx="367">
                  <c:v>0.37040058901870532</c:v>
                </c:pt>
                <c:pt idx="368">
                  <c:v>0.43466911783522011</c:v>
                </c:pt>
                <c:pt idx="369">
                  <c:v>0.41429782240792135</c:v>
                </c:pt>
                <c:pt idx="370">
                  <c:v>0.3616168019448745</c:v>
                </c:pt>
                <c:pt idx="371">
                  <c:v>0.43120563728660932</c:v>
                </c:pt>
                <c:pt idx="372">
                  <c:v>0.43120563728660932</c:v>
                </c:pt>
                <c:pt idx="373">
                  <c:v>0.35304131614713674</c:v>
                </c:pt>
                <c:pt idx="374">
                  <c:v>0.37337567822053674</c:v>
                </c:pt>
                <c:pt idx="375">
                  <c:v>0.40447304360067382</c:v>
                </c:pt>
                <c:pt idx="376">
                  <c:v>0.35304131614713674</c:v>
                </c:pt>
                <c:pt idx="377">
                  <c:v>0.35873540847062763</c:v>
                </c:pt>
                <c:pt idx="378">
                  <c:v>0.43120563728660932</c:v>
                </c:pt>
                <c:pt idx="379">
                  <c:v>0.41429782240792135</c:v>
                </c:pt>
                <c:pt idx="380">
                  <c:v>0.37939773707284302</c:v>
                </c:pt>
                <c:pt idx="381">
                  <c:v>0.37939773707284302</c:v>
                </c:pt>
                <c:pt idx="382">
                  <c:v>0.37637466359322008</c:v>
                </c:pt>
                <c:pt idx="383">
                  <c:v>0.43466911783522011</c:v>
                </c:pt>
                <c:pt idx="384">
                  <c:v>0.43120563728660932</c:v>
                </c:pt>
                <c:pt idx="385">
                  <c:v>0.3616168019448745</c:v>
                </c:pt>
                <c:pt idx="386">
                  <c:v>0.38861342871332455</c:v>
                </c:pt>
                <c:pt idx="387">
                  <c:v>0.35304131614713674</c:v>
                </c:pt>
                <c:pt idx="388">
                  <c:v>0.41099666207615482</c:v>
                </c:pt>
                <c:pt idx="389">
                  <c:v>0.39488125244962585</c:v>
                </c:pt>
                <c:pt idx="390">
                  <c:v>0.42776975404597001</c:v>
                </c:pt>
                <c:pt idx="391">
                  <c:v>0.42436124821560217</c:v>
                </c:pt>
                <c:pt idx="392">
                  <c:v>0.43120563728660932</c:v>
                </c:pt>
                <c:pt idx="393">
                  <c:v>0.43466911783522011</c:v>
                </c:pt>
                <c:pt idx="394">
                  <c:v>0.40447304360067382</c:v>
                </c:pt>
                <c:pt idx="395">
                  <c:v>0.37637466359322008</c:v>
                </c:pt>
                <c:pt idx="396">
                  <c:v>0.3616168019448745</c:v>
                </c:pt>
                <c:pt idx="397">
                  <c:v>0.35873540847062763</c:v>
                </c:pt>
                <c:pt idx="398">
                  <c:v>0.43120563728660932</c:v>
                </c:pt>
                <c:pt idx="399">
                  <c:v>0.37637466359322008</c:v>
                </c:pt>
                <c:pt idx="400">
                  <c:v>0.37637466359322008</c:v>
                </c:pt>
                <c:pt idx="401">
                  <c:v>0.41429782240792135</c:v>
                </c:pt>
                <c:pt idx="402">
                  <c:v>0.42436124821560217</c:v>
                </c:pt>
                <c:pt idx="403">
                  <c:v>0.42776975404597001</c:v>
                </c:pt>
                <c:pt idx="404">
                  <c:v>0.37040058901870532</c:v>
                </c:pt>
                <c:pt idx="405">
                  <c:v>0.39488125244962585</c:v>
                </c:pt>
                <c:pt idx="406">
                  <c:v>0.37040058901870532</c:v>
                </c:pt>
                <c:pt idx="407">
                  <c:v>0.38551692381787539</c:v>
                </c:pt>
                <c:pt idx="408">
                  <c:v>0.40447304360067382</c:v>
                </c:pt>
                <c:pt idx="409">
                  <c:v>0.37939773707284302</c:v>
                </c:pt>
                <c:pt idx="410">
                  <c:v>0.37040058901870532</c:v>
                </c:pt>
                <c:pt idx="411">
                  <c:v>0.37337567822053674</c:v>
                </c:pt>
                <c:pt idx="412">
                  <c:v>0.37637466359322008</c:v>
                </c:pt>
                <c:pt idx="413">
                  <c:v>0.37337567822053674</c:v>
                </c:pt>
                <c:pt idx="414">
                  <c:v>0.37637466359322008</c:v>
                </c:pt>
                <c:pt idx="415">
                  <c:v>0.43120563728660932</c:v>
                </c:pt>
                <c:pt idx="416">
                  <c:v>0.35022825287404036</c:v>
                </c:pt>
                <c:pt idx="417">
                  <c:v>0.35304131614713674</c:v>
                </c:pt>
                <c:pt idx="418">
                  <c:v>0.35873540847062763</c:v>
                </c:pt>
                <c:pt idx="419">
                  <c:v>0.39805297243333582</c:v>
                </c:pt>
                <c:pt idx="420">
                  <c:v>0.42436124821560217</c:v>
                </c:pt>
                <c:pt idx="421">
                  <c:v>0.37637466359322008</c:v>
                </c:pt>
                <c:pt idx="422">
                  <c:v>0.43120563728660932</c:v>
                </c:pt>
                <c:pt idx="423">
                  <c:v>0.38861342871332455</c:v>
                </c:pt>
                <c:pt idx="424">
                  <c:v>0.37637466359322008</c:v>
                </c:pt>
                <c:pt idx="425">
                  <c:v>0.43466911783522011</c:v>
                </c:pt>
                <c:pt idx="426">
                  <c:v>0.37637466359322008</c:v>
                </c:pt>
                <c:pt idx="427">
                  <c:v>0.40772180567104821</c:v>
                </c:pt>
                <c:pt idx="428">
                  <c:v>0.42776975404597001</c:v>
                </c:pt>
                <c:pt idx="429">
                  <c:v>0.36452133901787731</c:v>
                </c:pt>
                <c:pt idx="430">
                  <c:v>0.39805297243333582</c:v>
                </c:pt>
                <c:pt idx="431">
                  <c:v>0.3616168019448745</c:v>
                </c:pt>
                <c:pt idx="432">
                  <c:v>0.37040058901870532</c:v>
                </c:pt>
                <c:pt idx="433">
                  <c:v>0.37337567822053674</c:v>
                </c:pt>
                <c:pt idx="434">
                  <c:v>0.37337567822053674</c:v>
                </c:pt>
                <c:pt idx="435">
                  <c:v>0.40447304360067382</c:v>
                </c:pt>
                <c:pt idx="436">
                  <c:v>0.40772180567104821</c:v>
                </c:pt>
                <c:pt idx="437">
                  <c:v>0.40447304360067382</c:v>
                </c:pt>
                <c:pt idx="438">
                  <c:v>0.41429782240792135</c:v>
                </c:pt>
                <c:pt idx="439">
                  <c:v>0.43120563728660932</c:v>
                </c:pt>
                <c:pt idx="440">
                  <c:v>0.42776975404597001</c:v>
                </c:pt>
                <c:pt idx="441">
                  <c:v>0.43120563728660932</c:v>
                </c:pt>
                <c:pt idx="442">
                  <c:v>0.40772180567104821</c:v>
                </c:pt>
                <c:pt idx="443">
                  <c:v>0.43120563728660932</c:v>
                </c:pt>
                <c:pt idx="444">
                  <c:v>0.35022825287404036</c:v>
                </c:pt>
                <c:pt idx="445">
                  <c:v>0.37337567822053674</c:v>
                </c:pt>
                <c:pt idx="446">
                  <c:v>0.37939773707284302</c:v>
                </c:pt>
                <c:pt idx="447">
                  <c:v>0.42436124821560217</c:v>
                </c:pt>
                <c:pt idx="448">
                  <c:v>0.35022825287404036</c:v>
                </c:pt>
                <c:pt idx="449">
                  <c:v>0.35304131614713674</c:v>
                </c:pt>
                <c:pt idx="450">
                  <c:v>0.37637466359322008</c:v>
                </c:pt>
                <c:pt idx="451">
                  <c:v>0.42776975404597001</c:v>
                </c:pt>
                <c:pt idx="452">
                  <c:v>0.43466911783522011</c:v>
                </c:pt>
                <c:pt idx="453">
                  <c:v>0.42436124821560217</c:v>
                </c:pt>
                <c:pt idx="454">
                  <c:v>0.40447304360067382</c:v>
                </c:pt>
                <c:pt idx="455">
                  <c:v>0.35022825287404036</c:v>
                </c:pt>
                <c:pt idx="456">
                  <c:v>0.36744920558100125</c:v>
                </c:pt>
                <c:pt idx="457">
                  <c:v>0.36452133901787731</c:v>
                </c:pt>
                <c:pt idx="458">
                  <c:v>0.37637466359322008</c:v>
                </c:pt>
                <c:pt idx="459">
                  <c:v>0.41429782240792135</c:v>
                </c:pt>
                <c:pt idx="460">
                  <c:v>0.35873540847062763</c:v>
                </c:pt>
                <c:pt idx="461">
                  <c:v>0.38861342871332455</c:v>
                </c:pt>
                <c:pt idx="462">
                  <c:v>0.35304131614713674</c:v>
                </c:pt>
                <c:pt idx="463">
                  <c:v>0.3616168019448745</c:v>
                </c:pt>
                <c:pt idx="464">
                  <c:v>0.3616168019448745</c:v>
                </c:pt>
                <c:pt idx="465">
                  <c:v>0.37637466359322008</c:v>
                </c:pt>
                <c:pt idx="466">
                  <c:v>0.41429782240792135</c:v>
                </c:pt>
                <c:pt idx="467">
                  <c:v>0.37337567822053674</c:v>
                </c:pt>
                <c:pt idx="468">
                  <c:v>0.41429782240792135</c:v>
                </c:pt>
                <c:pt idx="469">
                  <c:v>0.41429782240792135</c:v>
                </c:pt>
                <c:pt idx="470">
                  <c:v>0.40125016794315038</c:v>
                </c:pt>
                <c:pt idx="471">
                  <c:v>0.41429782240792135</c:v>
                </c:pt>
                <c:pt idx="472">
                  <c:v>0.43120563728660932</c:v>
                </c:pt>
                <c:pt idx="473">
                  <c:v>0.40447304360067382</c:v>
                </c:pt>
                <c:pt idx="474">
                  <c:v>0.43120563728660932</c:v>
                </c:pt>
                <c:pt idx="475">
                  <c:v>0.37637466359322008</c:v>
                </c:pt>
                <c:pt idx="476">
                  <c:v>0.38861342871332455</c:v>
                </c:pt>
                <c:pt idx="477">
                  <c:v>0.38861342871332455</c:v>
                </c:pt>
                <c:pt idx="478">
                  <c:v>0.34743760432867232</c:v>
                </c:pt>
                <c:pt idx="479">
                  <c:v>0.40447304360067382</c:v>
                </c:pt>
                <c:pt idx="480">
                  <c:v>0.391734805000859</c:v>
                </c:pt>
                <c:pt idx="481">
                  <c:v>0.37040058901870532</c:v>
                </c:pt>
                <c:pt idx="482">
                  <c:v>0.37637466359322008</c:v>
                </c:pt>
                <c:pt idx="483">
                  <c:v>0.32589820988527429</c:v>
                </c:pt>
                <c:pt idx="484">
                  <c:v>0.40125016794315038</c:v>
                </c:pt>
                <c:pt idx="485">
                  <c:v>0.37637466359322008</c:v>
                </c:pt>
                <c:pt idx="486">
                  <c:v>0.40125016794315038</c:v>
                </c:pt>
                <c:pt idx="487">
                  <c:v>0.40447304360067382</c:v>
                </c:pt>
                <c:pt idx="488">
                  <c:v>0.40447304360067382</c:v>
                </c:pt>
                <c:pt idx="489">
                  <c:v>0.41099666207615482</c:v>
                </c:pt>
                <c:pt idx="490">
                  <c:v>0.42436124821560217</c:v>
                </c:pt>
                <c:pt idx="491">
                  <c:v>0.42776975404597001</c:v>
                </c:pt>
                <c:pt idx="492">
                  <c:v>0.35022825287404036</c:v>
                </c:pt>
                <c:pt idx="493">
                  <c:v>0.35873540847062763</c:v>
                </c:pt>
                <c:pt idx="494">
                  <c:v>0.43466911783522011</c:v>
                </c:pt>
                <c:pt idx="495">
                  <c:v>0.41429782240792135</c:v>
                </c:pt>
                <c:pt idx="496">
                  <c:v>0.40447304360067382</c:v>
                </c:pt>
                <c:pt idx="497">
                  <c:v>0.37637466359322008</c:v>
                </c:pt>
                <c:pt idx="498">
                  <c:v>0.37040058901870532</c:v>
                </c:pt>
                <c:pt idx="499">
                  <c:v>0.42097990164996918</c:v>
                </c:pt>
                <c:pt idx="500">
                  <c:v>0.41099666207615482</c:v>
                </c:pt>
                <c:pt idx="501">
                  <c:v>0.40772180567104821</c:v>
                </c:pt>
                <c:pt idx="502">
                  <c:v>0.39805297243333582</c:v>
                </c:pt>
                <c:pt idx="503">
                  <c:v>0.36744920558100125</c:v>
                </c:pt>
                <c:pt idx="504">
                  <c:v>0.37040058901870532</c:v>
                </c:pt>
                <c:pt idx="505">
                  <c:v>0.41099666207615482</c:v>
                </c:pt>
                <c:pt idx="506">
                  <c:v>0.32589820988527429</c:v>
                </c:pt>
                <c:pt idx="507">
                  <c:v>0.43466911783522011</c:v>
                </c:pt>
                <c:pt idx="508">
                  <c:v>0.38861342871332455</c:v>
                </c:pt>
                <c:pt idx="509">
                  <c:v>0.38861342871332455</c:v>
                </c:pt>
                <c:pt idx="510">
                  <c:v>0.42097990164996918</c:v>
                </c:pt>
                <c:pt idx="511">
                  <c:v>0.41429782240792135</c:v>
                </c:pt>
                <c:pt idx="512">
                  <c:v>0.35587697418497211</c:v>
                </c:pt>
                <c:pt idx="513">
                  <c:v>0.36744920558100125</c:v>
                </c:pt>
                <c:pt idx="514">
                  <c:v>0.39488125244962585</c:v>
                </c:pt>
                <c:pt idx="515">
                  <c:v>0.43120563728660932</c:v>
                </c:pt>
                <c:pt idx="516">
                  <c:v>0.37637466359322008</c:v>
                </c:pt>
                <c:pt idx="517">
                  <c:v>0.43120563728660932</c:v>
                </c:pt>
                <c:pt idx="518">
                  <c:v>0.38861342871332455</c:v>
                </c:pt>
                <c:pt idx="519">
                  <c:v>0.37337567822053674</c:v>
                </c:pt>
                <c:pt idx="520">
                  <c:v>0.35587697418497211</c:v>
                </c:pt>
                <c:pt idx="521">
                  <c:v>0.35873540847062763</c:v>
                </c:pt>
                <c:pt idx="522">
                  <c:v>0.41099666207615482</c:v>
                </c:pt>
                <c:pt idx="523">
                  <c:v>0.37040058901870532</c:v>
                </c:pt>
                <c:pt idx="524">
                  <c:v>0.37637466359322008</c:v>
                </c:pt>
                <c:pt idx="525">
                  <c:v>0.43120563728660932</c:v>
                </c:pt>
                <c:pt idx="526">
                  <c:v>0.37637466359322008</c:v>
                </c:pt>
                <c:pt idx="527">
                  <c:v>0.41099666207615482</c:v>
                </c:pt>
                <c:pt idx="528">
                  <c:v>0.42097990164996918</c:v>
                </c:pt>
                <c:pt idx="529">
                  <c:v>0.3616168019448745</c:v>
                </c:pt>
                <c:pt idx="530">
                  <c:v>0.35873540847062763</c:v>
                </c:pt>
                <c:pt idx="531">
                  <c:v>0.37040058901870532</c:v>
                </c:pt>
                <c:pt idx="532">
                  <c:v>0.32589820988527429</c:v>
                </c:pt>
                <c:pt idx="533">
                  <c:v>0.43466911783522011</c:v>
                </c:pt>
                <c:pt idx="534">
                  <c:v>0.40772180567104821</c:v>
                </c:pt>
                <c:pt idx="535">
                  <c:v>0.39488125244962585</c:v>
                </c:pt>
                <c:pt idx="536">
                  <c:v>0.37337567822053674</c:v>
                </c:pt>
                <c:pt idx="537">
                  <c:v>0.36452133901787731</c:v>
                </c:pt>
                <c:pt idx="538">
                  <c:v>0.37637466359322008</c:v>
                </c:pt>
                <c:pt idx="539">
                  <c:v>0.41099666207615482</c:v>
                </c:pt>
                <c:pt idx="540">
                  <c:v>0.40447304360067382</c:v>
                </c:pt>
                <c:pt idx="541">
                  <c:v>0.35587697418497211</c:v>
                </c:pt>
                <c:pt idx="542">
                  <c:v>0.43466911783522011</c:v>
                </c:pt>
                <c:pt idx="543">
                  <c:v>0.43466911783522011</c:v>
                </c:pt>
                <c:pt idx="544">
                  <c:v>0.43120563728660932</c:v>
                </c:pt>
                <c:pt idx="545">
                  <c:v>0.34743760432867232</c:v>
                </c:pt>
                <c:pt idx="546">
                  <c:v>0.32589820988527429</c:v>
                </c:pt>
                <c:pt idx="547">
                  <c:v>0.38861342871332455</c:v>
                </c:pt>
                <c:pt idx="548">
                  <c:v>0.41099666207615482</c:v>
                </c:pt>
                <c:pt idx="549">
                  <c:v>0.41429782240792135</c:v>
                </c:pt>
                <c:pt idx="550">
                  <c:v>0.35587697418497211</c:v>
                </c:pt>
                <c:pt idx="551">
                  <c:v>0.31816976514667711</c:v>
                </c:pt>
                <c:pt idx="552">
                  <c:v>0.41429782240792135</c:v>
                </c:pt>
                <c:pt idx="553">
                  <c:v>0.40125016794315038</c:v>
                </c:pt>
                <c:pt idx="554">
                  <c:v>0.37040058901870532</c:v>
                </c:pt>
                <c:pt idx="555">
                  <c:v>0.42776975404597001</c:v>
                </c:pt>
                <c:pt idx="556">
                  <c:v>0.43120563728660932</c:v>
                </c:pt>
                <c:pt idx="557">
                  <c:v>0.38861342871332455</c:v>
                </c:pt>
                <c:pt idx="558">
                  <c:v>0.38551692381787539</c:v>
                </c:pt>
                <c:pt idx="559">
                  <c:v>0.37337567822053674</c:v>
                </c:pt>
                <c:pt idx="560">
                  <c:v>0.38551692381787539</c:v>
                </c:pt>
                <c:pt idx="561">
                  <c:v>0.3616168019448745</c:v>
                </c:pt>
                <c:pt idx="562">
                  <c:v>0.35587697418497211</c:v>
                </c:pt>
                <c:pt idx="563">
                  <c:v>0.31816976514667711</c:v>
                </c:pt>
                <c:pt idx="564">
                  <c:v>0.40447304360067382</c:v>
                </c:pt>
                <c:pt idx="565">
                  <c:v>0.38861342871332455</c:v>
                </c:pt>
                <c:pt idx="566">
                  <c:v>0.31816976514667711</c:v>
                </c:pt>
                <c:pt idx="567">
                  <c:v>0.32589820988527429</c:v>
                </c:pt>
                <c:pt idx="568">
                  <c:v>0.32589820988527429</c:v>
                </c:pt>
                <c:pt idx="569">
                  <c:v>0.31816976514667711</c:v>
                </c:pt>
                <c:pt idx="570">
                  <c:v>0.37939773707284302</c:v>
                </c:pt>
                <c:pt idx="571">
                  <c:v>0.391734805000859</c:v>
                </c:pt>
                <c:pt idx="572">
                  <c:v>0.43466911783522011</c:v>
                </c:pt>
                <c:pt idx="573">
                  <c:v>0.37337567822053674</c:v>
                </c:pt>
                <c:pt idx="574">
                  <c:v>0.43466911783522011</c:v>
                </c:pt>
                <c:pt idx="575">
                  <c:v>0.43466911783522011</c:v>
                </c:pt>
                <c:pt idx="576">
                  <c:v>0.37040058901870532</c:v>
                </c:pt>
                <c:pt idx="577">
                  <c:v>0.38551692381787539</c:v>
                </c:pt>
                <c:pt idx="578">
                  <c:v>0.40125016794315038</c:v>
                </c:pt>
                <c:pt idx="579">
                  <c:v>0.34743760432867232</c:v>
                </c:pt>
                <c:pt idx="580">
                  <c:v>0.42436124821560217</c:v>
                </c:pt>
                <c:pt idx="581">
                  <c:v>0.40772180567104821</c:v>
                </c:pt>
                <c:pt idx="582">
                  <c:v>0.35873540847062763</c:v>
                </c:pt>
                <c:pt idx="583">
                  <c:v>0.42436124821560217</c:v>
                </c:pt>
                <c:pt idx="584">
                  <c:v>0.43466911783522011</c:v>
                </c:pt>
                <c:pt idx="585">
                  <c:v>0.38551692381787539</c:v>
                </c:pt>
                <c:pt idx="586">
                  <c:v>0.42436124821560217</c:v>
                </c:pt>
                <c:pt idx="587">
                  <c:v>0.35587697418497211</c:v>
                </c:pt>
                <c:pt idx="588">
                  <c:v>0.41429782240792135</c:v>
                </c:pt>
                <c:pt idx="589">
                  <c:v>0.40125016794315038</c:v>
                </c:pt>
                <c:pt idx="590">
                  <c:v>0.43466911783522011</c:v>
                </c:pt>
                <c:pt idx="591">
                  <c:v>0.34743760432867232</c:v>
                </c:pt>
                <c:pt idx="592">
                  <c:v>0.43466911783522011</c:v>
                </c:pt>
                <c:pt idx="593">
                  <c:v>0.3616168019448745</c:v>
                </c:pt>
                <c:pt idx="594">
                  <c:v>0.43120563728660932</c:v>
                </c:pt>
                <c:pt idx="595">
                  <c:v>0.34192283843440496</c:v>
                </c:pt>
                <c:pt idx="596">
                  <c:v>0.37040058901870532</c:v>
                </c:pt>
                <c:pt idx="597">
                  <c:v>0.38861342871332455</c:v>
                </c:pt>
                <c:pt idx="598">
                  <c:v>0.42436124821560217</c:v>
                </c:pt>
                <c:pt idx="599">
                  <c:v>0.37637466359322008</c:v>
                </c:pt>
                <c:pt idx="600">
                  <c:v>0.37040058901870532</c:v>
                </c:pt>
                <c:pt idx="601">
                  <c:v>0.39805297243333582</c:v>
                </c:pt>
                <c:pt idx="602">
                  <c:v>0.38861342871332455</c:v>
                </c:pt>
                <c:pt idx="603">
                  <c:v>0.41429782240792135</c:v>
                </c:pt>
                <c:pt idx="604">
                  <c:v>0.34743760432867232</c:v>
                </c:pt>
                <c:pt idx="605">
                  <c:v>0.37939773707284302</c:v>
                </c:pt>
                <c:pt idx="606">
                  <c:v>0.35587697418497211</c:v>
                </c:pt>
                <c:pt idx="607">
                  <c:v>0.35873540847062763</c:v>
                </c:pt>
                <c:pt idx="608">
                  <c:v>0.35022825287404036</c:v>
                </c:pt>
                <c:pt idx="609">
                  <c:v>0.35587697418497211</c:v>
                </c:pt>
                <c:pt idx="610">
                  <c:v>0.41099666207615482</c:v>
                </c:pt>
                <c:pt idx="611">
                  <c:v>0.40125016794315038</c:v>
                </c:pt>
                <c:pt idx="612">
                  <c:v>0.3616168019448745</c:v>
                </c:pt>
                <c:pt idx="613">
                  <c:v>0.43466911783522011</c:v>
                </c:pt>
                <c:pt idx="614">
                  <c:v>0.37637466359322008</c:v>
                </c:pt>
                <c:pt idx="615">
                  <c:v>0.36744920558100125</c:v>
                </c:pt>
                <c:pt idx="616">
                  <c:v>0.42436124821560217</c:v>
                </c:pt>
                <c:pt idx="617">
                  <c:v>0.42776975404597001</c:v>
                </c:pt>
                <c:pt idx="618">
                  <c:v>0.40125016794315038</c:v>
                </c:pt>
                <c:pt idx="619">
                  <c:v>0.42436124821560217</c:v>
                </c:pt>
                <c:pt idx="620">
                  <c:v>0.36452133901787731</c:v>
                </c:pt>
                <c:pt idx="621">
                  <c:v>0.36744920558100125</c:v>
                </c:pt>
                <c:pt idx="622">
                  <c:v>0.43466911783522011</c:v>
                </c:pt>
                <c:pt idx="623">
                  <c:v>0.37337567822053674</c:v>
                </c:pt>
                <c:pt idx="624">
                  <c:v>0.37337567822053674</c:v>
                </c:pt>
                <c:pt idx="625">
                  <c:v>0.35304131614713674</c:v>
                </c:pt>
                <c:pt idx="626">
                  <c:v>0.31816976514667711</c:v>
                </c:pt>
                <c:pt idx="627">
                  <c:v>0.32589820988527429</c:v>
                </c:pt>
                <c:pt idx="628">
                  <c:v>0.35587697418497211</c:v>
                </c:pt>
                <c:pt idx="629">
                  <c:v>0.4176254979417362</c:v>
                </c:pt>
                <c:pt idx="630">
                  <c:v>0.41099666207615482</c:v>
                </c:pt>
                <c:pt idx="631">
                  <c:v>0.42436124821560217</c:v>
                </c:pt>
                <c:pt idx="632">
                  <c:v>0.42436124821560217</c:v>
                </c:pt>
                <c:pt idx="633">
                  <c:v>0.43120563728660932</c:v>
                </c:pt>
                <c:pt idx="634">
                  <c:v>0.37939773707284302</c:v>
                </c:pt>
                <c:pt idx="635">
                  <c:v>0.40447304360067382</c:v>
                </c:pt>
                <c:pt idx="636">
                  <c:v>0.40447304360067382</c:v>
                </c:pt>
                <c:pt idx="637">
                  <c:v>0.35587697418497211</c:v>
                </c:pt>
                <c:pt idx="638">
                  <c:v>0.38551692381787539</c:v>
                </c:pt>
                <c:pt idx="639">
                  <c:v>0.37040058901870532</c:v>
                </c:pt>
                <c:pt idx="640">
                  <c:v>0.40125016794315038</c:v>
                </c:pt>
                <c:pt idx="641">
                  <c:v>0.40125016794315038</c:v>
                </c:pt>
                <c:pt idx="642">
                  <c:v>0.42436124821560217</c:v>
                </c:pt>
                <c:pt idx="643">
                  <c:v>0.37040058901870532</c:v>
                </c:pt>
                <c:pt idx="644">
                  <c:v>0.3616168019448745</c:v>
                </c:pt>
                <c:pt idx="645">
                  <c:v>0.40125016794315038</c:v>
                </c:pt>
                <c:pt idx="646">
                  <c:v>0.40125016794315038</c:v>
                </c:pt>
                <c:pt idx="647">
                  <c:v>0.38551692381787539</c:v>
                </c:pt>
                <c:pt idx="648">
                  <c:v>0.43120563728660932</c:v>
                </c:pt>
                <c:pt idx="649">
                  <c:v>0.35022825287404036</c:v>
                </c:pt>
                <c:pt idx="650">
                  <c:v>0.37939773707284302</c:v>
                </c:pt>
                <c:pt idx="651">
                  <c:v>0.37637466359322008</c:v>
                </c:pt>
                <c:pt idx="652">
                  <c:v>0.35873540847062763</c:v>
                </c:pt>
                <c:pt idx="653">
                  <c:v>0.39805297243333582</c:v>
                </c:pt>
                <c:pt idx="654">
                  <c:v>0.35304131614713674</c:v>
                </c:pt>
                <c:pt idx="655">
                  <c:v>0.35873540847062763</c:v>
                </c:pt>
                <c:pt idx="656">
                  <c:v>0.39488125244962585</c:v>
                </c:pt>
                <c:pt idx="657">
                  <c:v>0.41099666207615482</c:v>
                </c:pt>
                <c:pt idx="658">
                  <c:v>0.37637466359322008</c:v>
                </c:pt>
                <c:pt idx="659">
                  <c:v>0.42776975404597001</c:v>
                </c:pt>
                <c:pt idx="660">
                  <c:v>0.31816976514667711</c:v>
                </c:pt>
                <c:pt idx="661">
                  <c:v>0.34743760432867232</c:v>
                </c:pt>
                <c:pt idx="662">
                  <c:v>0.31816976514667711</c:v>
                </c:pt>
                <c:pt idx="663">
                  <c:v>0.35587697418497211</c:v>
                </c:pt>
                <c:pt idx="664">
                  <c:v>0.35873540847062763</c:v>
                </c:pt>
                <c:pt idx="665">
                  <c:v>0.41429782240792135</c:v>
                </c:pt>
                <c:pt idx="666">
                  <c:v>0.37040058901870532</c:v>
                </c:pt>
                <c:pt idx="667">
                  <c:v>0.38861342871332455</c:v>
                </c:pt>
                <c:pt idx="668">
                  <c:v>0.41429782240792135</c:v>
                </c:pt>
                <c:pt idx="669">
                  <c:v>0.40772180567104821</c:v>
                </c:pt>
                <c:pt idx="670">
                  <c:v>0.35304131614713674</c:v>
                </c:pt>
                <c:pt idx="671">
                  <c:v>0.35587697418497211</c:v>
                </c:pt>
                <c:pt idx="672">
                  <c:v>0.32589820988527429</c:v>
                </c:pt>
                <c:pt idx="673">
                  <c:v>0.42436124821560217</c:v>
                </c:pt>
                <c:pt idx="674">
                  <c:v>0.40125016794315038</c:v>
                </c:pt>
                <c:pt idx="675">
                  <c:v>0.40447304360067382</c:v>
                </c:pt>
                <c:pt idx="676">
                  <c:v>0.35873540847062763</c:v>
                </c:pt>
                <c:pt idx="677">
                  <c:v>0.42436124821560217</c:v>
                </c:pt>
                <c:pt idx="678">
                  <c:v>0.32589820988527429</c:v>
                </c:pt>
                <c:pt idx="679">
                  <c:v>0.40772180567104821</c:v>
                </c:pt>
                <c:pt idx="680">
                  <c:v>0.40772180567104821</c:v>
                </c:pt>
                <c:pt idx="681">
                  <c:v>0.41429782240792135</c:v>
                </c:pt>
                <c:pt idx="682">
                  <c:v>0.37337567822053674</c:v>
                </c:pt>
                <c:pt idx="683">
                  <c:v>0.38551692381787539</c:v>
                </c:pt>
                <c:pt idx="684">
                  <c:v>0.42436124821560217</c:v>
                </c:pt>
                <c:pt idx="685">
                  <c:v>0.36744920558100125</c:v>
                </c:pt>
                <c:pt idx="686">
                  <c:v>0.42097990164996918</c:v>
                </c:pt>
                <c:pt idx="687">
                  <c:v>0.43466911783522011</c:v>
                </c:pt>
                <c:pt idx="688">
                  <c:v>0.31816976514667711</c:v>
                </c:pt>
                <c:pt idx="689">
                  <c:v>0.34743760432867232</c:v>
                </c:pt>
                <c:pt idx="690">
                  <c:v>0.40447304360067382</c:v>
                </c:pt>
                <c:pt idx="691">
                  <c:v>0.40125016794315038</c:v>
                </c:pt>
                <c:pt idx="692">
                  <c:v>0.40125016794315038</c:v>
                </c:pt>
                <c:pt idx="693">
                  <c:v>0.38551692381787539</c:v>
                </c:pt>
                <c:pt idx="694">
                  <c:v>0.4176254979417362</c:v>
                </c:pt>
                <c:pt idx="695">
                  <c:v>0.34743760432867232</c:v>
                </c:pt>
                <c:pt idx="696">
                  <c:v>0.42776975404597001</c:v>
                </c:pt>
                <c:pt idx="697">
                  <c:v>0.32589820988527429</c:v>
                </c:pt>
                <c:pt idx="698">
                  <c:v>0.43466911783522011</c:v>
                </c:pt>
                <c:pt idx="699">
                  <c:v>0.32072533190520985</c:v>
                </c:pt>
                <c:pt idx="700">
                  <c:v>0.43466911783522011</c:v>
                </c:pt>
                <c:pt idx="701">
                  <c:v>0.42436124821560217</c:v>
                </c:pt>
                <c:pt idx="702">
                  <c:v>0.43466911783522011</c:v>
                </c:pt>
                <c:pt idx="703">
                  <c:v>0.42436124821560217</c:v>
                </c:pt>
                <c:pt idx="704">
                  <c:v>0.36744920558100125</c:v>
                </c:pt>
                <c:pt idx="705">
                  <c:v>0.38551692381787539</c:v>
                </c:pt>
                <c:pt idx="706">
                  <c:v>0.37337567822053674</c:v>
                </c:pt>
                <c:pt idx="707">
                  <c:v>0.37637466359322008</c:v>
                </c:pt>
                <c:pt idx="708">
                  <c:v>0.4176254979417362</c:v>
                </c:pt>
                <c:pt idx="709">
                  <c:v>0.40447304360067382</c:v>
                </c:pt>
                <c:pt idx="710">
                  <c:v>0.38551692381787539</c:v>
                </c:pt>
                <c:pt idx="711">
                  <c:v>0.35873540847062763</c:v>
                </c:pt>
                <c:pt idx="712">
                  <c:v>0.32072533190520985</c:v>
                </c:pt>
                <c:pt idx="713">
                  <c:v>0.37637466359322008</c:v>
                </c:pt>
                <c:pt idx="714">
                  <c:v>0.39488125244962585</c:v>
                </c:pt>
                <c:pt idx="715">
                  <c:v>0.41099666207615482</c:v>
                </c:pt>
                <c:pt idx="716">
                  <c:v>0.38551692381787539</c:v>
                </c:pt>
                <c:pt idx="717">
                  <c:v>0.35587697418497211</c:v>
                </c:pt>
                <c:pt idx="718">
                  <c:v>0.32589820988527429</c:v>
                </c:pt>
                <c:pt idx="719">
                  <c:v>0.35022825287404036</c:v>
                </c:pt>
                <c:pt idx="720">
                  <c:v>0.32589820988527429</c:v>
                </c:pt>
                <c:pt idx="721">
                  <c:v>0.31816976514667711</c:v>
                </c:pt>
                <c:pt idx="722">
                  <c:v>0.32330142519445898</c:v>
                </c:pt>
                <c:pt idx="723">
                  <c:v>0.42776975404597001</c:v>
                </c:pt>
                <c:pt idx="724">
                  <c:v>0.38551692381787539</c:v>
                </c:pt>
                <c:pt idx="725">
                  <c:v>0.43466911783522011</c:v>
                </c:pt>
                <c:pt idx="726">
                  <c:v>0.37337567822053674</c:v>
                </c:pt>
                <c:pt idx="727">
                  <c:v>0.36452133901787731</c:v>
                </c:pt>
                <c:pt idx="728">
                  <c:v>0.40125016794315038</c:v>
                </c:pt>
                <c:pt idx="729">
                  <c:v>0.37337567822053674</c:v>
                </c:pt>
                <c:pt idx="730">
                  <c:v>0.37337567822053674</c:v>
                </c:pt>
                <c:pt idx="731">
                  <c:v>0.38861342871332455</c:v>
                </c:pt>
                <c:pt idx="732">
                  <c:v>0.33115451958692321</c:v>
                </c:pt>
                <c:pt idx="733">
                  <c:v>0.43120563728660932</c:v>
                </c:pt>
                <c:pt idx="734">
                  <c:v>0.42097990164996918</c:v>
                </c:pt>
                <c:pt idx="735">
                  <c:v>0.40125016794315038</c:v>
                </c:pt>
                <c:pt idx="736">
                  <c:v>0.31816976514667711</c:v>
                </c:pt>
                <c:pt idx="737">
                  <c:v>0.42097990164996918</c:v>
                </c:pt>
                <c:pt idx="738">
                  <c:v>0.34743760432867232</c:v>
                </c:pt>
                <c:pt idx="739">
                  <c:v>0.42097990164996918</c:v>
                </c:pt>
                <c:pt idx="740">
                  <c:v>0.35022825287404036</c:v>
                </c:pt>
                <c:pt idx="741">
                  <c:v>0.37337567822053674</c:v>
                </c:pt>
                <c:pt idx="742">
                  <c:v>0.38551692381787539</c:v>
                </c:pt>
                <c:pt idx="743">
                  <c:v>0.40447304360067382</c:v>
                </c:pt>
                <c:pt idx="744">
                  <c:v>0.42776975404597001</c:v>
                </c:pt>
                <c:pt idx="745">
                  <c:v>0.34743760432867232</c:v>
                </c:pt>
                <c:pt idx="746">
                  <c:v>0.41429782240792135</c:v>
                </c:pt>
                <c:pt idx="747">
                  <c:v>0.37337567822053674</c:v>
                </c:pt>
                <c:pt idx="748">
                  <c:v>0.40447304360067382</c:v>
                </c:pt>
                <c:pt idx="749">
                  <c:v>0.4176254979417362</c:v>
                </c:pt>
                <c:pt idx="750">
                  <c:v>0.32851585217276241</c:v>
                </c:pt>
                <c:pt idx="751">
                  <c:v>0.35022825287404036</c:v>
                </c:pt>
                <c:pt idx="752">
                  <c:v>0.34743760432867232</c:v>
                </c:pt>
                <c:pt idx="753">
                  <c:v>0.38551692381787539</c:v>
                </c:pt>
                <c:pt idx="754">
                  <c:v>0.35304131614713674</c:v>
                </c:pt>
                <c:pt idx="755">
                  <c:v>0.391734805000859</c:v>
                </c:pt>
                <c:pt idx="756">
                  <c:v>0.32589820988527429</c:v>
                </c:pt>
                <c:pt idx="757">
                  <c:v>0.35873540847062763</c:v>
                </c:pt>
                <c:pt idx="758">
                  <c:v>0.43466911783522011</c:v>
                </c:pt>
                <c:pt idx="759">
                  <c:v>0.40772180567104821</c:v>
                </c:pt>
                <c:pt idx="760">
                  <c:v>0.4176254979417362</c:v>
                </c:pt>
                <c:pt idx="761">
                  <c:v>0.41099666207615482</c:v>
                </c:pt>
                <c:pt idx="762">
                  <c:v>0.33115451958692321</c:v>
                </c:pt>
                <c:pt idx="763">
                  <c:v>0.37337567822053674</c:v>
                </c:pt>
                <c:pt idx="764">
                  <c:v>0.39488125244962585</c:v>
                </c:pt>
                <c:pt idx="765">
                  <c:v>0.40772180567104821</c:v>
                </c:pt>
                <c:pt idx="766">
                  <c:v>0.35873540847062763</c:v>
                </c:pt>
                <c:pt idx="767">
                  <c:v>0.37040058901870532</c:v>
                </c:pt>
                <c:pt idx="768">
                  <c:v>0.38551692381787539</c:v>
                </c:pt>
                <c:pt idx="769">
                  <c:v>0.37337567822053674</c:v>
                </c:pt>
                <c:pt idx="770">
                  <c:v>0.3616168019448745</c:v>
                </c:pt>
                <c:pt idx="771">
                  <c:v>0.40772180567104821</c:v>
                </c:pt>
                <c:pt idx="772">
                  <c:v>0.36744920558100125</c:v>
                </c:pt>
                <c:pt idx="773">
                  <c:v>0.37040058901870532</c:v>
                </c:pt>
                <c:pt idx="774">
                  <c:v>0.43466911783522011</c:v>
                </c:pt>
                <c:pt idx="775">
                  <c:v>0.42436124821560217</c:v>
                </c:pt>
                <c:pt idx="776">
                  <c:v>0.43120563728660932</c:v>
                </c:pt>
                <c:pt idx="777">
                  <c:v>0.37939773707284302</c:v>
                </c:pt>
                <c:pt idx="778">
                  <c:v>0.32851585217276241</c:v>
                </c:pt>
                <c:pt idx="779">
                  <c:v>0.35873540847062763</c:v>
                </c:pt>
                <c:pt idx="780">
                  <c:v>0.42776975404597001</c:v>
                </c:pt>
                <c:pt idx="781">
                  <c:v>0.36744920558100125</c:v>
                </c:pt>
                <c:pt idx="782">
                  <c:v>0.40125016794315038</c:v>
                </c:pt>
                <c:pt idx="783">
                  <c:v>0.32072533190520985</c:v>
                </c:pt>
                <c:pt idx="784">
                  <c:v>0.33115451958692321</c:v>
                </c:pt>
                <c:pt idx="785">
                  <c:v>0.42097990164996918</c:v>
                </c:pt>
                <c:pt idx="786">
                  <c:v>0.4176254979417362</c:v>
                </c:pt>
                <c:pt idx="787">
                  <c:v>0.32072533190520985</c:v>
                </c:pt>
                <c:pt idx="788">
                  <c:v>0.34743760432867232</c:v>
                </c:pt>
                <c:pt idx="789">
                  <c:v>0.40447304360067382</c:v>
                </c:pt>
                <c:pt idx="790">
                  <c:v>0.34743760432867232</c:v>
                </c:pt>
                <c:pt idx="791">
                  <c:v>0.32072533190520985</c:v>
                </c:pt>
                <c:pt idx="792">
                  <c:v>0.3616168019448745</c:v>
                </c:pt>
                <c:pt idx="793">
                  <c:v>0.38551692381787539</c:v>
                </c:pt>
                <c:pt idx="794">
                  <c:v>0.32589820988527429</c:v>
                </c:pt>
                <c:pt idx="795">
                  <c:v>0.39488125244962585</c:v>
                </c:pt>
                <c:pt idx="796">
                  <c:v>0.41099666207615482</c:v>
                </c:pt>
                <c:pt idx="797">
                  <c:v>0.43466911783522011</c:v>
                </c:pt>
                <c:pt idx="798">
                  <c:v>0.40125016794315038</c:v>
                </c:pt>
                <c:pt idx="799">
                  <c:v>0.41099666207615482</c:v>
                </c:pt>
                <c:pt idx="800">
                  <c:v>0.35587697418497211</c:v>
                </c:pt>
                <c:pt idx="801">
                  <c:v>0.38551692381787539</c:v>
                </c:pt>
                <c:pt idx="802">
                  <c:v>0.35304131614713674</c:v>
                </c:pt>
                <c:pt idx="803">
                  <c:v>0.37939773707284302</c:v>
                </c:pt>
                <c:pt idx="804">
                  <c:v>0.36452133901787731</c:v>
                </c:pt>
                <c:pt idx="805">
                  <c:v>0.34743760432867232</c:v>
                </c:pt>
                <c:pt idx="806">
                  <c:v>0.42776975404597001</c:v>
                </c:pt>
                <c:pt idx="807">
                  <c:v>0.35873540847062763</c:v>
                </c:pt>
                <c:pt idx="808">
                  <c:v>0.36744920558100125</c:v>
                </c:pt>
                <c:pt idx="809">
                  <c:v>0.37939773707284302</c:v>
                </c:pt>
                <c:pt idx="810">
                  <c:v>0.37939773707284302</c:v>
                </c:pt>
                <c:pt idx="811">
                  <c:v>0.42776975404597001</c:v>
                </c:pt>
                <c:pt idx="812">
                  <c:v>0.37939773707284302</c:v>
                </c:pt>
                <c:pt idx="813">
                  <c:v>0.31816976514667711</c:v>
                </c:pt>
                <c:pt idx="814">
                  <c:v>0.35873540847062763</c:v>
                </c:pt>
                <c:pt idx="815">
                  <c:v>0.37939773707284302</c:v>
                </c:pt>
                <c:pt idx="816">
                  <c:v>0.43466911783522011</c:v>
                </c:pt>
                <c:pt idx="817">
                  <c:v>0.37040058901870532</c:v>
                </c:pt>
                <c:pt idx="818">
                  <c:v>0.35587697418497211</c:v>
                </c:pt>
                <c:pt idx="819">
                  <c:v>0.32589820988527429</c:v>
                </c:pt>
                <c:pt idx="820">
                  <c:v>0.35873540847062763</c:v>
                </c:pt>
                <c:pt idx="821">
                  <c:v>0.35587697418497211</c:v>
                </c:pt>
                <c:pt idx="822">
                  <c:v>0.33115451958692321</c:v>
                </c:pt>
                <c:pt idx="823">
                  <c:v>0.37337567822053674</c:v>
                </c:pt>
                <c:pt idx="824">
                  <c:v>0.33381438100337213</c:v>
                </c:pt>
                <c:pt idx="825">
                  <c:v>0.35587697418497211</c:v>
                </c:pt>
                <c:pt idx="826">
                  <c:v>0.42776975404597001</c:v>
                </c:pt>
                <c:pt idx="827">
                  <c:v>0.42436124821560217</c:v>
                </c:pt>
                <c:pt idx="828">
                  <c:v>0.40447304360067382</c:v>
                </c:pt>
                <c:pt idx="829">
                  <c:v>0.37337567822053674</c:v>
                </c:pt>
                <c:pt idx="830">
                  <c:v>0.34743760432867232</c:v>
                </c:pt>
                <c:pt idx="831">
                  <c:v>0.42776975404597001</c:v>
                </c:pt>
                <c:pt idx="832">
                  <c:v>0.42776975404597001</c:v>
                </c:pt>
                <c:pt idx="833">
                  <c:v>0.34743760432867232</c:v>
                </c:pt>
                <c:pt idx="834">
                  <c:v>0.35022825287404036</c:v>
                </c:pt>
                <c:pt idx="835">
                  <c:v>0.37939773707284302</c:v>
                </c:pt>
                <c:pt idx="836">
                  <c:v>0.43466911783522011</c:v>
                </c:pt>
                <c:pt idx="837">
                  <c:v>0.38551692381787539</c:v>
                </c:pt>
                <c:pt idx="838">
                  <c:v>0.40447304360067382</c:v>
                </c:pt>
                <c:pt idx="839">
                  <c:v>0.40447304360067382</c:v>
                </c:pt>
                <c:pt idx="840">
                  <c:v>0.31816976514667711</c:v>
                </c:pt>
                <c:pt idx="841">
                  <c:v>0.32589820988527429</c:v>
                </c:pt>
                <c:pt idx="842">
                  <c:v>0.38244509213713984</c:v>
                </c:pt>
                <c:pt idx="843">
                  <c:v>0.43466911783522011</c:v>
                </c:pt>
                <c:pt idx="844">
                  <c:v>0.40125016794315038</c:v>
                </c:pt>
                <c:pt idx="845">
                  <c:v>0.39805297243333582</c:v>
                </c:pt>
                <c:pt idx="846">
                  <c:v>0.32589820988527429</c:v>
                </c:pt>
                <c:pt idx="847">
                  <c:v>0.32589820988527429</c:v>
                </c:pt>
                <c:pt idx="848">
                  <c:v>0.35873540847062763</c:v>
                </c:pt>
                <c:pt idx="849">
                  <c:v>0.40447304360067382</c:v>
                </c:pt>
                <c:pt idx="850">
                  <c:v>0.34743760432867232</c:v>
                </c:pt>
                <c:pt idx="851">
                  <c:v>0.41099666207615482</c:v>
                </c:pt>
                <c:pt idx="852">
                  <c:v>0.42776975404597001</c:v>
                </c:pt>
                <c:pt idx="853">
                  <c:v>0.37939773707284302</c:v>
                </c:pt>
                <c:pt idx="854">
                  <c:v>0.40447304360067382</c:v>
                </c:pt>
                <c:pt idx="855">
                  <c:v>0.37637466359322008</c:v>
                </c:pt>
                <c:pt idx="856">
                  <c:v>0.4176254979417362</c:v>
                </c:pt>
                <c:pt idx="857">
                  <c:v>0.33115451958692321</c:v>
                </c:pt>
                <c:pt idx="858">
                  <c:v>0.42097990164996918</c:v>
                </c:pt>
                <c:pt idx="859">
                  <c:v>0.36744920558100125</c:v>
                </c:pt>
                <c:pt idx="860">
                  <c:v>0.34743760432867232</c:v>
                </c:pt>
                <c:pt idx="861">
                  <c:v>0.37040058901870532</c:v>
                </c:pt>
                <c:pt idx="862">
                  <c:v>0.38551692381787539</c:v>
                </c:pt>
                <c:pt idx="863">
                  <c:v>0.35873540847062763</c:v>
                </c:pt>
                <c:pt idx="864">
                  <c:v>0.42776975404597001</c:v>
                </c:pt>
                <c:pt idx="865">
                  <c:v>0.43466911783522011</c:v>
                </c:pt>
                <c:pt idx="866">
                  <c:v>0.35587697418497211</c:v>
                </c:pt>
                <c:pt idx="867">
                  <c:v>0.42436124821560217</c:v>
                </c:pt>
                <c:pt idx="868">
                  <c:v>0.42097990164996918</c:v>
                </c:pt>
                <c:pt idx="869">
                  <c:v>0.40772180567104821</c:v>
                </c:pt>
                <c:pt idx="870">
                  <c:v>0.33115451958692321</c:v>
                </c:pt>
                <c:pt idx="871">
                  <c:v>0.35873540847062763</c:v>
                </c:pt>
                <c:pt idx="872">
                  <c:v>0.43466911783522011</c:v>
                </c:pt>
                <c:pt idx="873">
                  <c:v>0.32072533190520985</c:v>
                </c:pt>
                <c:pt idx="874">
                  <c:v>0.36452133901787731</c:v>
                </c:pt>
                <c:pt idx="875">
                  <c:v>0.38861342871332455</c:v>
                </c:pt>
                <c:pt idx="876">
                  <c:v>0.42436124821560217</c:v>
                </c:pt>
                <c:pt idx="877">
                  <c:v>0.35873540847062763</c:v>
                </c:pt>
                <c:pt idx="878">
                  <c:v>0.40772180567104821</c:v>
                </c:pt>
                <c:pt idx="879">
                  <c:v>0.41429782240792135</c:v>
                </c:pt>
                <c:pt idx="880">
                  <c:v>0.391734805000859</c:v>
                </c:pt>
                <c:pt idx="881">
                  <c:v>0.37939773707284302</c:v>
                </c:pt>
                <c:pt idx="882">
                  <c:v>0.36744920558100125</c:v>
                </c:pt>
                <c:pt idx="883">
                  <c:v>0.39488125244962585</c:v>
                </c:pt>
                <c:pt idx="884">
                  <c:v>0.37637466359322008</c:v>
                </c:pt>
                <c:pt idx="885">
                  <c:v>0.36452133901787731</c:v>
                </c:pt>
                <c:pt idx="886">
                  <c:v>0.3616168019448745</c:v>
                </c:pt>
                <c:pt idx="887">
                  <c:v>0.37939773707284302</c:v>
                </c:pt>
                <c:pt idx="888">
                  <c:v>0.33115451958692321</c:v>
                </c:pt>
                <c:pt idx="889">
                  <c:v>0.35873540847062763</c:v>
                </c:pt>
                <c:pt idx="890">
                  <c:v>0.31816976514667711</c:v>
                </c:pt>
                <c:pt idx="891">
                  <c:v>0.37939773707284302</c:v>
                </c:pt>
                <c:pt idx="892">
                  <c:v>0.42776975404597001</c:v>
                </c:pt>
                <c:pt idx="893">
                  <c:v>0.35587697418497211</c:v>
                </c:pt>
                <c:pt idx="894">
                  <c:v>0.4176254979417362</c:v>
                </c:pt>
                <c:pt idx="895">
                  <c:v>0.3616168019448745</c:v>
                </c:pt>
                <c:pt idx="896">
                  <c:v>0.38861342871332455</c:v>
                </c:pt>
                <c:pt idx="897">
                  <c:v>0.35873540847062763</c:v>
                </c:pt>
                <c:pt idx="898">
                  <c:v>0.43466911783522011</c:v>
                </c:pt>
                <c:pt idx="899">
                  <c:v>0.3616168019448745</c:v>
                </c:pt>
                <c:pt idx="900">
                  <c:v>0.36744920558100125</c:v>
                </c:pt>
                <c:pt idx="901">
                  <c:v>0.40447304360067382</c:v>
                </c:pt>
                <c:pt idx="902">
                  <c:v>0.38244509213713984</c:v>
                </c:pt>
                <c:pt idx="903">
                  <c:v>0.42097990164996918</c:v>
                </c:pt>
                <c:pt idx="904">
                  <c:v>0.33381438100337213</c:v>
                </c:pt>
                <c:pt idx="905">
                  <c:v>0.41099666207615482</c:v>
                </c:pt>
                <c:pt idx="906">
                  <c:v>0.37040058901870532</c:v>
                </c:pt>
                <c:pt idx="907">
                  <c:v>0.43120563728660932</c:v>
                </c:pt>
                <c:pt idx="908">
                  <c:v>0.42097990164996918</c:v>
                </c:pt>
                <c:pt idx="909">
                  <c:v>0.35022825287404036</c:v>
                </c:pt>
                <c:pt idx="910">
                  <c:v>0.42776975404597001</c:v>
                </c:pt>
                <c:pt idx="911">
                  <c:v>0.32589820988527429</c:v>
                </c:pt>
                <c:pt idx="912">
                  <c:v>0.39805297243333582</c:v>
                </c:pt>
                <c:pt idx="913">
                  <c:v>0.41099666207615482</c:v>
                </c:pt>
                <c:pt idx="914">
                  <c:v>0.31816976514667711</c:v>
                </c:pt>
                <c:pt idx="915">
                  <c:v>0.34743760432867232</c:v>
                </c:pt>
                <c:pt idx="916">
                  <c:v>0.40125016794315038</c:v>
                </c:pt>
                <c:pt idx="917">
                  <c:v>0.32589820988527429</c:v>
                </c:pt>
                <c:pt idx="918">
                  <c:v>0.37040058901870532</c:v>
                </c:pt>
                <c:pt idx="919">
                  <c:v>0.37040058901870532</c:v>
                </c:pt>
                <c:pt idx="920">
                  <c:v>0.33115451958692321</c:v>
                </c:pt>
                <c:pt idx="921">
                  <c:v>0.42776975404597001</c:v>
                </c:pt>
                <c:pt idx="922">
                  <c:v>0.37939773707284302</c:v>
                </c:pt>
                <c:pt idx="923">
                  <c:v>0.35304131614713674</c:v>
                </c:pt>
                <c:pt idx="924">
                  <c:v>0.31816976514667711</c:v>
                </c:pt>
                <c:pt idx="925">
                  <c:v>0.43466911783522011</c:v>
                </c:pt>
                <c:pt idx="926">
                  <c:v>0.37939773707284302</c:v>
                </c:pt>
                <c:pt idx="927">
                  <c:v>0.33115451958692321</c:v>
                </c:pt>
                <c:pt idx="928">
                  <c:v>0.39805297243333582</c:v>
                </c:pt>
                <c:pt idx="929">
                  <c:v>0.40125016794315038</c:v>
                </c:pt>
                <c:pt idx="930">
                  <c:v>0.38551692381787539</c:v>
                </c:pt>
                <c:pt idx="931">
                  <c:v>0.35873540847062763</c:v>
                </c:pt>
                <c:pt idx="932">
                  <c:v>0.35304131614713674</c:v>
                </c:pt>
                <c:pt idx="933">
                  <c:v>0.37337567822053674</c:v>
                </c:pt>
                <c:pt idx="934">
                  <c:v>0.4176254979417362</c:v>
                </c:pt>
                <c:pt idx="935">
                  <c:v>0.43466911783522011</c:v>
                </c:pt>
                <c:pt idx="936">
                  <c:v>0.32589820988527429</c:v>
                </c:pt>
                <c:pt idx="937">
                  <c:v>0.33381438100337213</c:v>
                </c:pt>
                <c:pt idx="938">
                  <c:v>0.40447304360067382</c:v>
                </c:pt>
                <c:pt idx="939">
                  <c:v>0.40772180567104821</c:v>
                </c:pt>
                <c:pt idx="940">
                  <c:v>0.34743760432867232</c:v>
                </c:pt>
                <c:pt idx="941">
                  <c:v>0.37040058901870532</c:v>
                </c:pt>
                <c:pt idx="942">
                  <c:v>0.37337567822053674</c:v>
                </c:pt>
                <c:pt idx="943">
                  <c:v>0.43120563728660932</c:v>
                </c:pt>
                <c:pt idx="944">
                  <c:v>0.35873540847062763</c:v>
                </c:pt>
                <c:pt idx="945">
                  <c:v>0.40125016794315038</c:v>
                </c:pt>
                <c:pt idx="946">
                  <c:v>0.32589820988527429</c:v>
                </c:pt>
                <c:pt idx="947">
                  <c:v>0.38244509213713984</c:v>
                </c:pt>
                <c:pt idx="948">
                  <c:v>0.38551692381787539</c:v>
                </c:pt>
                <c:pt idx="949">
                  <c:v>0.41099666207615482</c:v>
                </c:pt>
                <c:pt idx="950">
                  <c:v>0.42776975404597001</c:v>
                </c:pt>
                <c:pt idx="951">
                  <c:v>0.36744920558100125</c:v>
                </c:pt>
                <c:pt idx="952">
                  <c:v>0.41099666207615482</c:v>
                </c:pt>
                <c:pt idx="953">
                  <c:v>0.34743760432867232</c:v>
                </c:pt>
                <c:pt idx="954">
                  <c:v>0.42097990164996918</c:v>
                </c:pt>
                <c:pt idx="955">
                  <c:v>0.43120563728660932</c:v>
                </c:pt>
                <c:pt idx="956">
                  <c:v>0.40447304360067382</c:v>
                </c:pt>
                <c:pt idx="957">
                  <c:v>0.35022825287404036</c:v>
                </c:pt>
                <c:pt idx="958">
                  <c:v>0.41099666207615482</c:v>
                </c:pt>
                <c:pt idx="959">
                  <c:v>0.36452133901787731</c:v>
                </c:pt>
                <c:pt idx="960">
                  <c:v>0.33381438100337213</c:v>
                </c:pt>
                <c:pt idx="961">
                  <c:v>0.40447304360067382</c:v>
                </c:pt>
                <c:pt idx="962">
                  <c:v>0.35587697418497211</c:v>
                </c:pt>
                <c:pt idx="963">
                  <c:v>0.37939773707284302</c:v>
                </c:pt>
                <c:pt idx="964">
                  <c:v>0.37040058901870532</c:v>
                </c:pt>
                <c:pt idx="965">
                  <c:v>0.42097990164996918</c:v>
                </c:pt>
                <c:pt idx="966">
                  <c:v>0.39488125244962585</c:v>
                </c:pt>
                <c:pt idx="967">
                  <c:v>0.37337567822053674</c:v>
                </c:pt>
                <c:pt idx="968">
                  <c:v>0.43466911783522011</c:v>
                </c:pt>
                <c:pt idx="969">
                  <c:v>0.41099666207615482</c:v>
                </c:pt>
                <c:pt idx="970">
                  <c:v>0.391734805000859</c:v>
                </c:pt>
                <c:pt idx="971">
                  <c:v>0.35304131614713674</c:v>
                </c:pt>
                <c:pt idx="972">
                  <c:v>0.35304131614713674</c:v>
                </c:pt>
                <c:pt idx="973">
                  <c:v>0.37939773707284302</c:v>
                </c:pt>
                <c:pt idx="974">
                  <c:v>0.32072533190520985</c:v>
                </c:pt>
                <c:pt idx="975">
                  <c:v>0.31816976514667711</c:v>
                </c:pt>
                <c:pt idx="976">
                  <c:v>0.32589820988527429</c:v>
                </c:pt>
                <c:pt idx="977">
                  <c:v>0.43120563728660932</c:v>
                </c:pt>
                <c:pt idx="978">
                  <c:v>0.43466911783522011</c:v>
                </c:pt>
                <c:pt idx="979">
                  <c:v>0.34743760432867232</c:v>
                </c:pt>
                <c:pt idx="980">
                  <c:v>0.35873540847062763</c:v>
                </c:pt>
                <c:pt idx="981">
                  <c:v>0.37939773707284302</c:v>
                </c:pt>
                <c:pt idx="982">
                  <c:v>0.42776975404597001</c:v>
                </c:pt>
                <c:pt idx="983">
                  <c:v>0.4176254979417362</c:v>
                </c:pt>
                <c:pt idx="984">
                  <c:v>0.42776975404597001</c:v>
                </c:pt>
                <c:pt idx="985">
                  <c:v>0.39805297243333582</c:v>
                </c:pt>
                <c:pt idx="986">
                  <c:v>0.42097990164996918</c:v>
                </c:pt>
                <c:pt idx="987">
                  <c:v>0.34743760432867232</c:v>
                </c:pt>
                <c:pt idx="988">
                  <c:v>0.40125016794315038</c:v>
                </c:pt>
                <c:pt idx="989">
                  <c:v>0.35873540847062763</c:v>
                </c:pt>
                <c:pt idx="990">
                  <c:v>0.42776975404597001</c:v>
                </c:pt>
                <c:pt idx="991">
                  <c:v>0.39488125244962585</c:v>
                </c:pt>
                <c:pt idx="992">
                  <c:v>0.42436124821560217</c:v>
                </c:pt>
                <c:pt idx="993">
                  <c:v>0.31816976514667711</c:v>
                </c:pt>
                <c:pt idx="994">
                  <c:v>0.38244509213713984</c:v>
                </c:pt>
                <c:pt idx="995">
                  <c:v>0.42436124821560217</c:v>
                </c:pt>
                <c:pt idx="996">
                  <c:v>0.40447304360067382</c:v>
                </c:pt>
                <c:pt idx="997">
                  <c:v>0.41429782240792135</c:v>
                </c:pt>
                <c:pt idx="998">
                  <c:v>0.40447304360067382</c:v>
                </c:pt>
                <c:pt idx="999">
                  <c:v>0.35304131614713674</c:v>
                </c:pt>
                <c:pt idx="1000">
                  <c:v>0.35587697418497211</c:v>
                </c:pt>
                <c:pt idx="1001">
                  <c:v>0.3616168019448745</c:v>
                </c:pt>
                <c:pt idx="1002">
                  <c:v>0.40447304360067382</c:v>
                </c:pt>
                <c:pt idx="1003">
                  <c:v>0.3616168019448745</c:v>
                </c:pt>
                <c:pt idx="1004">
                  <c:v>0.43466911783522011</c:v>
                </c:pt>
                <c:pt idx="1005">
                  <c:v>0.42097990164996918</c:v>
                </c:pt>
                <c:pt idx="1006">
                  <c:v>0.4176254979417362</c:v>
                </c:pt>
              </c:numCache>
            </c:numRef>
          </c:yVal>
          <c:smooth val="0"/>
          <c:extLst>
            <c:ext xmlns:c16="http://schemas.microsoft.com/office/drawing/2014/chart" uri="{C3380CC4-5D6E-409C-BE32-E72D297353CC}">
              <c16:uniqueId val="{00000000-F263-40C0-B39C-DD8DA7449EB5}"/>
            </c:ext>
          </c:extLst>
        </c:ser>
        <c:ser>
          <c:idx val="0"/>
          <c:order val="1"/>
          <c:tx>
            <c:v>Cost-Effectiveness Curve</c:v>
          </c:tx>
          <c:spPr>
            <a:ln w="28575">
              <a:noFill/>
            </a:ln>
          </c:spPr>
          <c:marker>
            <c:symbol val="circle"/>
            <c:size val="7"/>
            <c:spPr>
              <a:solidFill>
                <a:srgbClr val="FF6600"/>
              </a:solidFill>
              <a:ln>
                <a:solidFill>
                  <a:srgbClr val="993300"/>
                </a:solidFill>
                <a:prstDash val="solid"/>
              </a:ln>
              <a:effectLst>
                <a:outerShdw dist="35921" dir="2700000" algn="br">
                  <a:srgbClr val="000000"/>
                </a:outerShdw>
              </a:effectLst>
            </c:spPr>
          </c:marker>
          <c:xVal>
            <c:numRef>
              <c:f>[SUSTAIN_PostProcessor_20121227.xls]CE_BestPop!$E$7:$E$35</c:f>
              <c:numCache>
                <c:formatCode>General</c:formatCode>
                <c:ptCount val="29"/>
                <c:pt idx="0">
                  <c:v>2.0973512000000012</c:v>
                </c:pt>
                <c:pt idx="1">
                  <c:v>2.2473512000000015</c:v>
                </c:pt>
                <c:pt idx="2">
                  <c:v>2.3973512000000001</c:v>
                </c:pt>
                <c:pt idx="3">
                  <c:v>2.6595212000000013</c:v>
                </c:pt>
                <c:pt idx="4">
                  <c:v>3.0090812000000002</c:v>
                </c:pt>
                <c:pt idx="5">
                  <c:v>3.1460268</c:v>
                </c:pt>
                <c:pt idx="6">
                  <c:v>3.1460268</c:v>
                </c:pt>
                <c:pt idx="7">
                  <c:v>3.4081968000000002</c:v>
                </c:pt>
                <c:pt idx="8">
                  <c:v>3.7577568000000001</c:v>
                </c:pt>
                <c:pt idx="9">
                  <c:v>4.3590811999999985</c:v>
                </c:pt>
                <c:pt idx="10">
                  <c:v>4.5834167999999984</c:v>
                </c:pt>
                <c:pt idx="11">
                  <c:v>5.107756799999998</c:v>
                </c:pt>
                <c:pt idx="12">
                  <c:v>5.6660267999999983</c:v>
                </c:pt>
                <c:pt idx="13">
                  <c:v>5.8408067999999984</c:v>
                </c:pt>
                <c:pt idx="14">
                  <c:v>6.0547412000000005</c:v>
                </c:pt>
                <c:pt idx="15">
                  <c:v>6.2295211999999998</c:v>
                </c:pt>
                <c:pt idx="16">
                  <c:v>6.4916912000000018</c:v>
                </c:pt>
                <c:pt idx="17">
                  <c:v>6.5790812000000001</c:v>
                </c:pt>
                <c:pt idx="18">
                  <c:v>7.4777567999999999</c:v>
                </c:pt>
                <c:pt idx="19">
                  <c:v>7.6277567999999967</c:v>
                </c:pt>
                <c:pt idx="20">
                  <c:v>8.0777568000000031</c:v>
                </c:pt>
                <c:pt idx="21">
                  <c:v>8.4873511999999991</c:v>
                </c:pt>
                <c:pt idx="22">
                  <c:v>8.9373511999999984</c:v>
                </c:pt>
                <c:pt idx="23">
                  <c:v>8.9373511999999984</c:v>
                </c:pt>
                <c:pt idx="24">
                  <c:v>9.6234168000000047</c:v>
                </c:pt>
                <c:pt idx="25">
                  <c:v>9.9234168000000036</c:v>
                </c:pt>
                <c:pt idx="26">
                  <c:v>10.248196800000001</c:v>
                </c:pt>
                <c:pt idx="27">
                  <c:v>10.685146800000004</c:v>
                </c:pt>
              </c:numCache>
            </c:numRef>
          </c:xVal>
          <c:yVal>
            <c:numRef>
              <c:f>[SUSTAIN_PostProcessor_20121227.xls]CE_BestPop!$U$7:$U$35</c:f>
              <c:numCache>
                <c:formatCode>General</c:formatCode>
                <c:ptCount val="29"/>
                <c:pt idx="0">
                  <c:v>0.31816976514667711</c:v>
                </c:pt>
                <c:pt idx="1">
                  <c:v>0.32072533190520985</c:v>
                </c:pt>
                <c:pt idx="2">
                  <c:v>0.32589820988527429</c:v>
                </c:pt>
                <c:pt idx="3">
                  <c:v>0.33115451958692321</c:v>
                </c:pt>
                <c:pt idx="4">
                  <c:v>0.33381438100337213</c:v>
                </c:pt>
                <c:pt idx="5">
                  <c:v>0.34743760432867232</c:v>
                </c:pt>
                <c:pt idx="6">
                  <c:v>0.34743760432867232</c:v>
                </c:pt>
                <c:pt idx="7">
                  <c:v>0.35587697418497211</c:v>
                </c:pt>
                <c:pt idx="8">
                  <c:v>0.35873540847062763</c:v>
                </c:pt>
                <c:pt idx="9">
                  <c:v>0.3616168019448745</c:v>
                </c:pt>
                <c:pt idx="10">
                  <c:v>0.36744920558100125</c:v>
                </c:pt>
                <c:pt idx="11">
                  <c:v>0.37337567822053674</c:v>
                </c:pt>
                <c:pt idx="12">
                  <c:v>0.37939773707284302</c:v>
                </c:pt>
                <c:pt idx="13">
                  <c:v>0.38244509213713984</c:v>
                </c:pt>
                <c:pt idx="14">
                  <c:v>0.39805297243333582</c:v>
                </c:pt>
                <c:pt idx="15">
                  <c:v>0.40125016794315038</c:v>
                </c:pt>
                <c:pt idx="16">
                  <c:v>0.40447304360067382</c:v>
                </c:pt>
                <c:pt idx="17">
                  <c:v>0.40447304360067382</c:v>
                </c:pt>
                <c:pt idx="18">
                  <c:v>0.41099666207615482</c:v>
                </c:pt>
                <c:pt idx="19">
                  <c:v>0.41099666207615482</c:v>
                </c:pt>
                <c:pt idx="20">
                  <c:v>0.4176254979417362</c:v>
                </c:pt>
                <c:pt idx="21">
                  <c:v>0.42097990164996918</c:v>
                </c:pt>
                <c:pt idx="22">
                  <c:v>0.42436124821560217</c:v>
                </c:pt>
                <c:pt idx="23">
                  <c:v>0.42436124821560217</c:v>
                </c:pt>
                <c:pt idx="24">
                  <c:v>0.42776975404597001</c:v>
                </c:pt>
                <c:pt idx="25">
                  <c:v>0.43120563728660932</c:v>
                </c:pt>
                <c:pt idx="26">
                  <c:v>0.43466911783522011</c:v>
                </c:pt>
                <c:pt idx="27">
                  <c:v>0.43466911783522011</c:v>
                </c:pt>
              </c:numCache>
            </c:numRef>
          </c:yVal>
          <c:smooth val="1"/>
          <c:extLst>
            <c:ext xmlns:c16="http://schemas.microsoft.com/office/drawing/2014/chart" uri="{C3380CC4-5D6E-409C-BE32-E72D297353CC}">
              <c16:uniqueId val="{00000001-F263-40C0-B39C-DD8DA7449EB5}"/>
            </c:ext>
          </c:extLst>
        </c:ser>
        <c:ser>
          <c:idx val="3"/>
          <c:order val="2"/>
          <c:tx>
            <c:v>Selected Solution</c:v>
          </c:tx>
          <c:spPr>
            <a:ln w="12700">
              <a:solidFill>
                <a:srgbClr val="969696"/>
              </a:solidFill>
              <a:prstDash val="sysDash"/>
            </a:ln>
          </c:spPr>
          <c:marker>
            <c:symbol val="circle"/>
            <c:size val="7"/>
            <c:spPr>
              <a:solidFill>
                <a:srgbClr val="FF6600"/>
              </a:solidFill>
              <a:ln>
                <a:solidFill>
                  <a:srgbClr val="993300"/>
                </a:solidFill>
                <a:prstDash val="solid"/>
              </a:ln>
            </c:spPr>
          </c:marker>
          <c:xVal>
            <c:numRef>
              <c:f>[SUSTAIN_PostProcessor_20121227.xls]CE_BestPop!$E$1:$E$3</c:f>
              <c:numCache>
                <c:formatCode>General</c:formatCode>
                <c:ptCount val="3"/>
                <c:pt idx="0">
                  <c:v>-100</c:v>
                </c:pt>
                <c:pt idx="1">
                  <c:v>10.685146800000004</c:v>
                </c:pt>
                <c:pt idx="2">
                  <c:v>10.685146800000004</c:v>
                </c:pt>
              </c:numCache>
            </c:numRef>
          </c:xVal>
          <c:yVal>
            <c:numRef>
              <c:f>[SUSTAIN_PostProcessor_20121227.xls]CE_BestPop!$M$1:$M$3</c:f>
              <c:numCache>
                <c:formatCode>General</c:formatCode>
                <c:ptCount val="3"/>
                <c:pt idx="0">
                  <c:v>0.43368342003216376</c:v>
                </c:pt>
                <c:pt idx="1">
                  <c:v>0.43368342003216376</c:v>
                </c:pt>
                <c:pt idx="2">
                  <c:v>-1</c:v>
                </c:pt>
              </c:numCache>
            </c:numRef>
          </c:yVal>
          <c:smooth val="0"/>
          <c:extLst>
            <c:ext xmlns:c16="http://schemas.microsoft.com/office/drawing/2014/chart" uri="{C3380CC4-5D6E-409C-BE32-E72D297353CC}">
              <c16:uniqueId val="{00000002-F263-40C0-B39C-DD8DA7449EB5}"/>
            </c:ext>
          </c:extLst>
        </c:ser>
        <c:ser>
          <c:idx val="4"/>
          <c:order val="3"/>
          <c:tx>
            <c:v>Selected Solution</c:v>
          </c:tx>
          <c:spPr>
            <a:ln w="38100">
              <a:solidFill>
                <a:srgbClr val="C0C0C0"/>
              </a:solidFill>
              <a:prstDash val="solid"/>
            </a:ln>
          </c:spPr>
          <c:marker>
            <c:symbol val="circle"/>
            <c:size val="14"/>
            <c:spPr>
              <a:solidFill>
                <a:srgbClr val="00FF00"/>
              </a:solidFill>
              <a:ln>
                <a:solidFill>
                  <a:srgbClr val="008000"/>
                </a:solidFill>
                <a:prstDash val="solid"/>
              </a:ln>
            </c:spPr>
          </c:marker>
          <c:xVal>
            <c:numRef>
              <c:f>[SUSTAIN_PostProcessor_20121227.xls]CE_BestPop!$E$1:$E$3</c:f>
              <c:numCache>
                <c:formatCode>General</c:formatCode>
                <c:ptCount val="3"/>
                <c:pt idx="0">
                  <c:v>-100</c:v>
                </c:pt>
                <c:pt idx="1">
                  <c:v>10.685146800000004</c:v>
                </c:pt>
                <c:pt idx="2">
                  <c:v>10.685146800000004</c:v>
                </c:pt>
              </c:numCache>
            </c:numRef>
          </c:xVal>
          <c:yVal>
            <c:numRef>
              <c:f>[SUSTAIN_PostProcessor_20121227.xls]CE_BestPop!$M$1:$M$3</c:f>
              <c:numCache>
                <c:formatCode>General</c:formatCode>
                <c:ptCount val="3"/>
                <c:pt idx="0">
                  <c:v>0.43368342003216376</c:v>
                </c:pt>
                <c:pt idx="1">
                  <c:v>0.43368342003216376</c:v>
                </c:pt>
                <c:pt idx="2">
                  <c:v>-1</c:v>
                </c:pt>
              </c:numCache>
            </c:numRef>
          </c:yVal>
          <c:smooth val="0"/>
          <c:extLst>
            <c:ext xmlns:c16="http://schemas.microsoft.com/office/drawing/2014/chart" uri="{C3380CC4-5D6E-409C-BE32-E72D297353CC}">
              <c16:uniqueId val="{00000003-F263-40C0-B39C-DD8DA7449EB5}"/>
            </c:ext>
          </c:extLst>
        </c:ser>
        <c:dLbls>
          <c:showLegendKey val="0"/>
          <c:showVal val="0"/>
          <c:showCatName val="0"/>
          <c:showSerName val="0"/>
          <c:showPercent val="0"/>
          <c:showBubbleSize val="0"/>
        </c:dLbls>
        <c:axId val="132267392"/>
        <c:axId val="132282240"/>
      </c:scatterChart>
      <c:valAx>
        <c:axId val="132267392"/>
        <c:scaling>
          <c:orientation val="minMax"/>
          <c:min val="0"/>
        </c:scaling>
        <c:delete val="0"/>
        <c:axPos val="b"/>
        <c:majorGridlines>
          <c:spPr>
            <a:ln w="3175">
              <a:solidFill>
                <a:srgbClr val="C0C0C0"/>
              </a:solidFill>
              <a:prstDash val="sysDash"/>
            </a:ln>
          </c:spPr>
        </c:majorGridlines>
        <c:title>
          <c:tx>
            <c:rich>
              <a:bodyPr/>
              <a:lstStyle/>
              <a:p>
                <a:pPr>
                  <a:defRPr sz="1200" b="1" i="0" u="none" strike="noStrike" baseline="0">
                    <a:solidFill>
                      <a:srgbClr val="0000FF"/>
                    </a:solidFill>
                    <a:latin typeface="Arial"/>
                    <a:ea typeface="Arial"/>
                    <a:cs typeface="Arial"/>
                  </a:defRPr>
                </a:pPr>
                <a:r>
                  <a:rPr lang="en-US" b="1">
                    <a:solidFill>
                      <a:srgbClr val="0000FF"/>
                    </a:solidFill>
                  </a:rPr>
                  <a:t>Cost ($ Million)</a:t>
                </a:r>
              </a:p>
            </c:rich>
          </c:tx>
          <c:layout>
            <c:manualLayout>
              <c:xMode val="edge"/>
              <c:yMode val="edge"/>
              <c:x val="0.45302392489400362"/>
              <c:y val="5.2768630165573163E-2"/>
            </c:manualLayout>
          </c:layout>
          <c:overlay val="0"/>
          <c:spPr>
            <a:noFill/>
            <a:ln w="25400">
              <a:noFill/>
            </a:ln>
          </c:spPr>
        </c:title>
        <c:numFmt formatCode="\$#,##0.0" sourceLinked="0"/>
        <c:majorTickMark val="out"/>
        <c:minorTickMark val="none"/>
        <c:tickLblPos val="nextTo"/>
        <c:spPr>
          <a:ln w="3175">
            <a:solidFill>
              <a:srgbClr val="C0C0C0"/>
            </a:solidFill>
            <a:prstDash val="solid"/>
          </a:ln>
        </c:spPr>
        <c:txPr>
          <a:bodyPr rot="0" vert="horz"/>
          <a:lstStyle/>
          <a:p>
            <a:pPr>
              <a:defRPr sz="1200" b="0" i="0" u="none" strike="noStrike" baseline="0">
                <a:solidFill>
                  <a:srgbClr val="0000FF"/>
                </a:solidFill>
                <a:latin typeface="Arial"/>
                <a:ea typeface="Arial"/>
                <a:cs typeface="Arial"/>
              </a:defRPr>
            </a:pPr>
            <a:endParaRPr lang="en-US"/>
          </a:p>
        </c:txPr>
        <c:crossAx val="132282240"/>
        <c:crosses val="autoZero"/>
        <c:crossBetween val="midCat"/>
      </c:valAx>
      <c:valAx>
        <c:axId val="132282240"/>
        <c:scaling>
          <c:orientation val="minMax"/>
          <c:max val="1"/>
          <c:min val="0"/>
        </c:scaling>
        <c:delete val="0"/>
        <c:axPos val="l"/>
        <c:majorGridlines>
          <c:spPr>
            <a:ln w="3175">
              <a:solidFill>
                <a:srgbClr val="C0C0C0"/>
              </a:solidFill>
              <a:prstDash val="sysDash"/>
            </a:ln>
          </c:spPr>
        </c:majorGridlines>
        <c:title>
          <c:tx>
            <c:rich>
              <a:bodyPr/>
              <a:lstStyle/>
              <a:p>
                <a:pPr>
                  <a:defRPr sz="1200" b="0" i="0" u="none" strike="noStrike" baseline="0">
                    <a:solidFill>
                      <a:srgbClr val="0000FF"/>
                    </a:solidFill>
                    <a:latin typeface="Arial"/>
                    <a:ea typeface="Arial"/>
                    <a:cs typeface="Arial"/>
                  </a:defRPr>
                </a:pPr>
                <a:r>
                  <a:rPr lang="en-US" b="1">
                    <a:solidFill>
                      <a:srgbClr val="0000FF"/>
                    </a:solidFill>
                  </a:rPr>
                  <a:t>%MaxBIBI (Lower 80%CI)</a:t>
                </a:r>
              </a:p>
            </c:rich>
          </c:tx>
          <c:layout>
            <c:manualLayout>
              <c:xMode val="edge"/>
              <c:yMode val="edge"/>
              <c:x val="1.3075577091325122E-2"/>
              <c:y val="0.20065862807872997"/>
            </c:manualLayout>
          </c:layout>
          <c:overlay val="0"/>
          <c:spPr>
            <a:noFill/>
            <a:ln w="25400">
              <a:noFill/>
            </a:ln>
          </c:spPr>
        </c:title>
        <c:numFmt formatCode="0%" sourceLinked="0"/>
        <c:majorTickMark val="out"/>
        <c:minorTickMark val="none"/>
        <c:tickLblPos val="nextTo"/>
        <c:spPr>
          <a:ln w="3175">
            <a:solidFill>
              <a:srgbClr val="C0C0C0"/>
            </a:solidFill>
            <a:prstDash val="solid"/>
          </a:ln>
        </c:spPr>
        <c:txPr>
          <a:bodyPr rot="0" vert="horz"/>
          <a:lstStyle/>
          <a:p>
            <a:pPr>
              <a:defRPr sz="1200" b="0" i="0" u="none" strike="noStrike" baseline="0">
                <a:solidFill>
                  <a:srgbClr val="0000FF"/>
                </a:solidFill>
                <a:latin typeface="Arial"/>
                <a:ea typeface="Arial"/>
                <a:cs typeface="Arial"/>
              </a:defRPr>
            </a:pPr>
            <a:endParaRPr lang="en-US"/>
          </a:p>
        </c:txPr>
        <c:crossAx val="132267392"/>
        <c:crosses val="autoZero"/>
        <c:crossBetween val="midCat"/>
      </c:valAx>
      <c:spPr>
        <a:gradFill rotWithShape="0">
          <a:gsLst>
            <a:gs pos="0">
              <a:srgbClr val="FFFFFF">
                <a:gamma/>
                <a:shade val="85882"/>
                <a:invGamma/>
              </a:srgbClr>
            </a:gs>
            <a:gs pos="100000">
              <a:srgbClr val="FFFFFF"/>
            </a:gs>
          </a:gsLst>
          <a:lin ang="5400000" scaled="1"/>
        </a:gradFill>
        <a:ln w="12700">
          <a:solidFill>
            <a:srgbClr val="C0C0C0"/>
          </a:solidFill>
          <a:prstDash val="solid"/>
        </a:ln>
      </c:spPr>
    </c:plotArea>
    <c:legend>
      <c:legendPos val="r"/>
      <c:legendEntry>
        <c:idx val="2"/>
        <c:delete val="1"/>
      </c:legendEntry>
      <c:layout>
        <c:manualLayout>
          <c:xMode val="edge"/>
          <c:yMode val="edge"/>
          <c:x val="0.57847230634632218"/>
          <c:y val="0.1987180335489738"/>
          <c:w val="0.34810367454068242"/>
          <c:h val="0.28673768720086462"/>
        </c:manualLayout>
      </c:layout>
      <c:overlay val="0"/>
      <c:spPr>
        <a:solidFill>
          <a:sysClr val="window" lastClr="FFFFFF"/>
        </a:solidFill>
        <a:ln w="25400">
          <a:solidFill>
            <a:srgbClr val="C0C0C0"/>
          </a:solidFill>
        </a:ln>
      </c:spPr>
      <c:txPr>
        <a:bodyPr/>
        <a:lstStyle/>
        <a:p>
          <a:pPr>
            <a:defRPr sz="1100" b="0" i="0" u="none" strike="noStrike" baseline="0">
              <a:solidFill>
                <a:srgbClr val="000000"/>
              </a:solidFill>
              <a:latin typeface="Arial"/>
              <a:ea typeface="Arial"/>
              <a:cs typeface="Arial"/>
            </a:defRPr>
          </a:pPr>
          <a:endParaRPr lang="en-US"/>
        </a:p>
      </c:txPr>
    </c:legend>
    <c:plotVisOnly val="1"/>
    <c:dispBlanksAs val="gap"/>
    <c:showDLblsOverMax val="0"/>
  </c:chart>
  <c:spPr>
    <a:noFill/>
    <a:ln w="9525">
      <a:noFill/>
    </a:ln>
  </c:spPr>
  <c:txPr>
    <a:bodyPr/>
    <a:lstStyle/>
    <a:p>
      <a:pPr>
        <a:defRPr sz="1200" b="0" i="0" u="none" strike="noStrike" baseline="0">
          <a:solidFill>
            <a:srgbClr val="000000"/>
          </a:solidFill>
          <a:latin typeface="Arial"/>
          <a:ea typeface="Arial"/>
          <a:cs typeface="Arial"/>
        </a:defRPr>
      </a:pPr>
      <a:endParaRPr lang="en-US"/>
    </a:p>
  </c:txPr>
  <c:externalData r:id="rId2">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46.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60.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A94F666-4F3B-4F13-ACE4-9286A77F093B}" type="datetimeFigureOut">
              <a:rPr lang="en-US" smtClean="0"/>
              <a:t>3/17/2021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4A03101-AA19-4708-935B-DE44FB70A208}" type="slidenum">
              <a:rPr lang="en-US" smtClean="0"/>
              <a:t>‹#›</a:t>
            </a:fld>
            <a:endParaRPr lang="en-US"/>
          </a:p>
        </p:txBody>
      </p:sp>
    </p:spTree>
    <p:extLst>
      <p:ext uri="{BB962C8B-B14F-4D97-AF65-F5344CB8AC3E}">
        <p14:creationId xmlns:p14="http://schemas.microsoft.com/office/powerpoint/2010/main" val="17904492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63233" indent="-293551" eaLnBrk="0" hangingPunct="0">
              <a:spcBef>
                <a:spcPct val="30000"/>
              </a:spcBef>
              <a:defRPr sz="1200">
                <a:solidFill>
                  <a:schemeClr val="tx1"/>
                </a:solidFill>
                <a:latin typeface="Arial" charset="0"/>
              </a:defRPr>
            </a:lvl2pPr>
            <a:lvl3pPr marL="1174204" indent="-234841" eaLnBrk="0" hangingPunct="0">
              <a:spcBef>
                <a:spcPct val="30000"/>
              </a:spcBef>
              <a:defRPr sz="1200">
                <a:solidFill>
                  <a:schemeClr val="tx1"/>
                </a:solidFill>
                <a:latin typeface="Arial" charset="0"/>
              </a:defRPr>
            </a:lvl3pPr>
            <a:lvl4pPr marL="1643885" indent="-234841" eaLnBrk="0" hangingPunct="0">
              <a:spcBef>
                <a:spcPct val="30000"/>
              </a:spcBef>
              <a:defRPr sz="1200">
                <a:solidFill>
                  <a:schemeClr val="tx1"/>
                </a:solidFill>
                <a:latin typeface="Arial" charset="0"/>
              </a:defRPr>
            </a:lvl4pPr>
            <a:lvl5pPr marL="2113567" indent="-234841" eaLnBrk="0" hangingPunct="0">
              <a:spcBef>
                <a:spcPct val="30000"/>
              </a:spcBef>
              <a:defRPr sz="1200">
                <a:solidFill>
                  <a:schemeClr val="tx1"/>
                </a:solidFill>
                <a:latin typeface="Arial" charset="0"/>
              </a:defRPr>
            </a:lvl5pPr>
            <a:lvl6pPr marL="2583249" indent="-234841" eaLnBrk="0" fontAlgn="base" hangingPunct="0">
              <a:spcBef>
                <a:spcPct val="30000"/>
              </a:spcBef>
              <a:spcAft>
                <a:spcPct val="0"/>
              </a:spcAft>
              <a:defRPr sz="1200">
                <a:solidFill>
                  <a:schemeClr val="tx1"/>
                </a:solidFill>
                <a:latin typeface="Arial" charset="0"/>
              </a:defRPr>
            </a:lvl6pPr>
            <a:lvl7pPr marL="3052930" indent="-234841" eaLnBrk="0" fontAlgn="base" hangingPunct="0">
              <a:spcBef>
                <a:spcPct val="30000"/>
              </a:spcBef>
              <a:spcAft>
                <a:spcPct val="0"/>
              </a:spcAft>
              <a:defRPr sz="1200">
                <a:solidFill>
                  <a:schemeClr val="tx1"/>
                </a:solidFill>
                <a:latin typeface="Arial" charset="0"/>
              </a:defRPr>
            </a:lvl7pPr>
            <a:lvl8pPr marL="3522612" indent="-234841" eaLnBrk="0" fontAlgn="base" hangingPunct="0">
              <a:spcBef>
                <a:spcPct val="30000"/>
              </a:spcBef>
              <a:spcAft>
                <a:spcPct val="0"/>
              </a:spcAft>
              <a:defRPr sz="1200">
                <a:solidFill>
                  <a:schemeClr val="tx1"/>
                </a:solidFill>
                <a:latin typeface="Arial" charset="0"/>
              </a:defRPr>
            </a:lvl8pPr>
            <a:lvl9pPr marL="3992293" indent="-234841"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477556A1-1994-453A-A0CB-997915F7C45C}" type="slidenum">
              <a:rPr lang="en-US" altLang="en-US" smtClean="0"/>
              <a:pPr eaLnBrk="1" hangingPunct="1">
                <a:spcBef>
                  <a:spcPct val="0"/>
                </a:spcBef>
              </a:pPr>
              <a:t>1</a:t>
            </a:fld>
            <a:endParaRPr lang="en-US" altLang="en-US"/>
          </a:p>
        </p:txBody>
      </p:sp>
      <p:sp>
        <p:nvSpPr>
          <p:cNvPr id="83971" name="Rectangle 2"/>
          <p:cNvSpPr>
            <a:spLocks noGrp="1" noRot="1" noChangeAspect="1" noChangeArrowheads="1" noTextEdit="1"/>
          </p:cNvSpPr>
          <p:nvPr>
            <p:ph type="sldImg"/>
          </p:nvPr>
        </p:nvSpPr>
        <p:spPr>
          <a:xfrm>
            <a:off x="417513" y="701675"/>
            <a:ext cx="6242050" cy="3511550"/>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Questions during presentation welcome. This is a whirlwind tour of the kind of work we do plus some historical background and context.</a:t>
            </a:r>
          </a:p>
          <a:p>
            <a:pPr eaLnBrk="1" hangingPunct="1"/>
            <a:endParaRPr lang="en-US"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63233" indent="-293551" eaLnBrk="0" hangingPunct="0">
              <a:spcBef>
                <a:spcPct val="30000"/>
              </a:spcBef>
              <a:defRPr sz="1200">
                <a:solidFill>
                  <a:schemeClr val="tx1"/>
                </a:solidFill>
                <a:latin typeface="Arial" charset="0"/>
              </a:defRPr>
            </a:lvl2pPr>
            <a:lvl3pPr marL="1174204" indent="-234841" eaLnBrk="0" hangingPunct="0">
              <a:spcBef>
                <a:spcPct val="30000"/>
              </a:spcBef>
              <a:defRPr sz="1200">
                <a:solidFill>
                  <a:schemeClr val="tx1"/>
                </a:solidFill>
                <a:latin typeface="Arial" charset="0"/>
              </a:defRPr>
            </a:lvl3pPr>
            <a:lvl4pPr marL="1643885" indent="-234841" eaLnBrk="0" hangingPunct="0">
              <a:spcBef>
                <a:spcPct val="30000"/>
              </a:spcBef>
              <a:defRPr sz="1200">
                <a:solidFill>
                  <a:schemeClr val="tx1"/>
                </a:solidFill>
                <a:latin typeface="Arial" charset="0"/>
              </a:defRPr>
            </a:lvl4pPr>
            <a:lvl5pPr marL="2113567" indent="-234841" eaLnBrk="0" hangingPunct="0">
              <a:spcBef>
                <a:spcPct val="30000"/>
              </a:spcBef>
              <a:defRPr sz="1200">
                <a:solidFill>
                  <a:schemeClr val="tx1"/>
                </a:solidFill>
                <a:latin typeface="Arial" charset="0"/>
              </a:defRPr>
            </a:lvl5pPr>
            <a:lvl6pPr marL="2583249" indent="-234841" eaLnBrk="0" fontAlgn="base" hangingPunct="0">
              <a:spcBef>
                <a:spcPct val="30000"/>
              </a:spcBef>
              <a:spcAft>
                <a:spcPct val="0"/>
              </a:spcAft>
              <a:defRPr sz="1200">
                <a:solidFill>
                  <a:schemeClr val="tx1"/>
                </a:solidFill>
                <a:latin typeface="Arial" charset="0"/>
              </a:defRPr>
            </a:lvl6pPr>
            <a:lvl7pPr marL="3052930" indent="-234841" eaLnBrk="0" fontAlgn="base" hangingPunct="0">
              <a:spcBef>
                <a:spcPct val="30000"/>
              </a:spcBef>
              <a:spcAft>
                <a:spcPct val="0"/>
              </a:spcAft>
              <a:defRPr sz="1200">
                <a:solidFill>
                  <a:schemeClr val="tx1"/>
                </a:solidFill>
                <a:latin typeface="Arial" charset="0"/>
              </a:defRPr>
            </a:lvl7pPr>
            <a:lvl8pPr marL="3522612" indent="-234841" eaLnBrk="0" fontAlgn="base" hangingPunct="0">
              <a:spcBef>
                <a:spcPct val="30000"/>
              </a:spcBef>
              <a:spcAft>
                <a:spcPct val="0"/>
              </a:spcAft>
              <a:defRPr sz="1200">
                <a:solidFill>
                  <a:schemeClr val="tx1"/>
                </a:solidFill>
                <a:latin typeface="Arial" charset="0"/>
              </a:defRPr>
            </a:lvl8pPr>
            <a:lvl9pPr marL="3992293" indent="-234841"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2AEDA255-2E9A-47FB-BC89-7D29D9664397}" type="slidenum">
              <a:rPr lang="en-US" altLang="en-US" smtClean="0"/>
              <a:pPr eaLnBrk="1" hangingPunct="1">
                <a:spcBef>
                  <a:spcPct val="0"/>
                </a:spcBef>
              </a:pPr>
              <a:t>2</a:t>
            </a:fld>
            <a:endParaRPr lang="en-US" altLang="en-US"/>
          </a:p>
        </p:txBody>
      </p:sp>
      <p:sp>
        <p:nvSpPr>
          <p:cNvPr id="84995" name="Rectangle 2"/>
          <p:cNvSpPr>
            <a:spLocks noGrp="1" noRot="1" noChangeAspect="1" noChangeArrowheads="1" noTextEdit="1"/>
          </p:cNvSpPr>
          <p:nvPr>
            <p:ph type="sldImg"/>
          </p:nvPr>
        </p:nvSpPr>
        <p:spPr>
          <a:xfrm>
            <a:off x="417513" y="701675"/>
            <a:ext cx="6242050" cy="3511550"/>
          </a:xfrm>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t>Historically dense tree canopy and accumulation of soil organic matter that stored lots of water. Now (using downtown Bellevue in 1996 as an example) we have impervious roads, rooftops, parking lots and compacted grassy areas that don’t store much water and generate runoff quickly.</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7513" y="701675"/>
            <a:ext cx="6242050" cy="3511550"/>
          </a:xfrm>
        </p:spPr>
      </p:sp>
      <p:sp>
        <p:nvSpPr>
          <p:cNvPr id="3" name="Notes Placeholder 2"/>
          <p:cNvSpPr>
            <a:spLocks noGrp="1"/>
          </p:cNvSpPr>
          <p:nvPr>
            <p:ph type="body" idx="1"/>
          </p:nvPr>
        </p:nvSpPr>
        <p:spPr/>
        <p:txBody>
          <a:bodyPr/>
          <a:lstStyle/>
          <a:p>
            <a:r>
              <a:rPr lang="en-US" dirty="0"/>
              <a:t>Loss of soil</a:t>
            </a:r>
            <a:r>
              <a:rPr lang="en-US" baseline="0" dirty="0"/>
              <a:t> moisture storage and infiltration capacity. Loss of canopy interception. Increased efficiency of transfer of rainfall to stream through connected (effective) impervious cover. Not possible to compare conversion of primarily subsurface flow to a point discharge if converted to conveyance and pond treatment. Compounded by potential increases in extreme precipitation due to climate change.</a:t>
            </a:r>
            <a:endParaRPr lang="en-US" dirty="0"/>
          </a:p>
        </p:txBody>
      </p:sp>
      <p:sp>
        <p:nvSpPr>
          <p:cNvPr id="4" name="Slide Number Placeholder 3"/>
          <p:cNvSpPr>
            <a:spLocks noGrp="1"/>
          </p:cNvSpPr>
          <p:nvPr>
            <p:ph type="sldNum" sz="quarter" idx="10"/>
          </p:nvPr>
        </p:nvSpPr>
        <p:spPr/>
        <p:txBody>
          <a:bodyPr/>
          <a:lstStyle/>
          <a:p>
            <a:fld id="{D4A03101-AA19-4708-935B-DE44FB70A208}" type="slidenum">
              <a:rPr lang="en-US" smtClean="0"/>
              <a:t>3</a:t>
            </a:fld>
            <a:endParaRPr lang="en-US"/>
          </a:p>
        </p:txBody>
      </p:sp>
    </p:spTree>
    <p:extLst>
      <p:ext uri="{BB962C8B-B14F-4D97-AF65-F5344CB8AC3E}">
        <p14:creationId xmlns:p14="http://schemas.microsoft.com/office/powerpoint/2010/main" val="31442603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63233" indent="-293551" eaLnBrk="0" hangingPunct="0">
              <a:spcBef>
                <a:spcPct val="30000"/>
              </a:spcBef>
              <a:defRPr sz="1200">
                <a:solidFill>
                  <a:schemeClr val="tx1"/>
                </a:solidFill>
                <a:latin typeface="Arial" charset="0"/>
              </a:defRPr>
            </a:lvl2pPr>
            <a:lvl3pPr marL="1174204" indent="-234841" eaLnBrk="0" hangingPunct="0">
              <a:spcBef>
                <a:spcPct val="30000"/>
              </a:spcBef>
              <a:defRPr sz="1200">
                <a:solidFill>
                  <a:schemeClr val="tx1"/>
                </a:solidFill>
                <a:latin typeface="Arial" charset="0"/>
              </a:defRPr>
            </a:lvl3pPr>
            <a:lvl4pPr marL="1643885" indent="-234841" eaLnBrk="0" hangingPunct="0">
              <a:spcBef>
                <a:spcPct val="30000"/>
              </a:spcBef>
              <a:defRPr sz="1200">
                <a:solidFill>
                  <a:schemeClr val="tx1"/>
                </a:solidFill>
                <a:latin typeface="Arial" charset="0"/>
              </a:defRPr>
            </a:lvl4pPr>
            <a:lvl5pPr marL="2113567" indent="-234841" eaLnBrk="0" hangingPunct="0">
              <a:spcBef>
                <a:spcPct val="30000"/>
              </a:spcBef>
              <a:defRPr sz="1200">
                <a:solidFill>
                  <a:schemeClr val="tx1"/>
                </a:solidFill>
                <a:latin typeface="Arial" charset="0"/>
              </a:defRPr>
            </a:lvl5pPr>
            <a:lvl6pPr marL="2583249" indent="-234841" eaLnBrk="0" fontAlgn="base" hangingPunct="0">
              <a:spcBef>
                <a:spcPct val="30000"/>
              </a:spcBef>
              <a:spcAft>
                <a:spcPct val="0"/>
              </a:spcAft>
              <a:defRPr sz="1200">
                <a:solidFill>
                  <a:schemeClr val="tx1"/>
                </a:solidFill>
                <a:latin typeface="Arial" charset="0"/>
              </a:defRPr>
            </a:lvl6pPr>
            <a:lvl7pPr marL="3052930" indent="-234841" eaLnBrk="0" fontAlgn="base" hangingPunct="0">
              <a:spcBef>
                <a:spcPct val="30000"/>
              </a:spcBef>
              <a:spcAft>
                <a:spcPct val="0"/>
              </a:spcAft>
              <a:defRPr sz="1200">
                <a:solidFill>
                  <a:schemeClr val="tx1"/>
                </a:solidFill>
                <a:latin typeface="Arial" charset="0"/>
              </a:defRPr>
            </a:lvl7pPr>
            <a:lvl8pPr marL="3522612" indent="-234841" eaLnBrk="0" fontAlgn="base" hangingPunct="0">
              <a:spcBef>
                <a:spcPct val="30000"/>
              </a:spcBef>
              <a:spcAft>
                <a:spcPct val="0"/>
              </a:spcAft>
              <a:defRPr sz="1200">
                <a:solidFill>
                  <a:schemeClr val="tx1"/>
                </a:solidFill>
                <a:latin typeface="Arial" charset="0"/>
              </a:defRPr>
            </a:lvl8pPr>
            <a:lvl9pPr marL="3992293" indent="-234841"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AC4C7C18-550D-4BBD-9FB7-46F9336C0A44}" type="slidenum">
              <a:rPr lang="en-US" altLang="en-US" smtClean="0"/>
              <a:pPr eaLnBrk="1" hangingPunct="1">
                <a:spcBef>
                  <a:spcPct val="0"/>
                </a:spcBef>
              </a:pPr>
              <a:t>4</a:t>
            </a:fld>
            <a:endParaRPr lang="en-US" altLang="en-US"/>
          </a:p>
        </p:txBody>
      </p:sp>
      <p:sp>
        <p:nvSpPr>
          <p:cNvPr id="86019" name="Rectangle 2"/>
          <p:cNvSpPr>
            <a:spLocks noGrp="1" noRot="1" noChangeAspect="1" noChangeArrowheads="1" noTextEdit="1"/>
          </p:cNvSpPr>
          <p:nvPr>
            <p:ph type="sldImg"/>
          </p:nvPr>
        </p:nvSpPr>
        <p:spPr>
          <a:xfrm>
            <a:off x="417513" y="701675"/>
            <a:ext cx="6242050" cy="3511550"/>
          </a:xfrm>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t>The effect of conversion of forest to developed land can be demonstrated with observational data.</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63233" indent="-293551" eaLnBrk="0" hangingPunct="0">
              <a:spcBef>
                <a:spcPct val="30000"/>
              </a:spcBef>
              <a:defRPr sz="1200">
                <a:solidFill>
                  <a:schemeClr val="tx1"/>
                </a:solidFill>
                <a:latin typeface="Arial" charset="0"/>
              </a:defRPr>
            </a:lvl2pPr>
            <a:lvl3pPr marL="1174204" indent="-234841" eaLnBrk="0" hangingPunct="0">
              <a:spcBef>
                <a:spcPct val="30000"/>
              </a:spcBef>
              <a:defRPr sz="1200">
                <a:solidFill>
                  <a:schemeClr val="tx1"/>
                </a:solidFill>
                <a:latin typeface="Arial" charset="0"/>
              </a:defRPr>
            </a:lvl3pPr>
            <a:lvl4pPr marL="1643885" indent="-234841" eaLnBrk="0" hangingPunct="0">
              <a:spcBef>
                <a:spcPct val="30000"/>
              </a:spcBef>
              <a:defRPr sz="1200">
                <a:solidFill>
                  <a:schemeClr val="tx1"/>
                </a:solidFill>
                <a:latin typeface="Arial" charset="0"/>
              </a:defRPr>
            </a:lvl4pPr>
            <a:lvl5pPr marL="2113567" indent="-234841" eaLnBrk="0" hangingPunct="0">
              <a:spcBef>
                <a:spcPct val="30000"/>
              </a:spcBef>
              <a:defRPr sz="1200">
                <a:solidFill>
                  <a:schemeClr val="tx1"/>
                </a:solidFill>
                <a:latin typeface="Arial" charset="0"/>
              </a:defRPr>
            </a:lvl5pPr>
            <a:lvl6pPr marL="2583249" indent="-234841" eaLnBrk="0" fontAlgn="base" hangingPunct="0">
              <a:spcBef>
                <a:spcPct val="30000"/>
              </a:spcBef>
              <a:spcAft>
                <a:spcPct val="0"/>
              </a:spcAft>
              <a:defRPr sz="1200">
                <a:solidFill>
                  <a:schemeClr val="tx1"/>
                </a:solidFill>
                <a:latin typeface="Arial" charset="0"/>
              </a:defRPr>
            </a:lvl6pPr>
            <a:lvl7pPr marL="3052930" indent="-234841" eaLnBrk="0" fontAlgn="base" hangingPunct="0">
              <a:spcBef>
                <a:spcPct val="30000"/>
              </a:spcBef>
              <a:spcAft>
                <a:spcPct val="0"/>
              </a:spcAft>
              <a:defRPr sz="1200">
                <a:solidFill>
                  <a:schemeClr val="tx1"/>
                </a:solidFill>
                <a:latin typeface="Arial" charset="0"/>
              </a:defRPr>
            </a:lvl7pPr>
            <a:lvl8pPr marL="3522612" indent="-234841" eaLnBrk="0" fontAlgn="base" hangingPunct="0">
              <a:spcBef>
                <a:spcPct val="30000"/>
              </a:spcBef>
              <a:spcAft>
                <a:spcPct val="0"/>
              </a:spcAft>
              <a:defRPr sz="1200">
                <a:solidFill>
                  <a:schemeClr val="tx1"/>
                </a:solidFill>
                <a:latin typeface="Arial" charset="0"/>
              </a:defRPr>
            </a:lvl8pPr>
            <a:lvl9pPr marL="3992293" indent="-234841"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72521A92-4F65-4116-BBA8-912BCE6568B2}" type="slidenum">
              <a:rPr lang="en-US" altLang="en-US" smtClean="0"/>
              <a:pPr eaLnBrk="1" hangingPunct="1">
                <a:spcBef>
                  <a:spcPct val="0"/>
                </a:spcBef>
              </a:pPr>
              <a:t>5</a:t>
            </a:fld>
            <a:endParaRPr lang="en-US" altLang="en-US"/>
          </a:p>
        </p:txBody>
      </p:sp>
      <p:sp>
        <p:nvSpPr>
          <p:cNvPr id="87043" name="Rectangle 2"/>
          <p:cNvSpPr>
            <a:spLocks noGrp="1" noRot="1" noChangeAspect="1" noChangeArrowheads="1" noTextEdit="1"/>
          </p:cNvSpPr>
          <p:nvPr>
            <p:ph type="sldImg"/>
          </p:nvPr>
        </p:nvSpPr>
        <p:spPr>
          <a:xfrm>
            <a:off x="417513" y="701675"/>
            <a:ext cx="6242050" cy="3511550"/>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63233" indent="-293551" eaLnBrk="0" hangingPunct="0">
              <a:spcBef>
                <a:spcPct val="30000"/>
              </a:spcBef>
              <a:defRPr sz="1200">
                <a:solidFill>
                  <a:schemeClr val="tx1"/>
                </a:solidFill>
                <a:latin typeface="Arial" charset="0"/>
              </a:defRPr>
            </a:lvl2pPr>
            <a:lvl3pPr marL="1174204" indent="-234841" eaLnBrk="0" hangingPunct="0">
              <a:spcBef>
                <a:spcPct val="30000"/>
              </a:spcBef>
              <a:defRPr sz="1200">
                <a:solidFill>
                  <a:schemeClr val="tx1"/>
                </a:solidFill>
                <a:latin typeface="Arial" charset="0"/>
              </a:defRPr>
            </a:lvl3pPr>
            <a:lvl4pPr marL="1643885" indent="-234841" eaLnBrk="0" hangingPunct="0">
              <a:spcBef>
                <a:spcPct val="30000"/>
              </a:spcBef>
              <a:defRPr sz="1200">
                <a:solidFill>
                  <a:schemeClr val="tx1"/>
                </a:solidFill>
                <a:latin typeface="Arial" charset="0"/>
              </a:defRPr>
            </a:lvl4pPr>
            <a:lvl5pPr marL="2113567" indent="-234841" eaLnBrk="0" hangingPunct="0">
              <a:spcBef>
                <a:spcPct val="30000"/>
              </a:spcBef>
              <a:defRPr sz="1200">
                <a:solidFill>
                  <a:schemeClr val="tx1"/>
                </a:solidFill>
                <a:latin typeface="Arial" charset="0"/>
              </a:defRPr>
            </a:lvl5pPr>
            <a:lvl6pPr marL="2583249" indent="-234841" eaLnBrk="0" fontAlgn="base" hangingPunct="0">
              <a:spcBef>
                <a:spcPct val="30000"/>
              </a:spcBef>
              <a:spcAft>
                <a:spcPct val="0"/>
              </a:spcAft>
              <a:defRPr sz="1200">
                <a:solidFill>
                  <a:schemeClr val="tx1"/>
                </a:solidFill>
                <a:latin typeface="Arial" charset="0"/>
              </a:defRPr>
            </a:lvl6pPr>
            <a:lvl7pPr marL="3052930" indent="-234841" eaLnBrk="0" fontAlgn="base" hangingPunct="0">
              <a:spcBef>
                <a:spcPct val="30000"/>
              </a:spcBef>
              <a:spcAft>
                <a:spcPct val="0"/>
              </a:spcAft>
              <a:defRPr sz="1200">
                <a:solidFill>
                  <a:schemeClr val="tx1"/>
                </a:solidFill>
                <a:latin typeface="Arial" charset="0"/>
              </a:defRPr>
            </a:lvl7pPr>
            <a:lvl8pPr marL="3522612" indent="-234841" eaLnBrk="0" fontAlgn="base" hangingPunct="0">
              <a:spcBef>
                <a:spcPct val="30000"/>
              </a:spcBef>
              <a:spcAft>
                <a:spcPct val="0"/>
              </a:spcAft>
              <a:defRPr sz="1200">
                <a:solidFill>
                  <a:schemeClr val="tx1"/>
                </a:solidFill>
                <a:latin typeface="Arial" charset="0"/>
              </a:defRPr>
            </a:lvl8pPr>
            <a:lvl9pPr marL="3992293" indent="-234841"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60D5F9F2-BFA3-4885-A815-C83C49AEE023}" type="slidenum">
              <a:rPr lang="en-US" altLang="en-US" smtClean="0"/>
              <a:pPr eaLnBrk="1" hangingPunct="1">
                <a:spcBef>
                  <a:spcPct val="0"/>
                </a:spcBef>
              </a:pPr>
              <a:t>6</a:t>
            </a:fld>
            <a:endParaRPr lang="en-US" altLang="en-US"/>
          </a:p>
        </p:txBody>
      </p:sp>
      <p:sp>
        <p:nvSpPr>
          <p:cNvPr id="88067" name="Rectangle 2"/>
          <p:cNvSpPr>
            <a:spLocks noGrp="1" noRot="1" noChangeAspect="1" noChangeArrowheads="1" noTextEdit="1"/>
          </p:cNvSpPr>
          <p:nvPr>
            <p:ph type="sldImg"/>
          </p:nvPr>
        </p:nvSpPr>
        <p:spPr>
          <a:xfrm>
            <a:off x="417513" y="701675"/>
            <a:ext cx="6242050" cy="3511550"/>
          </a:xfrm>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t>Normalized by basin area. Daily mean flow and daily instantaneous peak flow. There are more peaks and the magnitude of peaks substantially increased under developed conditions. Note that almost no summer peaks are generated in the forested basin.</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Duration standard designed to maintain channel</a:t>
            </a:r>
            <a:r>
              <a:rPr lang="en-US" baseline="0" dirty="0"/>
              <a:t> stability but implies a compromise…that there is an average of protection across the County. A much more expensive/intensive approach would be a reach-specific channel stability analysis. Definitely doesn’t protect sand-bedded streams.</a:t>
            </a:r>
            <a:endParaRPr lang="en-US" dirty="0"/>
          </a:p>
        </p:txBody>
      </p:sp>
      <p:sp>
        <p:nvSpPr>
          <p:cNvPr id="4" name="Slide Number Placeholder 3"/>
          <p:cNvSpPr>
            <a:spLocks noGrp="1"/>
          </p:cNvSpPr>
          <p:nvPr>
            <p:ph type="sldNum" sz="quarter" idx="10"/>
          </p:nvPr>
        </p:nvSpPr>
        <p:spPr/>
        <p:txBody>
          <a:bodyPr/>
          <a:lstStyle/>
          <a:p>
            <a:fld id="{D4A03101-AA19-4708-935B-DE44FB70A208}" type="slidenum">
              <a:rPr lang="en-US" smtClean="0"/>
              <a:t>8</a:t>
            </a:fld>
            <a:endParaRPr lang="en-US"/>
          </a:p>
        </p:txBody>
      </p:sp>
    </p:spTree>
    <p:extLst>
      <p:ext uri="{BB962C8B-B14F-4D97-AF65-F5344CB8AC3E}">
        <p14:creationId xmlns:p14="http://schemas.microsoft.com/office/powerpoint/2010/main" val="28506629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Point out Lewis and Laughing Jacobs creeks</a:t>
            </a:r>
          </a:p>
        </p:txBody>
      </p:sp>
      <p:sp>
        <p:nvSpPr>
          <p:cNvPr id="4" name="Slide Number Placeholder 3"/>
          <p:cNvSpPr>
            <a:spLocks noGrp="1"/>
          </p:cNvSpPr>
          <p:nvPr>
            <p:ph type="sldNum" sz="quarter" idx="5"/>
          </p:nvPr>
        </p:nvSpPr>
        <p:spPr/>
        <p:txBody>
          <a:bodyPr/>
          <a:lstStyle/>
          <a:p>
            <a:fld id="{D4A03101-AA19-4708-935B-DE44FB70A208}" type="slidenum">
              <a:rPr lang="en-US" smtClean="0"/>
              <a:t>9</a:t>
            </a:fld>
            <a:endParaRPr lang="en-US"/>
          </a:p>
        </p:txBody>
      </p:sp>
    </p:spTree>
    <p:extLst>
      <p:ext uri="{BB962C8B-B14F-4D97-AF65-F5344CB8AC3E}">
        <p14:creationId xmlns:p14="http://schemas.microsoft.com/office/powerpoint/2010/main" val="14104415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Four active continuous</a:t>
            </a:r>
            <a:r>
              <a:rPr lang="en-US" baseline="0" dirty="0"/>
              <a:t> King County stream flow gages. There is also a USGS gage near the mouth of Issaquah Creek. Focus on smaller kokanee creeks.</a:t>
            </a:r>
            <a:endParaRPr lang="en-US" dirty="0"/>
          </a:p>
        </p:txBody>
      </p:sp>
      <p:sp>
        <p:nvSpPr>
          <p:cNvPr id="4" name="Slide Number Placeholder 3"/>
          <p:cNvSpPr>
            <a:spLocks noGrp="1"/>
          </p:cNvSpPr>
          <p:nvPr>
            <p:ph type="sldNum" sz="quarter" idx="10"/>
          </p:nvPr>
        </p:nvSpPr>
        <p:spPr/>
        <p:txBody>
          <a:bodyPr/>
          <a:lstStyle/>
          <a:p>
            <a:fld id="{D4A03101-AA19-4708-935B-DE44FB70A208}" type="slidenum">
              <a:rPr lang="en-US" smtClean="0"/>
              <a:t>11</a:t>
            </a:fld>
            <a:endParaRPr lang="en-US"/>
          </a:p>
        </p:txBody>
      </p:sp>
    </p:spTree>
    <p:extLst>
      <p:ext uri="{BB962C8B-B14F-4D97-AF65-F5344CB8AC3E}">
        <p14:creationId xmlns:p14="http://schemas.microsoft.com/office/powerpoint/2010/main" val="15842693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4A03101-AA19-4708-935B-DE44FB70A208}" type="slidenum">
              <a:rPr lang="en-US" smtClean="0"/>
              <a:t>13</a:t>
            </a:fld>
            <a:endParaRPr lang="en-US"/>
          </a:p>
        </p:txBody>
      </p:sp>
    </p:spTree>
    <p:extLst>
      <p:ext uri="{BB962C8B-B14F-4D97-AF65-F5344CB8AC3E}">
        <p14:creationId xmlns:p14="http://schemas.microsoft.com/office/powerpoint/2010/main" val="20971327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Take home: Laughing Jacobs F</a:t>
            </a:r>
            <a:r>
              <a:rPr lang="en-US" sz="1200" dirty="0"/>
              <a:t>orested 10-yr/Current 2-yr = 73/120 = 0.60</a:t>
            </a:r>
          </a:p>
        </p:txBody>
      </p:sp>
      <p:sp>
        <p:nvSpPr>
          <p:cNvPr id="4" name="Slide Number Placeholder 3"/>
          <p:cNvSpPr>
            <a:spLocks noGrp="1"/>
          </p:cNvSpPr>
          <p:nvPr>
            <p:ph type="sldNum" sz="quarter" idx="5"/>
          </p:nvPr>
        </p:nvSpPr>
        <p:spPr/>
        <p:txBody>
          <a:bodyPr/>
          <a:lstStyle/>
          <a:p>
            <a:fld id="{D4A03101-AA19-4708-935B-DE44FB70A208}" type="slidenum">
              <a:rPr lang="en-US" smtClean="0"/>
              <a:t>16</a:t>
            </a:fld>
            <a:endParaRPr lang="en-US"/>
          </a:p>
        </p:txBody>
      </p:sp>
    </p:spTree>
    <p:extLst>
      <p:ext uri="{BB962C8B-B14F-4D97-AF65-F5344CB8AC3E}">
        <p14:creationId xmlns:p14="http://schemas.microsoft.com/office/powerpoint/2010/main" val="21528014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7542409-6A04-4DC6-AC3A-D3758287A8F2}" type="slidenum">
              <a:rPr lang="en-US" smtClean="0"/>
              <a:t>18</a:t>
            </a:fld>
            <a:endParaRPr lang="en-US"/>
          </a:p>
        </p:txBody>
      </p:sp>
    </p:spTree>
    <p:extLst>
      <p:ext uri="{BB962C8B-B14F-4D97-AF65-F5344CB8AC3E}">
        <p14:creationId xmlns:p14="http://schemas.microsoft.com/office/powerpoint/2010/main" val="6535290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63233" indent="-293551" eaLnBrk="0" hangingPunct="0">
              <a:spcBef>
                <a:spcPct val="30000"/>
              </a:spcBef>
              <a:defRPr sz="1200">
                <a:solidFill>
                  <a:schemeClr val="tx1"/>
                </a:solidFill>
                <a:latin typeface="Arial" charset="0"/>
              </a:defRPr>
            </a:lvl2pPr>
            <a:lvl3pPr marL="1174204" indent="-234841" eaLnBrk="0" hangingPunct="0">
              <a:spcBef>
                <a:spcPct val="30000"/>
              </a:spcBef>
              <a:defRPr sz="1200">
                <a:solidFill>
                  <a:schemeClr val="tx1"/>
                </a:solidFill>
                <a:latin typeface="Arial" charset="0"/>
              </a:defRPr>
            </a:lvl3pPr>
            <a:lvl4pPr marL="1643885" indent="-234841" eaLnBrk="0" hangingPunct="0">
              <a:spcBef>
                <a:spcPct val="30000"/>
              </a:spcBef>
              <a:defRPr sz="1200">
                <a:solidFill>
                  <a:schemeClr val="tx1"/>
                </a:solidFill>
                <a:latin typeface="Arial" charset="0"/>
              </a:defRPr>
            </a:lvl4pPr>
            <a:lvl5pPr marL="2113567" indent="-234841" eaLnBrk="0" hangingPunct="0">
              <a:spcBef>
                <a:spcPct val="30000"/>
              </a:spcBef>
              <a:defRPr sz="1200">
                <a:solidFill>
                  <a:schemeClr val="tx1"/>
                </a:solidFill>
                <a:latin typeface="Arial" charset="0"/>
              </a:defRPr>
            </a:lvl5pPr>
            <a:lvl6pPr marL="2583249" indent="-234841" eaLnBrk="0" fontAlgn="base" hangingPunct="0">
              <a:spcBef>
                <a:spcPct val="30000"/>
              </a:spcBef>
              <a:spcAft>
                <a:spcPct val="0"/>
              </a:spcAft>
              <a:defRPr sz="1200">
                <a:solidFill>
                  <a:schemeClr val="tx1"/>
                </a:solidFill>
                <a:latin typeface="Arial" charset="0"/>
              </a:defRPr>
            </a:lvl6pPr>
            <a:lvl7pPr marL="3052930" indent="-234841" eaLnBrk="0" fontAlgn="base" hangingPunct="0">
              <a:spcBef>
                <a:spcPct val="30000"/>
              </a:spcBef>
              <a:spcAft>
                <a:spcPct val="0"/>
              </a:spcAft>
              <a:defRPr sz="1200">
                <a:solidFill>
                  <a:schemeClr val="tx1"/>
                </a:solidFill>
                <a:latin typeface="Arial" charset="0"/>
              </a:defRPr>
            </a:lvl7pPr>
            <a:lvl8pPr marL="3522612" indent="-234841" eaLnBrk="0" fontAlgn="base" hangingPunct="0">
              <a:spcBef>
                <a:spcPct val="30000"/>
              </a:spcBef>
              <a:spcAft>
                <a:spcPct val="0"/>
              </a:spcAft>
              <a:defRPr sz="1200">
                <a:solidFill>
                  <a:schemeClr val="tx1"/>
                </a:solidFill>
                <a:latin typeface="Arial" charset="0"/>
              </a:defRPr>
            </a:lvl8pPr>
            <a:lvl9pPr marL="3992293" indent="-234841"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8F927830-8534-400C-BBF6-D26B86CE5234}" type="slidenum">
              <a:rPr lang="en-US" altLang="en-US" smtClean="0"/>
              <a:pPr eaLnBrk="1" hangingPunct="1">
                <a:spcBef>
                  <a:spcPct val="0"/>
                </a:spcBef>
              </a:pPr>
              <a:t>19</a:t>
            </a:fld>
            <a:endParaRPr lang="en-US" altLang="en-US"/>
          </a:p>
        </p:txBody>
      </p:sp>
      <p:sp>
        <p:nvSpPr>
          <p:cNvPr id="89091" name="Rectangle 2"/>
          <p:cNvSpPr>
            <a:spLocks noGrp="1" noRot="1" noChangeAspect="1" noChangeArrowheads="1" noTextEdit="1"/>
          </p:cNvSpPr>
          <p:nvPr>
            <p:ph type="sldImg"/>
          </p:nvPr>
        </p:nvSpPr>
        <p:spPr>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1673229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7542409-6A04-4DC6-AC3A-D3758287A8F2}" type="slidenum">
              <a:rPr lang="en-US" smtClean="0"/>
              <a:t>20</a:t>
            </a:fld>
            <a:endParaRPr lang="en-US"/>
          </a:p>
        </p:txBody>
      </p:sp>
    </p:spTree>
    <p:extLst>
      <p:ext uri="{BB962C8B-B14F-4D97-AF65-F5344CB8AC3E}">
        <p14:creationId xmlns:p14="http://schemas.microsoft.com/office/powerpoint/2010/main" val="13443321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7542409-6A04-4DC6-AC3A-D3758287A8F2}" type="slidenum">
              <a:rPr lang="en-US" smtClean="0"/>
              <a:t>21</a:t>
            </a:fld>
            <a:endParaRPr lang="en-US"/>
          </a:p>
        </p:txBody>
      </p:sp>
    </p:spTree>
    <p:extLst>
      <p:ext uri="{BB962C8B-B14F-4D97-AF65-F5344CB8AC3E}">
        <p14:creationId xmlns:p14="http://schemas.microsoft.com/office/powerpoint/2010/main" val="18682513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7542409-6A04-4DC6-AC3A-D3758287A8F2}" type="slidenum">
              <a:rPr lang="en-US" smtClean="0"/>
              <a:t>22</a:t>
            </a:fld>
            <a:endParaRPr lang="en-US"/>
          </a:p>
        </p:txBody>
      </p:sp>
    </p:spTree>
    <p:extLst>
      <p:ext uri="{BB962C8B-B14F-4D97-AF65-F5344CB8AC3E}">
        <p14:creationId xmlns:p14="http://schemas.microsoft.com/office/powerpoint/2010/main" val="36795617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7542409-6A04-4DC6-AC3A-D3758287A8F2}" type="slidenum">
              <a:rPr lang="en-US" smtClean="0"/>
              <a:t>23</a:t>
            </a:fld>
            <a:endParaRPr lang="en-US"/>
          </a:p>
        </p:txBody>
      </p:sp>
    </p:spTree>
    <p:extLst>
      <p:ext uri="{BB962C8B-B14F-4D97-AF65-F5344CB8AC3E}">
        <p14:creationId xmlns:p14="http://schemas.microsoft.com/office/powerpoint/2010/main" val="339962627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about the </a:t>
            </a:r>
            <a:r>
              <a:rPr lang="en-US"/>
              <a:t>same time as </a:t>
            </a:r>
            <a:endParaRPr lang="en-US" dirty="0"/>
          </a:p>
        </p:txBody>
      </p:sp>
      <p:sp>
        <p:nvSpPr>
          <p:cNvPr id="4" name="Slide Number Placeholder 3"/>
          <p:cNvSpPr>
            <a:spLocks noGrp="1"/>
          </p:cNvSpPr>
          <p:nvPr>
            <p:ph type="sldNum" sz="quarter" idx="10"/>
          </p:nvPr>
        </p:nvSpPr>
        <p:spPr/>
        <p:txBody>
          <a:bodyPr/>
          <a:lstStyle/>
          <a:p>
            <a:fld id="{77542409-6A04-4DC6-AC3A-D3758287A8F2}" type="slidenum">
              <a:rPr lang="en-US" smtClean="0"/>
              <a:t>24</a:t>
            </a:fld>
            <a:endParaRPr lang="en-US"/>
          </a:p>
        </p:txBody>
      </p:sp>
    </p:spTree>
    <p:extLst>
      <p:ext uri="{BB962C8B-B14F-4D97-AF65-F5344CB8AC3E}">
        <p14:creationId xmlns:p14="http://schemas.microsoft.com/office/powerpoint/2010/main" val="137350442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Rot="1" noChangeAspect="1" noChangeArrowheads="1" noTextEdit="1"/>
          </p:cNvSpPr>
          <p:nvPr>
            <p:ph type="sldImg"/>
          </p:nvPr>
        </p:nvSpPr>
        <p:spPr>
          <a:xfrm>
            <a:off x="417513" y="701675"/>
            <a:ext cx="6242050" cy="3511550"/>
          </a:xfrm>
          <a:ln/>
        </p:spPr>
      </p:sp>
      <p:sp>
        <p:nvSpPr>
          <p:cNvPr id="9011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Rot="1" noChangeAspect="1" noChangeArrowheads="1" noTextEdit="1"/>
          </p:cNvSpPr>
          <p:nvPr>
            <p:ph type="sldImg"/>
          </p:nvPr>
        </p:nvSpPr>
        <p:spPr>
          <a:xfrm>
            <a:off x="417513" y="701675"/>
            <a:ext cx="6242050" cy="3511550"/>
          </a:xfrm>
          <a:ln/>
        </p:spPr>
      </p:sp>
      <p:sp>
        <p:nvSpPr>
          <p:cNvPr id="9113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Rot="1" noChangeAspect="1" noChangeArrowheads="1" noTextEdit="1"/>
          </p:cNvSpPr>
          <p:nvPr>
            <p:ph type="sldImg"/>
          </p:nvPr>
        </p:nvSpPr>
        <p:spPr>
          <a:ln/>
        </p:spPr>
      </p:sp>
      <p:sp>
        <p:nvSpPr>
          <p:cNvPr id="9113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extLst>
      <p:ext uri="{BB962C8B-B14F-4D97-AF65-F5344CB8AC3E}">
        <p14:creationId xmlns:p14="http://schemas.microsoft.com/office/powerpoint/2010/main" val="67507736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7542409-6A04-4DC6-AC3A-D3758287A8F2}" type="slidenum">
              <a:rPr lang="en-US" smtClean="0"/>
              <a:t>28</a:t>
            </a:fld>
            <a:endParaRPr lang="en-US"/>
          </a:p>
        </p:txBody>
      </p:sp>
    </p:spTree>
    <p:extLst>
      <p:ext uri="{BB962C8B-B14F-4D97-AF65-F5344CB8AC3E}">
        <p14:creationId xmlns:p14="http://schemas.microsoft.com/office/powerpoint/2010/main" val="154581177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7542409-6A04-4DC6-AC3A-D3758287A8F2}" type="slidenum">
              <a:rPr lang="en-US" smtClean="0"/>
              <a:t>29</a:t>
            </a:fld>
            <a:endParaRPr lang="en-US"/>
          </a:p>
        </p:txBody>
      </p:sp>
    </p:spTree>
    <p:extLst>
      <p:ext uri="{BB962C8B-B14F-4D97-AF65-F5344CB8AC3E}">
        <p14:creationId xmlns:p14="http://schemas.microsoft.com/office/powerpoint/2010/main" val="36055592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7542409-6A04-4DC6-AC3A-D3758287A8F2}" type="slidenum">
              <a:rPr lang="en-US" smtClean="0"/>
              <a:t>30</a:t>
            </a:fld>
            <a:endParaRPr lang="en-US"/>
          </a:p>
        </p:txBody>
      </p:sp>
    </p:spTree>
    <p:extLst>
      <p:ext uri="{BB962C8B-B14F-4D97-AF65-F5344CB8AC3E}">
        <p14:creationId xmlns:p14="http://schemas.microsoft.com/office/powerpoint/2010/main" val="329251435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7542409-6A04-4DC6-AC3A-D3758287A8F2}" type="slidenum">
              <a:rPr lang="en-US" smtClean="0"/>
              <a:t>31</a:t>
            </a:fld>
            <a:endParaRPr lang="en-US"/>
          </a:p>
        </p:txBody>
      </p:sp>
    </p:spTree>
    <p:extLst>
      <p:ext uri="{BB962C8B-B14F-4D97-AF65-F5344CB8AC3E}">
        <p14:creationId xmlns:p14="http://schemas.microsoft.com/office/powerpoint/2010/main" val="354834082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Rot="1" noChangeAspect="1" noChangeArrowheads="1" noTextEdit="1"/>
          </p:cNvSpPr>
          <p:nvPr>
            <p:ph type="sldImg"/>
          </p:nvPr>
        </p:nvSpPr>
        <p:spPr>
          <a:ln/>
        </p:spPr>
      </p:sp>
      <p:sp>
        <p:nvSpPr>
          <p:cNvPr id="1095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extLst>
      <p:ext uri="{BB962C8B-B14F-4D97-AF65-F5344CB8AC3E}">
        <p14:creationId xmlns:p14="http://schemas.microsoft.com/office/powerpoint/2010/main" val="87330858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4180401-F2E5-4B42-A3AF-4AFA5DE73327}" type="slidenum">
              <a:rPr lang="en-US" altLang="en-US"/>
              <a:pPr/>
              <a:t>33</a:t>
            </a:fld>
            <a:endParaRPr lang="en-US" altLang="en-US"/>
          </a:p>
        </p:txBody>
      </p:sp>
      <p:sp>
        <p:nvSpPr>
          <p:cNvPr id="203778" name="Rectangle 2"/>
          <p:cNvSpPr>
            <a:spLocks noGrp="1" noRot="1" noChangeAspect="1" noChangeArrowheads="1" noTextEdit="1"/>
          </p:cNvSpPr>
          <p:nvPr>
            <p:ph type="sldImg"/>
          </p:nvPr>
        </p:nvSpPr>
        <p:spPr>
          <a:ln/>
        </p:spPr>
      </p:sp>
      <p:sp>
        <p:nvSpPr>
          <p:cNvPr id="203779" name="Rectangle 3"/>
          <p:cNvSpPr>
            <a:spLocks noGrp="1" noChangeArrowheads="1"/>
          </p:cNvSpPr>
          <p:nvPr>
            <p:ph type="body" idx="1"/>
          </p:nvPr>
        </p:nvSpPr>
        <p:spPr/>
        <p:txBody>
          <a:bodyPr/>
          <a:lstStyle/>
          <a:p>
            <a:endParaRPr lang="en-US" altLang="en-US" dirty="0"/>
          </a:p>
        </p:txBody>
      </p:sp>
    </p:spTree>
    <p:extLst>
      <p:ext uri="{BB962C8B-B14F-4D97-AF65-F5344CB8AC3E}">
        <p14:creationId xmlns:p14="http://schemas.microsoft.com/office/powerpoint/2010/main" val="64115315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75565BD-D6CB-44D9-A20D-D4B2151B17E4}" type="slidenum">
              <a:rPr lang="en-US"/>
              <a:pPr/>
              <a:t>34</a:t>
            </a:fld>
            <a:endParaRPr lang="en-US"/>
          </a:p>
        </p:txBody>
      </p:sp>
      <p:sp>
        <p:nvSpPr>
          <p:cNvPr id="210946" name="Rectangle 2"/>
          <p:cNvSpPr>
            <a:spLocks noGrp="1" noRot="1" noChangeAspect="1" noChangeArrowheads="1" noTextEdit="1"/>
          </p:cNvSpPr>
          <p:nvPr>
            <p:ph type="sldImg"/>
          </p:nvPr>
        </p:nvSpPr>
        <p:spPr>
          <a:ln/>
        </p:spPr>
      </p:sp>
      <p:sp>
        <p:nvSpPr>
          <p:cNvPr id="21094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15402260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DE30718-58A3-457C-B830-3D8CCFADEF29}" type="slidenum">
              <a:rPr lang="en-US"/>
              <a:pPr/>
              <a:t>35</a:t>
            </a:fld>
            <a:endParaRPr lang="en-US"/>
          </a:p>
        </p:txBody>
      </p:sp>
      <p:sp>
        <p:nvSpPr>
          <p:cNvPr id="214018" name="Rectangle 2"/>
          <p:cNvSpPr>
            <a:spLocks noGrp="1" noRot="1" noChangeAspect="1" noChangeArrowheads="1" noTextEdit="1"/>
          </p:cNvSpPr>
          <p:nvPr>
            <p:ph type="sldImg"/>
          </p:nvPr>
        </p:nvSpPr>
        <p:spPr>
          <a:ln/>
        </p:spPr>
      </p:sp>
      <p:sp>
        <p:nvSpPr>
          <p:cNvPr id="214019"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92411960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471A9B0-29B4-4DD1-90A7-610F6857111D}" type="slidenum">
              <a:rPr lang="en-US"/>
              <a:pPr/>
              <a:t>36</a:t>
            </a:fld>
            <a:endParaRPr lang="en-US"/>
          </a:p>
        </p:txBody>
      </p:sp>
      <p:sp>
        <p:nvSpPr>
          <p:cNvPr id="218114" name="Rectangle 2"/>
          <p:cNvSpPr>
            <a:spLocks noGrp="1" noRot="1" noChangeAspect="1" noChangeArrowheads="1" noTextEdit="1"/>
          </p:cNvSpPr>
          <p:nvPr>
            <p:ph type="sldImg"/>
          </p:nvPr>
        </p:nvSpPr>
        <p:spPr>
          <a:ln/>
        </p:spPr>
      </p:sp>
      <p:sp>
        <p:nvSpPr>
          <p:cNvPr id="218115"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0067331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759146F-BBAE-4DC8-83BD-18ECF7819528}" type="slidenum">
              <a:rPr lang="en-US" altLang="en-US"/>
              <a:pPr/>
              <a:t>37</a:t>
            </a:fld>
            <a:endParaRPr lang="en-US" altLang="en-US"/>
          </a:p>
        </p:txBody>
      </p:sp>
      <p:sp>
        <p:nvSpPr>
          <p:cNvPr id="205826" name="Rectangle 2"/>
          <p:cNvSpPr>
            <a:spLocks noGrp="1" noRot="1" noChangeAspect="1" noChangeArrowheads="1" noTextEdit="1"/>
          </p:cNvSpPr>
          <p:nvPr>
            <p:ph type="sldImg"/>
          </p:nvPr>
        </p:nvSpPr>
        <p:spPr>
          <a:ln/>
        </p:spPr>
      </p:sp>
      <p:sp>
        <p:nvSpPr>
          <p:cNvPr id="205827" name="Rectangle 3"/>
          <p:cNvSpPr>
            <a:spLocks noGrp="1" noChangeArrowheads="1"/>
          </p:cNvSpPr>
          <p:nvPr>
            <p:ph type="body" idx="1"/>
          </p:nvPr>
        </p:nvSpPr>
        <p:spPr/>
        <p:txBody>
          <a:bodyPr/>
          <a:lstStyle/>
          <a:p>
            <a:r>
              <a:rPr lang="en-US" altLang="en-US" dirty="0" err="1"/>
              <a:t>TQmean</a:t>
            </a:r>
            <a:r>
              <a:rPr lang="en-US" altLang="en-US" baseline="0" dirty="0"/>
              <a:t> is lower in urban streams due to increased storm flow volume, rapid recession rates, and lower wet-season base flow.</a:t>
            </a:r>
            <a:endParaRPr lang="en-US" altLang="en-US" dirty="0"/>
          </a:p>
        </p:txBody>
      </p:sp>
    </p:spTree>
    <p:extLst>
      <p:ext uri="{BB962C8B-B14F-4D97-AF65-F5344CB8AC3E}">
        <p14:creationId xmlns:p14="http://schemas.microsoft.com/office/powerpoint/2010/main" val="326154856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FF07B42-F0C8-4A56-8007-4276682551DD}" type="slidenum">
              <a:rPr lang="en-US" altLang="en-US"/>
              <a:pPr/>
              <a:t>38</a:t>
            </a:fld>
            <a:endParaRPr lang="en-US" altLang="en-US"/>
          </a:p>
        </p:txBody>
      </p:sp>
      <p:sp>
        <p:nvSpPr>
          <p:cNvPr id="207874" name="Rectangle 2"/>
          <p:cNvSpPr>
            <a:spLocks noGrp="1" noRot="1" noChangeAspect="1" noChangeArrowheads="1" noTextEdit="1"/>
          </p:cNvSpPr>
          <p:nvPr>
            <p:ph type="sldImg"/>
          </p:nvPr>
        </p:nvSpPr>
        <p:spPr>
          <a:ln/>
        </p:spPr>
      </p:sp>
      <p:sp>
        <p:nvSpPr>
          <p:cNvPr id="207875"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360675380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A83C289-B7B7-4595-99A3-3A206E911316}" type="slidenum">
              <a:rPr lang="en-US" altLang="en-US"/>
              <a:pPr/>
              <a:t>39</a:t>
            </a:fld>
            <a:endParaRPr lang="en-US" altLang="en-US"/>
          </a:p>
        </p:txBody>
      </p:sp>
      <p:sp>
        <p:nvSpPr>
          <p:cNvPr id="87042" name="Rectangle 2"/>
          <p:cNvSpPr>
            <a:spLocks noGrp="1" noRot="1" noChangeAspect="1" noChangeArrowheads="1" noTextEdit="1"/>
          </p:cNvSpPr>
          <p:nvPr>
            <p:ph type="sldImg"/>
          </p:nvPr>
        </p:nvSpPr>
        <p:spPr>
          <a:xfrm>
            <a:off x="417513" y="701675"/>
            <a:ext cx="6242050" cy="3511550"/>
          </a:xfrm>
          <a:ln/>
        </p:spPr>
      </p:sp>
      <p:sp>
        <p:nvSpPr>
          <p:cNvPr id="87043"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F9286D7-BBB4-48D7-8B9F-A91E79DC3594}" type="slidenum">
              <a:rPr lang="en-US" altLang="en-US"/>
              <a:pPr/>
              <a:t>40</a:t>
            </a:fld>
            <a:endParaRPr lang="en-US" altLang="en-US"/>
          </a:p>
        </p:txBody>
      </p:sp>
      <p:sp>
        <p:nvSpPr>
          <p:cNvPr id="195586" name="Rectangle 2"/>
          <p:cNvSpPr>
            <a:spLocks noGrp="1" noRot="1" noChangeAspect="1" noChangeArrowheads="1" noTextEdit="1"/>
          </p:cNvSpPr>
          <p:nvPr>
            <p:ph type="sldImg"/>
          </p:nvPr>
        </p:nvSpPr>
        <p:spPr>
          <a:xfrm>
            <a:off x="417513" y="701675"/>
            <a:ext cx="6242050" cy="3511550"/>
          </a:xfrm>
          <a:ln/>
        </p:spPr>
      </p:sp>
      <p:sp>
        <p:nvSpPr>
          <p:cNvPr id="195587"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3B6EA28-3284-4C5F-820F-45614EC7A209}" type="slidenum">
              <a:rPr lang="en-US" altLang="en-US"/>
              <a:pPr/>
              <a:t>41</a:t>
            </a:fld>
            <a:endParaRPr lang="en-US" altLang="en-US"/>
          </a:p>
        </p:txBody>
      </p:sp>
      <p:sp>
        <p:nvSpPr>
          <p:cNvPr id="136194" name="Rectangle 2"/>
          <p:cNvSpPr>
            <a:spLocks noGrp="1" noRot="1" noChangeAspect="1" noChangeArrowheads="1" noTextEdit="1"/>
          </p:cNvSpPr>
          <p:nvPr>
            <p:ph type="sldImg"/>
          </p:nvPr>
        </p:nvSpPr>
        <p:spPr>
          <a:xfrm>
            <a:off x="417513" y="701675"/>
            <a:ext cx="6242050" cy="3511550"/>
          </a:xfrm>
          <a:ln/>
        </p:spPr>
      </p:sp>
      <p:sp>
        <p:nvSpPr>
          <p:cNvPr id="136195"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7542409-6A04-4DC6-AC3A-D3758287A8F2}" type="slidenum">
              <a:rPr lang="en-US" smtClean="0"/>
              <a:t>42</a:t>
            </a:fld>
            <a:endParaRPr lang="en-US"/>
          </a:p>
        </p:txBody>
      </p:sp>
    </p:spTree>
    <p:extLst>
      <p:ext uri="{BB962C8B-B14F-4D97-AF65-F5344CB8AC3E}">
        <p14:creationId xmlns:p14="http://schemas.microsoft.com/office/powerpoint/2010/main" val="165241239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Rot="1" noChangeAspect="1" noChangeArrowheads="1" noTextEdit="1"/>
          </p:cNvSpPr>
          <p:nvPr>
            <p:ph type="sldImg"/>
          </p:nvPr>
        </p:nvSpPr>
        <p:spPr>
          <a:ln/>
        </p:spPr>
      </p:sp>
      <p:sp>
        <p:nvSpPr>
          <p:cNvPr id="1136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28762865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Rot="1" noChangeAspect="1" noChangeArrowheads="1" noTextEdit="1"/>
          </p:cNvSpPr>
          <p:nvPr>
            <p:ph type="sldImg"/>
          </p:nvPr>
        </p:nvSpPr>
        <p:spPr>
          <a:ln/>
        </p:spPr>
      </p:sp>
      <p:sp>
        <p:nvSpPr>
          <p:cNvPr id="1146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256842487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7542409-6A04-4DC6-AC3A-D3758287A8F2}" type="slidenum">
              <a:rPr lang="en-US" smtClean="0"/>
              <a:t>45</a:t>
            </a:fld>
            <a:endParaRPr lang="en-US"/>
          </a:p>
        </p:txBody>
      </p:sp>
    </p:spTree>
    <p:extLst>
      <p:ext uri="{BB962C8B-B14F-4D97-AF65-F5344CB8AC3E}">
        <p14:creationId xmlns:p14="http://schemas.microsoft.com/office/powerpoint/2010/main" val="167867040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Rot="1" noChangeAspect="1" noChangeArrowheads="1" noTextEdit="1"/>
          </p:cNvSpPr>
          <p:nvPr>
            <p:ph type="sldImg"/>
          </p:nvPr>
        </p:nvSpPr>
        <p:spPr>
          <a:ln/>
        </p:spPr>
      </p:sp>
      <p:sp>
        <p:nvSpPr>
          <p:cNvPr id="11673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388960563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7542409-6A04-4DC6-AC3A-D3758287A8F2}" type="slidenum">
              <a:rPr lang="en-US" smtClean="0"/>
              <a:t>48</a:t>
            </a:fld>
            <a:endParaRPr lang="en-US"/>
          </a:p>
        </p:txBody>
      </p:sp>
    </p:spTree>
    <p:extLst>
      <p:ext uri="{BB962C8B-B14F-4D97-AF65-F5344CB8AC3E}">
        <p14:creationId xmlns:p14="http://schemas.microsoft.com/office/powerpoint/2010/main" val="329170679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BD1CFCF-4DCB-46D3-B6F8-64481F36BB82}" type="slidenum">
              <a:rPr lang="en-US" altLang="en-US"/>
              <a:pPr/>
              <a:t>49</a:t>
            </a:fld>
            <a:endParaRPr lang="en-US" altLang="en-US"/>
          </a:p>
        </p:txBody>
      </p:sp>
      <p:sp>
        <p:nvSpPr>
          <p:cNvPr id="303106" name="Rectangle 2"/>
          <p:cNvSpPr>
            <a:spLocks noGrp="1" noRot="1" noChangeAspect="1" noChangeArrowheads="1" noTextEdit="1"/>
          </p:cNvSpPr>
          <p:nvPr>
            <p:ph type="sldImg"/>
          </p:nvPr>
        </p:nvSpPr>
        <p:spPr>
          <a:ln/>
        </p:spPr>
      </p:sp>
      <p:sp>
        <p:nvSpPr>
          <p:cNvPr id="303107"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13806295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6336C92-20CD-48A6-9738-3DA25CC36099}" type="slidenum">
              <a:rPr lang="en-US" altLang="en-US"/>
              <a:pPr/>
              <a:t>50</a:t>
            </a:fld>
            <a:endParaRPr lang="en-US" altLang="en-US"/>
          </a:p>
        </p:txBody>
      </p:sp>
      <p:sp>
        <p:nvSpPr>
          <p:cNvPr id="268290" name="Rectangle 2"/>
          <p:cNvSpPr>
            <a:spLocks noGrp="1" noRot="1" noChangeAspect="1" noChangeArrowheads="1" noTextEdit="1"/>
          </p:cNvSpPr>
          <p:nvPr>
            <p:ph type="sldImg"/>
          </p:nvPr>
        </p:nvSpPr>
        <p:spPr>
          <a:ln/>
        </p:spPr>
      </p:sp>
      <p:sp>
        <p:nvSpPr>
          <p:cNvPr id="268291"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426198245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7542409-6A04-4DC6-AC3A-D3758287A8F2}" type="slidenum">
              <a:rPr lang="en-US" smtClean="0"/>
              <a:t>51</a:t>
            </a:fld>
            <a:endParaRPr lang="en-US"/>
          </a:p>
        </p:txBody>
      </p:sp>
    </p:spTree>
    <p:extLst>
      <p:ext uri="{BB962C8B-B14F-4D97-AF65-F5344CB8AC3E}">
        <p14:creationId xmlns:p14="http://schemas.microsoft.com/office/powerpoint/2010/main" val="403119529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7542409-6A04-4DC6-AC3A-D3758287A8F2}" type="slidenum">
              <a:rPr lang="en-US" smtClean="0"/>
              <a:t>52</a:t>
            </a:fld>
            <a:endParaRPr lang="en-US"/>
          </a:p>
        </p:txBody>
      </p:sp>
    </p:spTree>
    <p:extLst>
      <p:ext uri="{BB962C8B-B14F-4D97-AF65-F5344CB8AC3E}">
        <p14:creationId xmlns:p14="http://schemas.microsoft.com/office/powerpoint/2010/main" val="413305357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7542409-6A04-4DC6-AC3A-D3758287A8F2}" type="slidenum">
              <a:rPr lang="en-US" smtClean="0"/>
              <a:t>53</a:t>
            </a:fld>
            <a:endParaRPr lang="en-US"/>
          </a:p>
        </p:txBody>
      </p:sp>
    </p:spTree>
    <p:extLst>
      <p:ext uri="{BB962C8B-B14F-4D97-AF65-F5344CB8AC3E}">
        <p14:creationId xmlns:p14="http://schemas.microsoft.com/office/powerpoint/2010/main" val="218162075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7542409-6A04-4DC6-AC3A-D3758287A8F2}" type="slidenum">
              <a:rPr lang="en-US" smtClean="0"/>
              <a:t>54</a:t>
            </a:fld>
            <a:endParaRPr lang="en-US"/>
          </a:p>
        </p:txBody>
      </p:sp>
    </p:spTree>
    <p:extLst>
      <p:ext uri="{BB962C8B-B14F-4D97-AF65-F5344CB8AC3E}">
        <p14:creationId xmlns:p14="http://schemas.microsoft.com/office/powerpoint/2010/main" val="182658265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7542409-6A04-4DC6-AC3A-D3758287A8F2}" type="slidenum">
              <a:rPr lang="en-US" smtClean="0"/>
              <a:t>55</a:t>
            </a:fld>
            <a:endParaRPr lang="en-US"/>
          </a:p>
        </p:txBody>
      </p:sp>
    </p:spTree>
    <p:extLst>
      <p:ext uri="{BB962C8B-B14F-4D97-AF65-F5344CB8AC3E}">
        <p14:creationId xmlns:p14="http://schemas.microsoft.com/office/powerpoint/2010/main" val="120463818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7542409-6A04-4DC6-AC3A-D3758287A8F2}" type="slidenum">
              <a:rPr lang="en-US" smtClean="0"/>
              <a:t>56</a:t>
            </a:fld>
            <a:endParaRPr lang="en-US"/>
          </a:p>
        </p:txBody>
      </p:sp>
    </p:spTree>
    <p:extLst>
      <p:ext uri="{BB962C8B-B14F-4D97-AF65-F5344CB8AC3E}">
        <p14:creationId xmlns:p14="http://schemas.microsoft.com/office/powerpoint/2010/main" val="347779385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7542409-6A04-4DC6-AC3A-D3758287A8F2}" type="slidenum">
              <a:rPr lang="en-US" smtClean="0"/>
              <a:t>57</a:t>
            </a:fld>
            <a:endParaRPr lang="en-US"/>
          </a:p>
        </p:txBody>
      </p:sp>
    </p:spTree>
    <p:extLst>
      <p:ext uri="{BB962C8B-B14F-4D97-AF65-F5344CB8AC3E}">
        <p14:creationId xmlns:p14="http://schemas.microsoft.com/office/powerpoint/2010/main" val="330551059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Rot="1" noChangeAspect="1" noChangeArrowheads="1" noTextEdit="1"/>
          </p:cNvSpPr>
          <p:nvPr>
            <p:ph type="sldImg"/>
          </p:nvPr>
        </p:nvSpPr>
        <p:spPr>
          <a:xfrm>
            <a:off x="417513" y="701675"/>
            <a:ext cx="6242050" cy="3511550"/>
          </a:xfrm>
          <a:ln/>
        </p:spPr>
      </p:sp>
      <p:sp>
        <p:nvSpPr>
          <p:cNvPr id="1177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Rot="1" noChangeAspect="1" noChangeArrowheads="1" noTextEdit="1"/>
          </p:cNvSpPr>
          <p:nvPr>
            <p:ph type="sldImg"/>
          </p:nvPr>
        </p:nvSpPr>
        <p:spPr>
          <a:xfrm>
            <a:off x="417513" y="701675"/>
            <a:ext cx="6242050" cy="3511550"/>
          </a:xfrm>
          <a:ln/>
        </p:spPr>
      </p:sp>
      <p:sp>
        <p:nvSpPr>
          <p:cNvPr id="11878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Rot="1" noChangeAspect="1" noChangeArrowheads="1" noTextEdit="1"/>
          </p:cNvSpPr>
          <p:nvPr>
            <p:ph type="sldImg"/>
          </p:nvPr>
        </p:nvSpPr>
        <p:spPr>
          <a:xfrm>
            <a:off x="417513" y="701675"/>
            <a:ext cx="6242050" cy="3511550"/>
          </a:xfrm>
          <a:ln/>
        </p:spPr>
      </p:sp>
      <p:sp>
        <p:nvSpPr>
          <p:cNvPr id="1198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Grp="1" noRot="1" noChangeAspect="1" noChangeArrowheads="1" noTextEdit="1"/>
          </p:cNvSpPr>
          <p:nvPr>
            <p:ph type="sldImg"/>
          </p:nvPr>
        </p:nvSpPr>
        <p:spPr>
          <a:xfrm>
            <a:off x="417513" y="701675"/>
            <a:ext cx="6242050" cy="3511550"/>
          </a:xfrm>
          <a:ln/>
        </p:spPr>
      </p:sp>
      <p:sp>
        <p:nvSpPr>
          <p:cNvPr id="1208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Discuss project goals and  </a:t>
            </a:r>
            <a:r>
              <a:rPr lang="en-US" altLang="en-US" dirty="0" err="1"/>
              <a:t>demostration</a:t>
            </a:r>
            <a:r>
              <a:rPr lang="en-US" altLang="en-US" dirty="0"/>
              <a:t> of SUSTAIN application</a:t>
            </a: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Slide Image Placeholder 1"/>
          <p:cNvSpPr>
            <a:spLocks noGrp="1" noRot="1" noChangeAspect="1" noTextEdit="1"/>
          </p:cNvSpPr>
          <p:nvPr>
            <p:ph type="sldImg"/>
          </p:nvPr>
        </p:nvSpPr>
        <p:spPr>
          <a:xfrm>
            <a:off x="417513" y="701675"/>
            <a:ext cx="6242050" cy="3511550"/>
          </a:xfrm>
          <a:ln/>
        </p:spPr>
      </p:sp>
      <p:sp>
        <p:nvSpPr>
          <p:cNvPr id="12902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12902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63233" indent="-293551" eaLnBrk="0" hangingPunct="0">
              <a:spcBef>
                <a:spcPct val="30000"/>
              </a:spcBef>
              <a:defRPr sz="1200">
                <a:solidFill>
                  <a:schemeClr val="tx1"/>
                </a:solidFill>
                <a:latin typeface="Arial" charset="0"/>
              </a:defRPr>
            </a:lvl2pPr>
            <a:lvl3pPr marL="1174204" indent="-234841" eaLnBrk="0" hangingPunct="0">
              <a:spcBef>
                <a:spcPct val="30000"/>
              </a:spcBef>
              <a:defRPr sz="1200">
                <a:solidFill>
                  <a:schemeClr val="tx1"/>
                </a:solidFill>
                <a:latin typeface="Arial" charset="0"/>
              </a:defRPr>
            </a:lvl3pPr>
            <a:lvl4pPr marL="1643885" indent="-234841" eaLnBrk="0" hangingPunct="0">
              <a:spcBef>
                <a:spcPct val="30000"/>
              </a:spcBef>
              <a:defRPr sz="1200">
                <a:solidFill>
                  <a:schemeClr val="tx1"/>
                </a:solidFill>
                <a:latin typeface="Arial" charset="0"/>
              </a:defRPr>
            </a:lvl4pPr>
            <a:lvl5pPr marL="2113567" indent="-234841" eaLnBrk="0" hangingPunct="0">
              <a:spcBef>
                <a:spcPct val="30000"/>
              </a:spcBef>
              <a:defRPr sz="1200">
                <a:solidFill>
                  <a:schemeClr val="tx1"/>
                </a:solidFill>
                <a:latin typeface="Arial" charset="0"/>
              </a:defRPr>
            </a:lvl5pPr>
            <a:lvl6pPr marL="2583249" indent="-234841" eaLnBrk="0" fontAlgn="base" hangingPunct="0">
              <a:spcBef>
                <a:spcPct val="30000"/>
              </a:spcBef>
              <a:spcAft>
                <a:spcPct val="0"/>
              </a:spcAft>
              <a:defRPr sz="1200">
                <a:solidFill>
                  <a:schemeClr val="tx1"/>
                </a:solidFill>
                <a:latin typeface="Arial" charset="0"/>
              </a:defRPr>
            </a:lvl6pPr>
            <a:lvl7pPr marL="3052930" indent="-234841" eaLnBrk="0" fontAlgn="base" hangingPunct="0">
              <a:spcBef>
                <a:spcPct val="30000"/>
              </a:spcBef>
              <a:spcAft>
                <a:spcPct val="0"/>
              </a:spcAft>
              <a:defRPr sz="1200">
                <a:solidFill>
                  <a:schemeClr val="tx1"/>
                </a:solidFill>
                <a:latin typeface="Arial" charset="0"/>
              </a:defRPr>
            </a:lvl7pPr>
            <a:lvl8pPr marL="3522612" indent="-234841" eaLnBrk="0" fontAlgn="base" hangingPunct="0">
              <a:spcBef>
                <a:spcPct val="30000"/>
              </a:spcBef>
              <a:spcAft>
                <a:spcPct val="0"/>
              </a:spcAft>
              <a:defRPr sz="1200">
                <a:solidFill>
                  <a:schemeClr val="tx1"/>
                </a:solidFill>
                <a:latin typeface="Arial" charset="0"/>
              </a:defRPr>
            </a:lvl8pPr>
            <a:lvl9pPr marL="3992293" indent="-234841"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ECE6DED4-4AFF-405F-AD0F-D46494829B76}" type="slidenum">
              <a:rPr lang="en-US" altLang="en-US" smtClean="0"/>
              <a:pPr eaLnBrk="1" hangingPunct="1">
                <a:spcBef>
                  <a:spcPct val="0"/>
                </a:spcBef>
              </a:pPr>
              <a:t>66</a:t>
            </a:fld>
            <a:endParaRPr lang="en-US" alt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Slide Image Placeholder 1"/>
          <p:cNvSpPr>
            <a:spLocks noGrp="1" noRot="1" noChangeAspect="1" noTextEdit="1"/>
          </p:cNvSpPr>
          <p:nvPr>
            <p:ph type="sldImg"/>
          </p:nvPr>
        </p:nvSpPr>
        <p:spPr>
          <a:xfrm>
            <a:off x="417513" y="701675"/>
            <a:ext cx="6242050" cy="3511550"/>
          </a:xfrm>
          <a:ln/>
        </p:spPr>
      </p:sp>
      <p:sp>
        <p:nvSpPr>
          <p:cNvPr id="1300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A bit more on what SUSTAIN is for….emphasizing cost-effective approach for meeting specified water quantity and/or water quality targets</a:t>
            </a:r>
          </a:p>
          <a:p>
            <a:endParaRPr lang="en-US" altLang="en-US"/>
          </a:p>
          <a:p>
            <a:r>
              <a:rPr lang="en-US" altLang="en-US"/>
              <a:t>Applications across the U.S.</a:t>
            </a:r>
          </a:p>
        </p:txBody>
      </p:sp>
      <p:sp>
        <p:nvSpPr>
          <p:cNvPr id="13005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63233" indent="-293551" eaLnBrk="0" hangingPunct="0">
              <a:spcBef>
                <a:spcPct val="30000"/>
              </a:spcBef>
              <a:defRPr sz="1200">
                <a:solidFill>
                  <a:schemeClr val="tx1"/>
                </a:solidFill>
                <a:latin typeface="Arial" charset="0"/>
              </a:defRPr>
            </a:lvl2pPr>
            <a:lvl3pPr marL="1174204" indent="-234841" eaLnBrk="0" hangingPunct="0">
              <a:spcBef>
                <a:spcPct val="30000"/>
              </a:spcBef>
              <a:defRPr sz="1200">
                <a:solidFill>
                  <a:schemeClr val="tx1"/>
                </a:solidFill>
                <a:latin typeface="Arial" charset="0"/>
              </a:defRPr>
            </a:lvl3pPr>
            <a:lvl4pPr marL="1643885" indent="-234841" eaLnBrk="0" hangingPunct="0">
              <a:spcBef>
                <a:spcPct val="30000"/>
              </a:spcBef>
              <a:defRPr sz="1200">
                <a:solidFill>
                  <a:schemeClr val="tx1"/>
                </a:solidFill>
                <a:latin typeface="Arial" charset="0"/>
              </a:defRPr>
            </a:lvl4pPr>
            <a:lvl5pPr marL="2113567" indent="-234841" eaLnBrk="0" hangingPunct="0">
              <a:spcBef>
                <a:spcPct val="30000"/>
              </a:spcBef>
              <a:defRPr sz="1200">
                <a:solidFill>
                  <a:schemeClr val="tx1"/>
                </a:solidFill>
                <a:latin typeface="Arial" charset="0"/>
              </a:defRPr>
            </a:lvl5pPr>
            <a:lvl6pPr marL="2583249" indent="-234841" eaLnBrk="0" fontAlgn="base" hangingPunct="0">
              <a:spcBef>
                <a:spcPct val="30000"/>
              </a:spcBef>
              <a:spcAft>
                <a:spcPct val="0"/>
              </a:spcAft>
              <a:defRPr sz="1200">
                <a:solidFill>
                  <a:schemeClr val="tx1"/>
                </a:solidFill>
                <a:latin typeface="Arial" charset="0"/>
              </a:defRPr>
            </a:lvl6pPr>
            <a:lvl7pPr marL="3052930" indent="-234841" eaLnBrk="0" fontAlgn="base" hangingPunct="0">
              <a:spcBef>
                <a:spcPct val="30000"/>
              </a:spcBef>
              <a:spcAft>
                <a:spcPct val="0"/>
              </a:spcAft>
              <a:defRPr sz="1200">
                <a:solidFill>
                  <a:schemeClr val="tx1"/>
                </a:solidFill>
                <a:latin typeface="Arial" charset="0"/>
              </a:defRPr>
            </a:lvl7pPr>
            <a:lvl8pPr marL="3522612" indent="-234841" eaLnBrk="0" fontAlgn="base" hangingPunct="0">
              <a:spcBef>
                <a:spcPct val="30000"/>
              </a:spcBef>
              <a:spcAft>
                <a:spcPct val="0"/>
              </a:spcAft>
              <a:defRPr sz="1200">
                <a:solidFill>
                  <a:schemeClr val="tx1"/>
                </a:solidFill>
                <a:latin typeface="Arial" charset="0"/>
              </a:defRPr>
            </a:lvl8pPr>
            <a:lvl9pPr marL="3992293" indent="-234841"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AB63DBBA-F82B-459A-927D-791C02C8B038}" type="slidenum">
              <a:rPr lang="en-US" altLang="en-US" smtClean="0"/>
              <a:pPr eaLnBrk="1" hangingPunct="1">
                <a:spcBef>
                  <a:spcPct val="0"/>
                </a:spcBef>
              </a:pPr>
              <a:t>67</a:t>
            </a:fld>
            <a:endParaRPr lang="en-US" alt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Slide Image Placeholder 1"/>
          <p:cNvSpPr>
            <a:spLocks noGrp="1" noRot="1" noChangeAspect="1" noTextEdit="1"/>
          </p:cNvSpPr>
          <p:nvPr>
            <p:ph type="sldImg"/>
          </p:nvPr>
        </p:nvSpPr>
        <p:spPr>
          <a:xfrm>
            <a:off x="417513" y="701675"/>
            <a:ext cx="6242050" cy="3511550"/>
          </a:xfrm>
          <a:ln/>
        </p:spPr>
      </p:sp>
      <p:sp>
        <p:nvSpPr>
          <p:cNvPr id="13107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SUSTAIN has been applied in stormwater and CSO control management studies at a number of locations throughout the US.  I can point anyone that is interested to these documents if you provide me your contact information during the break or after the workshop.</a:t>
            </a:r>
          </a:p>
          <a:p>
            <a:endParaRPr lang="en-US" altLang="en-US"/>
          </a:p>
          <a:p>
            <a:r>
              <a:rPr lang="en-US" altLang="en-US"/>
              <a:t>Although SUSTAIN has been applied successfully in a number of studies, we admittedly have had some difficulty working through </a:t>
            </a:r>
          </a:p>
        </p:txBody>
      </p:sp>
      <p:sp>
        <p:nvSpPr>
          <p:cNvPr id="13107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63233" indent="-293551" eaLnBrk="0" hangingPunct="0">
              <a:spcBef>
                <a:spcPct val="30000"/>
              </a:spcBef>
              <a:defRPr sz="1200">
                <a:solidFill>
                  <a:schemeClr val="tx1"/>
                </a:solidFill>
                <a:latin typeface="Arial" charset="0"/>
              </a:defRPr>
            </a:lvl2pPr>
            <a:lvl3pPr marL="1174204" indent="-234841" eaLnBrk="0" hangingPunct="0">
              <a:spcBef>
                <a:spcPct val="30000"/>
              </a:spcBef>
              <a:defRPr sz="1200">
                <a:solidFill>
                  <a:schemeClr val="tx1"/>
                </a:solidFill>
                <a:latin typeface="Arial" charset="0"/>
              </a:defRPr>
            </a:lvl3pPr>
            <a:lvl4pPr marL="1643885" indent="-234841" eaLnBrk="0" hangingPunct="0">
              <a:spcBef>
                <a:spcPct val="30000"/>
              </a:spcBef>
              <a:defRPr sz="1200">
                <a:solidFill>
                  <a:schemeClr val="tx1"/>
                </a:solidFill>
                <a:latin typeface="Arial" charset="0"/>
              </a:defRPr>
            </a:lvl4pPr>
            <a:lvl5pPr marL="2113567" indent="-234841" eaLnBrk="0" hangingPunct="0">
              <a:spcBef>
                <a:spcPct val="30000"/>
              </a:spcBef>
              <a:defRPr sz="1200">
                <a:solidFill>
                  <a:schemeClr val="tx1"/>
                </a:solidFill>
                <a:latin typeface="Arial" charset="0"/>
              </a:defRPr>
            </a:lvl5pPr>
            <a:lvl6pPr marL="2583249" indent="-234841" eaLnBrk="0" fontAlgn="base" hangingPunct="0">
              <a:spcBef>
                <a:spcPct val="30000"/>
              </a:spcBef>
              <a:spcAft>
                <a:spcPct val="0"/>
              </a:spcAft>
              <a:defRPr sz="1200">
                <a:solidFill>
                  <a:schemeClr val="tx1"/>
                </a:solidFill>
                <a:latin typeface="Arial" charset="0"/>
              </a:defRPr>
            </a:lvl6pPr>
            <a:lvl7pPr marL="3052930" indent="-234841" eaLnBrk="0" fontAlgn="base" hangingPunct="0">
              <a:spcBef>
                <a:spcPct val="30000"/>
              </a:spcBef>
              <a:spcAft>
                <a:spcPct val="0"/>
              </a:spcAft>
              <a:defRPr sz="1200">
                <a:solidFill>
                  <a:schemeClr val="tx1"/>
                </a:solidFill>
                <a:latin typeface="Arial" charset="0"/>
              </a:defRPr>
            </a:lvl7pPr>
            <a:lvl8pPr marL="3522612" indent="-234841" eaLnBrk="0" fontAlgn="base" hangingPunct="0">
              <a:spcBef>
                <a:spcPct val="30000"/>
              </a:spcBef>
              <a:spcAft>
                <a:spcPct val="0"/>
              </a:spcAft>
              <a:defRPr sz="1200">
                <a:solidFill>
                  <a:schemeClr val="tx1"/>
                </a:solidFill>
                <a:latin typeface="Arial" charset="0"/>
              </a:defRPr>
            </a:lvl8pPr>
            <a:lvl9pPr marL="3992293" indent="-234841"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5550A58C-A05B-4434-AA78-D37EC0655778}" type="slidenum">
              <a:rPr lang="en-US" altLang="en-US" smtClean="0"/>
              <a:pPr eaLnBrk="1" hangingPunct="1">
                <a:spcBef>
                  <a:spcPct val="0"/>
                </a:spcBef>
              </a:pPr>
              <a:t>68</a:t>
            </a:fld>
            <a:endParaRPr lang="en-US" altLang="en-US"/>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Slide Image Placeholder 1"/>
          <p:cNvSpPr>
            <a:spLocks noGrp="1" noRot="1" noChangeAspect="1" noTextEdit="1"/>
          </p:cNvSpPr>
          <p:nvPr>
            <p:ph type="sldImg"/>
          </p:nvPr>
        </p:nvSpPr>
        <p:spPr>
          <a:xfrm>
            <a:off x="417513" y="701675"/>
            <a:ext cx="6242050" cy="3511550"/>
          </a:xfrm>
          <a:ln/>
        </p:spPr>
      </p:sp>
      <p:sp>
        <p:nvSpPr>
          <p:cNvPr id="13209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Overview of data needs, emphasizing that we are using the External Model option in SUSTAIN…HSPF watershed model…and that we have most of what we need at this point:</a:t>
            </a:r>
          </a:p>
          <a:p>
            <a:endParaRPr lang="en-US" altLang="en-US"/>
          </a:p>
          <a:p>
            <a:r>
              <a:rPr lang="en-US" altLang="en-US"/>
              <a:t>2007 Land Use/Land Cover from University of Washington Urban Ecology Research Laboratory (UERL)</a:t>
            </a:r>
          </a:p>
          <a:p>
            <a:r>
              <a:rPr lang="en-US" altLang="en-US"/>
              <a:t>Stream network and HSPF watershed models</a:t>
            </a:r>
          </a:p>
          <a:p>
            <a:r>
              <a:rPr lang="en-US" altLang="en-US"/>
              <a:t>Instream targets</a:t>
            </a:r>
          </a:p>
          <a:p>
            <a:r>
              <a:rPr lang="en-US" altLang="en-US"/>
              <a:t>But we still need inputs on BMP types, design configurations, and costs</a:t>
            </a:r>
          </a:p>
          <a:p>
            <a:r>
              <a:rPr lang="en-US" altLang="en-US"/>
              <a:t>Today we are looking for input on BMP types</a:t>
            </a:r>
          </a:p>
          <a:p>
            <a:r>
              <a:rPr lang="en-US" altLang="en-US"/>
              <a:t>Design configurations and costs will be the work of the project technical team</a:t>
            </a:r>
          </a:p>
        </p:txBody>
      </p:sp>
      <p:sp>
        <p:nvSpPr>
          <p:cNvPr id="13210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63233" indent="-293551" eaLnBrk="0" hangingPunct="0">
              <a:spcBef>
                <a:spcPct val="30000"/>
              </a:spcBef>
              <a:defRPr sz="1200">
                <a:solidFill>
                  <a:schemeClr val="tx1"/>
                </a:solidFill>
                <a:latin typeface="Arial" charset="0"/>
              </a:defRPr>
            </a:lvl2pPr>
            <a:lvl3pPr marL="1174204" indent="-234841" eaLnBrk="0" hangingPunct="0">
              <a:spcBef>
                <a:spcPct val="30000"/>
              </a:spcBef>
              <a:defRPr sz="1200">
                <a:solidFill>
                  <a:schemeClr val="tx1"/>
                </a:solidFill>
                <a:latin typeface="Arial" charset="0"/>
              </a:defRPr>
            </a:lvl3pPr>
            <a:lvl4pPr marL="1643885" indent="-234841" eaLnBrk="0" hangingPunct="0">
              <a:spcBef>
                <a:spcPct val="30000"/>
              </a:spcBef>
              <a:defRPr sz="1200">
                <a:solidFill>
                  <a:schemeClr val="tx1"/>
                </a:solidFill>
                <a:latin typeface="Arial" charset="0"/>
              </a:defRPr>
            </a:lvl4pPr>
            <a:lvl5pPr marL="2113567" indent="-234841" eaLnBrk="0" hangingPunct="0">
              <a:spcBef>
                <a:spcPct val="30000"/>
              </a:spcBef>
              <a:defRPr sz="1200">
                <a:solidFill>
                  <a:schemeClr val="tx1"/>
                </a:solidFill>
                <a:latin typeface="Arial" charset="0"/>
              </a:defRPr>
            </a:lvl5pPr>
            <a:lvl6pPr marL="2583249" indent="-234841" eaLnBrk="0" fontAlgn="base" hangingPunct="0">
              <a:spcBef>
                <a:spcPct val="30000"/>
              </a:spcBef>
              <a:spcAft>
                <a:spcPct val="0"/>
              </a:spcAft>
              <a:defRPr sz="1200">
                <a:solidFill>
                  <a:schemeClr val="tx1"/>
                </a:solidFill>
                <a:latin typeface="Arial" charset="0"/>
              </a:defRPr>
            </a:lvl6pPr>
            <a:lvl7pPr marL="3052930" indent="-234841" eaLnBrk="0" fontAlgn="base" hangingPunct="0">
              <a:spcBef>
                <a:spcPct val="30000"/>
              </a:spcBef>
              <a:spcAft>
                <a:spcPct val="0"/>
              </a:spcAft>
              <a:defRPr sz="1200">
                <a:solidFill>
                  <a:schemeClr val="tx1"/>
                </a:solidFill>
                <a:latin typeface="Arial" charset="0"/>
              </a:defRPr>
            </a:lvl7pPr>
            <a:lvl8pPr marL="3522612" indent="-234841" eaLnBrk="0" fontAlgn="base" hangingPunct="0">
              <a:spcBef>
                <a:spcPct val="30000"/>
              </a:spcBef>
              <a:spcAft>
                <a:spcPct val="0"/>
              </a:spcAft>
              <a:defRPr sz="1200">
                <a:solidFill>
                  <a:schemeClr val="tx1"/>
                </a:solidFill>
                <a:latin typeface="Arial" charset="0"/>
              </a:defRPr>
            </a:lvl8pPr>
            <a:lvl9pPr marL="3992293" indent="-234841"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991C51BC-F2DE-4419-A8AB-3930E122C7DA}" type="slidenum">
              <a:rPr lang="en-US" altLang="en-US" smtClean="0"/>
              <a:pPr eaLnBrk="1" hangingPunct="1">
                <a:spcBef>
                  <a:spcPct val="0"/>
                </a:spcBef>
              </a:pPr>
              <a:t>69</a:t>
            </a:fld>
            <a:endParaRPr lang="en-US" altLang="en-US"/>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Slide Image Placeholder 1"/>
          <p:cNvSpPr>
            <a:spLocks noGrp="1" noRot="1" noChangeAspect="1" noTextEdit="1"/>
          </p:cNvSpPr>
          <p:nvPr>
            <p:ph type="sldImg"/>
          </p:nvPr>
        </p:nvSpPr>
        <p:spPr>
          <a:xfrm>
            <a:off x="417513" y="701675"/>
            <a:ext cx="6242050" cy="3511550"/>
          </a:xfrm>
          <a:ln/>
        </p:spPr>
      </p:sp>
      <p:sp>
        <p:nvSpPr>
          <p:cNvPr id="1331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I want to say something about scale because the scale of the application (or really the project goal) determines which approach is feasible within the time and resource constraints of this project</a:t>
            </a:r>
          </a:p>
          <a:p>
            <a:r>
              <a:rPr lang="en-US" altLang="en-US"/>
              <a:t>We are interested in coming up with stormwater retrofit cost estimates for most of WRIA 9 below Howard Hanson Dam and extrapolating costs to the Puget Sound basin.  A site specific analysis that explicitly simulates BMPs at every household, road, or parking lot is not feasible.  SUSTAIN offers what is called an Aggregate BMP approach that allows the use of scalable BMPs on a reasonable sub-basin scale.</a:t>
            </a:r>
          </a:p>
        </p:txBody>
      </p:sp>
      <p:sp>
        <p:nvSpPr>
          <p:cNvPr id="13312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63233" indent="-293551" eaLnBrk="0" hangingPunct="0">
              <a:spcBef>
                <a:spcPct val="30000"/>
              </a:spcBef>
              <a:defRPr sz="1200">
                <a:solidFill>
                  <a:schemeClr val="tx1"/>
                </a:solidFill>
                <a:latin typeface="Arial" charset="0"/>
              </a:defRPr>
            </a:lvl2pPr>
            <a:lvl3pPr marL="1174204" indent="-234841" eaLnBrk="0" hangingPunct="0">
              <a:spcBef>
                <a:spcPct val="30000"/>
              </a:spcBef>
              <a:defRPr sz="1200">
                <a:solidFill>
                  <a:schemeClr val="tx1"/>
                </a:solidFill>
                <a:latin typeface="Arial" charset="0"/>
              </a:defRPr>
            </a:lvl3pPr>
            <a:lvl4pPr marL="1643885" indent="-234841" eaLnBrk="0" hangingPunct="0">
              <a:spcBef>
                <a:spcPct val="30000"/>
              </a:spcBef>
              <a:defRPr sz="1200">
                <a:solidFill>
                  <a:schemeClr val="tx1"/>
                </a:solidFill>
                <a:latin typeface="Arial" charset="0"/>
              </a:defRPr>
            </a:lvl4pPr>
            <a:lvl5pPr marL="2113567" indent="-234841" eaLnBrk="0" hangingPunct="0">
              <a:spcBef>
                <a:spcPct val="30000"/>
              </a:spcBef>
              <a:defRPr sz="1200">
                <a:solidFill>
                  <a:schemeClr val="tx1"/>
                </a:solidFill>
                <a:latin typeface="Arial" charset="0"/>
              </a:defRPr>
            </a:lvl5pPr>
            <a:lvl6pPr marL="2583249" indent="-234841" eaLnBrk="0" fontAlgn="base" hangingPunct="0">
              <a:spcBef>
                <a:spcPct val="30000"/>
              </a:spcBef>
              <a:spcAft>
                <a:spcPct val="0"/>
              </a:spcAft>
              <a:defRPr sz="1200">
                <a:solidFill>
                  <a:schemeClr val="tx1"/>
                </a:solidFill>
                <a:latin typeface="Arial" charset="0"/>
              </a:defRPr>
            </a:lvl6pPr>
            <a:lvl7pPr marL="3052930" indent="-234841" eaLnBrk="0" fontAlgn="base" hangingPunct="0">
              <a:spcBef>
                <a:spcPct val="30000"/>
              </a:spcBef>
              <a:spcAft>
                <a:spcPct val="0"/>
              </a:spcAft>
              <a:defRPr sz="1200">
                <a:solidFill>
                  <a:schemeClr val="tx1"/>
                </a:solidFill>
                <a:latin typeface="Arial" charset="0"/>
              </a:defRPr>
            </a:lvl7pPr>
            <a:lvl8pPr marL="3522612" indent="-234841" eaLnBrk="0" fontAlgn="base" hangingPunct="0">
              <a:spcBef>
                <a:spcPct val="30000"/>
              </a:spcBef>
              <a:spcAft>
                <a:spcPct val="0"/>
              </a:spcAft>
              <a:defRPr sz="1200">
                <a:solidFill>
                  <a:schemeClr val="tx1"/>
                </a:solidFill>
                <a:latin typeface="Arial" charset="0"/>
              </a:defRPr>
            </a:lvl8pPr>
            <a:lvl9pPr marL="3992293" indent="-234841"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2E869BC1-40F8-4260-A0A0-6B3EB061887E}" type="slidenum">
              <a:rPr lang="en-US" altLang="en-US" smtClean="0"/>
              <a:pPr eaLnBrk="1" hangingPunct="1">
                <a:spcBef>
                  <a:spcPct val="0"/>
                </a:spcBef>
              </a:pPr>
              <a:t>70</a:t>
            </a:fld>
            <a:endParaRPr lang="en-US" altLang="en-US"/>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Slide Image Placeholder 1"/>
          <p:cNvSpPr>
            <a:spLocks noGrp="1" noRot="1" noChangeAspect="1" noTextEdit="1"/>
          </p:cNvSpPr>
          <p:nvPr>
            <p:ph type="sldImg"/>
          </p:nvPr>
        </p:nvSpPr>
        <p:spPr>
          <a:xfrm>
            <a:off x="417513" y="701675"/>
            <a:ext cx="6242050" cy="3511550"/>
          </a:xfrm>
          <a:ln/>
        </p:spPr>
      </p:sp>
      <p:sp>
        <p:nvSpPr>
          <p:cNvPr id="1351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13517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63233" indent="-293551" eaLnBrk="0" hangingPunct="0">
              <a:spcBef>
                <a:spcPct val="30000"/>
              </a:spcBef>
              <a:defRPr sz="1200">
                <a:solidFill>
                  <a:schemeClr val="tx1"/>
                </a:solidFill>
                <a:latin typeface="Arial" charset="0"/>
              </a:defRPr>
            </a:lvl2pPr>
            <a:lvl3pPr marL="1174204" indent="-234841" eaLnBrk="0" hangingPunct="0">
              <a:spcBef>
                <a:spcPct val="30000"/>
              </a:spcBef>
              <a:defRPr sz="1200">
                <a:solidFill>
                  <a:schemeClr val="tx1"/>
                </a:solidFill>
                <a:latin typeface="Arial" charset="0"/>
              </a:defRPr>
            </a:lvl3pPr>
            <a:lvl4pPr marL="1643885" indent="-234841" eaLnBrk="0" hangingPunct="0">
              <a:spcBef>
                <a:spcPct val="30000"/>
              </a:spcBef>
              <a:defRPr sz="1200">
                <a:solidFill>
                  <a:schemeClr val="tx1"/>
                </a:solidFill>
                <a:latin typeface="Arial" charset="0"/>
              </a:defRPr>
            </a:lvl4pPr>
            <a:lvl5pPr marL="2113567" indent="-234841" eaLnBrk="0" hangingPunct="0">
              <a:spcBef>
                <a:spcPct val="30000"/>
              </a:spcBef>
              <a:defRPr sz="1200">
                <a:solidFill>
                  <a:schemeClr val="tx1"/>
                </a:solidFill>
                <a:latin typeface="Arial" charset="0"/>
              </a:defRPr>
            </a:lvl5pPr>
            <a:lvl6pPr marL="2583249" indent="-234841" eaLnBrk="0" fontAlgn="base" hangingPunct="0">
              <a:spcBef>
                <a:spcPct val="30000"/>
              </a:spcBef>
              <a:spcAft>
                <a:spcPct val="0"/>
              </a:spcAft>
              <a:defRPr sz="1200">
                <a:solidFill>
                  <a:schemeClr val="tx1"/>
                </a:solidFill>
                <a:latin typeface="Arial" charset="0"/>
              </a:defRPr>
            </a:lvl6pPr>
            <a:lvl7pPr marL="3052930" indent="-234841" eaLnBrk="0" fontAlgn="base" hangingPunct="0">
              <a:spcBef>
                <a:spcPct val="30000"/>
              </a:spcBef>
              <a:spcAft>
                <a:spcPct val="0"/>
              </a:spcAft>
              <a:defRPr sz="1200">
                <a:solidFill>
                  <a:schemeClr val="tx1"/>
                </a:solidFill>
                <a:latin typeface="Arial" charset="0"/>
              </a:defRPr>
            </a:lvl7pPr>
            <a:lvl8pPr marL="3522612" indent="-234841" eaLnBrk="0" fontAlgn="base" hangingPunct="0">
              <a:spcBef>
                <a:spcPct val="30000"/>
              </a:spcBef>
              <a:spcAft>
                <a:spcPct val="0"/>
              </a:spcAft>
              <a:defRPr sz="1200">
                <a:solidFill>
                  <a:schemeClr val="tx1"/>
                </a:solidFill>
                <a:latin typeface="Arial" charset="0"/>
              </a:defRPr>
            </a:lvl8pPr>
            <a:lvl9pPr marL="3992293" indent="-234841"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153A950E-B59C-4831-9DEB-4C69106E230F}" type="slidenum">
              <a:rPr lang="en-US" altLang="en-US" smtClean="0"/>
              <a:pPr eaLnBrk="1" hangingPunct="1">
                <a:spcBef>
                  <a:spcPct val="0"/>
                </a:spcBef>
              </a:pPr>
              <a:t>72</a:t>
            </a:fld>
            <a:endParaRPr lang="en-US" altLang="en-US"/>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Slide Image Placeholder 1"/>
          <p:cNvSpPr>
            <a:spLocks noGrp="1" noRot="1" noChangeAspect="1" noTextEdit="1"/>
          </p:cNvSpPr>
          <p:nvPr>
            <p:ph type="sldImg"/>
          </p:nvPr>
        </p:nvSpPr>
        <p:spPr>
          <a:xfrm>
            <a:off x="417513" y="701675"/>
            <a:ext cx="6242050" cy="3511550"/>
          </a:xfrm>
          <a:ln/>
        </p:spPr>
      </p:sp>
      <p:sp>
        <p:nvSpPr>
          <p:cNvPr id="1361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1361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63233" indent="-293551" eaLnBrk="0" hangingPunct="0">
              <a:spcBef>
                <a:spcPct val="30000"/>
              </a:spcBef>
              <a:defRPr sz="1200">
                <a:solidFill>
                  <a:schemeClr val="tx1"/>
                </a:solidFill>
                <a:latin typeface="Arial" charset="0"/>
              </a:defRPr>
            </a:lvl2pPr>
            <a:lvl3pPr marL="1174204" indent="-234841" eaLnBrk="0" hangingPunct="0">
              <a:spcBef>
                <a:spcPct val="30000"/>
              </a:spcBef>
              <a:defRPr sz="1200">
                <a:solidFill>
                  <a:schemeClr val="tx1"/>
                </a:solidFill>
                <a:latin typeface="Arial" charset="0"/>
              </a:defRPr>
            </a:lvl3pPr>
            <a:lvl4pPr marL="1643885" indent="-234841" eaLnBrk="0" hangingPunct="0">
              <a:spcBef>
                <a:spcPct val="30000"/>
              </a:spcBef>
              <a:defRPr sz="1200">
                <a:solidFill>
                  <a:schemeClr val="tx1"/>
                </a:solidFill>
                <a:latin typeface="Arial" charset="0"/>
              </a:defRPr>
            </a:lvl4pPr>
            <a:lvl5pPr marL="2113567" indent="-234841" eaLnBrk="0" hangingPunct="0">
              <a:spcBef>
                <a:spcPct val="30000"/>
              </a:spcBef>
              <a:defRPr sz="1200">
                <a:solidFill>
                  <a:schemeClr val="tx1"/>
                </a:solidFill>
                <a:latin typeface="Arial" charset="0"/>
              </a:defRPr>
            </a:lvl5pPr>
            <a:lvl6pPr marL="2583249" indent="-234841" eaLnBrk="0" fontAlgn="base" hangingPunct="0">
              <a:spcBef>
                <a:spcPct val="30000"/>
              </a:spcBef>
              <a:spcAft>
                <a:spcPct val="0"/>
              </a:spcAft>
              <a:defRPr sz="1200">
                <a:solidFill>
                  <a:schemeClr val="tx1"/>
                </a:solidFill>
                <a:latin typeface="Arial" charset="0"/>
              </a:defRPr>
            </a:lvl6pPr>
            <a:lvl7pPr marL="3052930" indent="-234841" eaLnBrk="0" fontAlgn="base" hangingPunct="0">
              <a:spcBef>
                <a:spcPct val="30000"/>
              </a:spcBef>
              <a:spcAft>
                <a:spcPct val="0"/>
              </a:spcAft>
              <a:defRPr sz="1200">
                <a:solidFill>
                  <a:schemeClr val="tx1"/>
                </a:solidFill>
                <a:latin typeface="Arial" charset="0"/>
              </a:defRPr>
            </a:lvl7pPr>
            <a:lvl8pPr marL="3522612" indent="-234841" eaLnBrk="0" fontAlgn="base" hangingPunct="0">
              <a:spcBef>
                <a:spcPct val="30000"/>
              </a:spcBef>
              <a:spcAft>
                <a:spcPct val="0"/>
              </a:spcAft>
              <a:defRPr sz="1200">
                <a:solidFill>
                  <a:schemeClr val="tx1"/>
                </a:solidFill>
                <a:latin typeface="Arial" charset="0"/>
              </a:defRPr>
            </a:lvl8pPr>
            <a:lvl9pPr marL="3992293" indent="-234841"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A4E5FCFB-644D-4F4F-9C8B-A00BB253E8E2}" type="slidenum">
              <a:rPr lang="en-US" altLang="en-US" smtClean="0"/>
              <a:pPr eaLnBrk="1" hangingPunct="1">
                <a:spcBef>
                  <a:spcPct val="0"/>
                </a:spcBef>
              </a:pPr>
              <a:t>73</a:t>
            </a:fld>
            <a:endParaRPr lang="en-US" altLang="en-US"/>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Slide Image Placeholder 1"/>
          <p:cNvSpPr>
            <a:spLocks noGrp="1" noRot="1" noChangeAspect="1" noTextEdit="1"/>
          </p:cNvSpPr>
          <p:nvPr>
            <p:ph type="sldImg"/>
          </p:nvPr>
        </p:nvSpPr>
        <p:spPr>
          <a:xfrm>
            <a:off x="417513" y="701675"/>
            <a:ext cx="6242050" cy="3511550"/>
          </a:xfrm>
          <a:ln/>
        </p:spPr>
      </p:sp>
      <p:sp>
        <p:nvSpPr>
          <p:cNvPr id="1372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This is a modeling project.</a:t>
            </a:r>
          </a:p>
          <a:p>
            <a:r>
              <a:rPr lang="en-US" altLang="en-US"/>
              <a:t>We modeled different factors that influence the size and type of stormwater retrofits, such as…</a:t>
            </a:r>
          </a:p>
          <a:p>
            <a:r>
              <a:rPr lang="en-US" altLang="en-US"/>
              <a:t>Scaled the results to the project area and extrapolated to puget sound</a:t>
            </a:r>
          </a:p>
          <a:p>
            <a:endParaRPr lang="en-US" altLang="en-US"/>
          </a:p>
        </p:txBody>
      </p:sp>
      <p:sp>
        <p:nvSpPr>
          <p:cNvPr id="1372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63233" indent="-293551" eaLnBrk="0" hangingPunct="0">
              <a:spcBef>
                <a:spcPct val="30000"/>
              </a:spcBef>
              <a:defRPr sz="1200">
                <a:solidFill>
                  <a:schemeClr val="tx1"/>
                </a:solidFill>
                <a:latin typeface="Arial" charset="0"/>
              </a:defRPr>
            </a:lvl2pPr>
            <a:lvl3pPr marL="1174204" indent="-234841" eaLnBrk="0" hangingPunct="0">
              <a:spcBef>
                <a:spcPct val="30000"/>
              </a:spcBef>
              <a:defRPr sz="1200">
                <a:solidFill>
                  <a:schemeClr val="tx1"/>
                </a:solidFill>
                <a:latin typeface="Arial" charset="0"/>
              </a:defRPr>
            </a:lvl3pPr>
            <a:lvl4pPr marL="1643885" indent="-234841" eaLnBrk="0" hangingPunct="0">
              <a:spcBef>
                <a:spcPct val="30000"/>
              </a:spcBef>
              <a:defRPr sz="1200">
                <a:solidFill>
                  <a:schemeClr val="tx1"/>
                </a:solidFill>
                <a:latin typeface="Arial" charset="0"/>
              </a:defRPr>
            </a:lvl4pPr>
            <a:lvl5pPr marL="2113567" indent="-234841" eaLnBrk="0" hangingPunct="0">
              <a:spcBef>
                <a:spcPct val="30000"/>
              </a:spcBef>
              <a:defRPr sz="1200">
                <a:solidFill>
                  <a:schemeClr val="tx1"/>
                </a:solidFill>
                <a:latin typeface="Arial" charset="0"/>
              </a:defRPr>
            </a:lvl5pPr>
            <a:lvl6pPr marL="2583249" indent="-234841" eaLnBrk="0" fontAlgn="base" hangingPunct="0">
              <a:spcBef>
                <a:spcPct val="30000"/>
              </a:spcBef>
              <a:spcAft>
                <a:spcPct val="0"/>
              </a:spcAft>
              <a:defRPr sz="1200">
                <a:solidFill>
                  <a:schemeClr val="tx1"/>
                </a:solidFill>
                <a:latin typeface="Arial" charset="0"/>
              </a:defRPr>
            </a:lvl6pPr>
            <a:lvl7pPr marL="3052930" indent="-234841" eaLnBrk="0" fontAlgn="base" hangingPunct="0">
              <a:spcBef>
                <a:spcPct val="30000"/>
              </a:spcBef>
              <a:spcAft>
                <a:spcPct val="0"/>
              </a:spcAft>
              <a:defRPr sz="1200">
                <a:solidFill>
                  <a:schemeClr val="tx1"/>
                </a:solidFill>
                <a:latin typeface="Arial" charset="0"/>
              </a:defRPr>
            </a:lvl7pPr>
            <a:lvl8pPr marL="3522612" indent="-234841" eaLnBrk="0" fontAlgn="base" hangingPunct="0">
              <a:spcBef>
                <a:spcPct val="30000"/>
              </a:spcBef>
              <a:spcAft>
                <a:spcPct val="0"/>
              </a:spcAft>
              <a:defRPr sz="1200">
                <a:solidFill>
                  <a:schemeClr val="tx1"/>
                </a:solidFill>
                <a:latin typeface="Arial" charset="0"/>
              </a:defRPr>
            </a:lvl8pPr>
            <a:lvl9pPr marL="3992293" indent="-234841"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396ECCE0-952C-4E5D-8589-0EBCFDEE8EF7}" type="slidenum">
              <a:rPr lang="en-US" altLang="en-US" smtClean="0"/>
              <a:pPr eaLnBrk="1" hangingPunct="1">
                <a:spcBef>
                  <a:spcPct val="0"/>
                </a:spcBef>
              </a:pPr>
              <a:t>79</a:t>
            </a:fld>
            <a:endParaRPr lang="en-US" altLang="en-US"/>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Slide Image Placeholder 1"/>
          <p:cNvSpPr>
            <a:spLocks noGrp="1" noRot="1" noChangeAspect="1" noTextEdit="1"/>
          </p:cNvSpPr>
          <p:nvPr>
            <p:ph type="sldImg"/>
          </p:nvPr>
        </p:nvSpPr>
        <p:spPr>
          <a:xfrm>
            <a:off x="417513" y="701675"/>
            <a:ext cx="6242050" cy="3511550"/>
          </a:xfrm>
          <a:ln/>
        </p:spPr>
      </p:sp>
      <p:sp>
        <p:nvSpPr>
          <p:cNvPr id="1392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Hydrologic indicator that can provide link to biological health</a:t>
            </a:r>
          </a:p>
        </p:txBody>
      </p:sp>
      <p:sp>
        <p:nvSpPr>
          <p:cNvPr id="13926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63233" indent="-293551" eaLnBrk="0" hangingPunct="0">
              <a:spcBef>
                <a:spcPct val="30000"/>
              </a:spcBef>
              <a:defRPr sz="1200">
                <a:solidFill>
                  <a:schemeClr val="tx1"/>
                </a:solidFill>
                <a:latin typeface="Arial" charset="0"/>
              </a:defRPr>
            </a:lvl2pPr>
            <a:lvl3pPr marL="1174204" indent="-234841" eaLnBrk="0" hangingPunct="0">
              <a:spcBef>
                <a:spcPct val="30000"/>
              </a:spcBef>
              <a:defRPr sz="1200">
                <a:solidFill>
                  <a:schemeClr val="tx1"/>
                </a:solidFill>
                <a:latin typeface="Arial" charset="0"/>
              </a:defRPr>
            </a:lvl3pPr>
            <a:lvl4pPr marL="1643885" indent="-234841" eaLnBrk="0" hangingPunct="0">
              <a:spcBef>
                <a:spcPct val="30000"/>
              </a:spcBef>
              <a:defRPr sz="1200">
                <a:solidFill>
                  <a:schemeClr val="tx1"/>
                </a:solidFill>
                <a:latin typeface="Arial" charset="0"/>
              </a:defRPr>
            </a:lvl4pPr>
            <a:lvl5pPr marL="2113567" indent="-234841" eaLnBrk="0" hangingPunct="0">
              <a:spcBef>
                <a:spcPct val="30000"/>
              </a:spcBef>
              <a:defRPr sz="1200">
                <a:solidFill>
                  <a:schemeClr val="tx1"/>
                </a:solidFill>
                <a:latin typeface="Arial" charset="0"/>
              </a:defRPr>
            </a:lvl5pPr>
            <a:lvl6pPr marL="2583249" indent="-234841" eaLnBrk="0" fontAlgn="base" hangingPunct="0">
              <a:spcBef>
                <a:spcPct val="30000"/>
              </a:spcBef>
              <a:spcAft>
                <a:spcPct val="0"/>
              </a:spcAft>
              <a:defRPr sz="1200">
                <a:solidFill>
                  <a:schemeClr val="tx1"/>
                </a:solidFill>
                <a:latin typeface="Arial" charset="0"/>
              </a:defRPr>
            </a:lvl6pPr>
            <a:lvl7pPr marL="3052930" indent="-234841" eaLnBrk="0" fontAlgn="base" hangingPunct="0">
              <a:spcBef>
                <a:spcPct val="30000"/>
              </a:spcBef>
              <a:spcAft>
                <a:spcPct val="0"/>
              </a:spcAft>
              <a:defRPr sz="1200">
                <a:solidFill>
                  <a:schemeClr val="tx1"/>
                </a:solidFill>
                <a:latin typeface="Arial" charset="0"/>
              </a:defRPr>
            </a:lvl7pPr>
            <a:lvl8pPr marL="3522612" indent="-234841" eaLnBrk="0" fontAlgn="base" hangingPunct="0">
              <a:spcBef>
                <a:spcPct val="30000"/>
              </a:spcBef>
              <a:spcAft>
                <a:spcPct val="0"/>
              </a:spcAft>
              <a:defRPr sz="1200">
                <a:solidFill>
                  <a:schemeClr val="tx1"/>
                </a:solidFill>
                <a:latin typeface="Arial" charset="0"/>
              </a:defRPr>
            </a:lvl8pPr>
            <a:lvl9pPr marL="3992293" indent="-234841"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DD172A96-471A-4701-92D7-100E0830E836}" type="slidenum">
              <a:rPr lang="en-US" altLang="en-US" smtClean="0"/>
              <a:pPr eaLnBrk="1" hangingPunct="1">
                <a:spcBef>
                  <a:spcPct val="0"/>
                </a:spcBef>
              </a:pPr>
              <a:t>80</a:t>
            </a:fld>
            <a:endParaRPr lang="en-US" altLang="en-US"/>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noGrp="1" noRot="1" noChangeAspect="1" noChangeArrowheads="1" noTextEdit="1"/>
          </p:cNvSpPr>
          <p:nvPr>
            <p:ph type="sldImg"/>
          </p:nvPr>
        </p:nvSpPr>
        <p:spPr>
          <a:xfrm>
            <a:off x="417513" y="701675"/>
            <a:ext cx="6242050" cy="3511550"/>
          </a:xfrm>
          <a:ln/>
        </p:spPr>
      </p:sp>
      <p:sp>
        <p:nvSpPr>
          <p:cNvPr id="12800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Slide Image Placeholder 1"/>
          <p:cNvSpPr>
            <a:spLocks noGrp="1" noRot="1" noChangeAspect="1" noTextEdit="1"/>
          </p:cNvSpPr>
          <p:nvPr>
            <p:ph type="sldImg"/>
          </p:nvPr>
        </p:nvSpPr>
        <p:spPr>
          <a:xfrm>
            <a:off x="417513" y="701675"/>
            <a:ext cx="6242050" cy="3511550"/>
          </a:xfrm>
          <a:ln/>
        </p:spPr>
      </p:sp>
      <p:sp>
        <p:nvSpPr>
          <p:cNvPr id="1413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Storage is amount of runoff needed to be captured by stormwater facilities to meet optimization target</a:t>
            </a:r>
          </a:p>
          <a:p>
            <a:r>
              <a:rPr lang="en-US" altLang="en-US"/>
              <a:t>More storage needed in urban areas, less in rural areas</a:t>
            </a:r>
          </a:p>
          <a:p>
            <a:endParaRPr lang="en-US" altLang="en-US"/>
          </a:p>
          <a:p>
            <a:r>
              <a:rPr lang="en-US" altLang="en-US"/>
              <a:t>B-IBI</a:t>
            </a:r>
          </a:p>
          <a:p>
            <a:endParaRPr lang="en-US" altLang="en-US"/>
          </a:p>
        </p:txBody>
      </p:sp>
      <p:sp>
        <p:nvSpPr>
          <p:cNvPr id="14131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63233" indent="-293551" eaLnBrk="0" hangingPunct="0">
              <a:spcBef>
                <a:spcPct val="30000"/>
              </a:spcBef>
              <a:defRPr sz="1200">
                <a:solidFill>
                  <a:schemeClr val="tx1"/>
                </a:solidFill>
                <a:latin typeface="Arial" charset="0"/>
              </a:defRPr>
            </a:lvl2pPr>
            <a:lvl3pPr marL="1174204" indent="-234841" eaLnBrk="0" hangingPunct="0">
              <a:spcBef>
                <a:spcPct val="30000"/>
              </a:spcBef>
              <a:defRPr sz="1200">
                <a:solidFill>
                  <a:schemeClr val="tx1"/>
                </a:solidFill>
                <a:latin typeface="Arial" charset="0"/>
              </a:defRPr>
            </a:lvl3pPr>
            <a:lvl4pPr marL="1643885" indent="-234841" eaLnBrk="0" hangingPunct="0">
              <a:spcBef>
                <a:spcPct val="30000"/>
              </a:spcBef>
              <a:defRPr sz="1200">
                <a:solidFill>
                  <a:schemeClr val="tx1"/>
                </a:solidFill>
                <a:latin typeface="Arial" charset="0"/>
              </a:defRPr>
            </a:lvl4pPr>
            <a:lvl5pPr marL="2113567" indent="-234841" eaLnBrk="0" hangingPunct="0">
              <a:spcBef>
                <a:spcPct val="30000"/>
              </a:spcBef>
              <a:defRPr sz="1200">
                <a:solidFill>
                  <a:schemeClr val="tx1"/>
                </a:solidFill>
                <a:latin typeface="Arial" charset="0"/>
              </a:defRPr>
            </a:lvl5pPr>
            <a:lvl6pPr marL="2583249" indent="-234841" eaLnBrk="0" fontAlgn="base" hangingPunct="0">
              <a:spcBef>
                <a:spcPct val="30000"/>
              </a:spcBef>
              <a:spcAft>
                <a:spcPct val="0"/>
              </a:spcAft>
              <a:defRPr sz="1200">
                <a:solidFill>
                  <a:schemeClr val="tx1"/>
                </a:solidFill>
                <a:latin typeface="Arial" charset="0"/>
              </a:defRPr>
            </a:lvl6pPr>
            <a:lvl7pPr marL="3052930" indent="-234841" eaLnBrk="0" fontAlgn="base" hangingPunct="0">
              <a:spcBef>
                <a:spcPct val="30000"/>
              </a:spcBef>
              <a:spcAft>
                <a:spcPct val="0"/>
              </a:spcAft>
              <a:defRPr sz="1200">
                <a:solidFill>
                  <a:schemeClr val="tx1"/>
                </a:solidFill>
                <a:latin typeface="Arial" charset="0"/>
              </a:defRPr>
            </a:lvl7pPr>
            <a:lvl8pPr marL="3522612" indent="-234841" eaLnBrk="0" fontAlgn="base" hangingPunct="0">
              <a:spcBef>
                <a:spcPct val="30000"/>
              </a:spcBef>
              <a:spcAft>
                <a:spcPct val="0"/>
              </a:spcAft>
              <a:defRPr sz="1200">
                <a:solidFill>
                  <a:schemeClr val="tx1"/>
                </a:solidFill>
                <a:latin typeface="Arial" charset="0"/>
              </a:defRPr>
            </a:lvl8pPr>
            <a:lvl9pPr marL="3992293" indent="-234841"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94326A12-9867-45B6-8886-6B35CC3F96C6}" type="slidenum">
              <a:rPr lang="en-US" altLang="en-US" smtClean="0"/>
              <a:pPr eaLnBrk="1" hangingPunct="1">
                <a:spcBef>
                  <a:spcPct val="0"/>
                </a:spcBef>
              </a:pPr>
              <a:t>83</a:t>
            </a:fld>
            <a:endParaRPr lang="en-US" altLang="en-US"/>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Slide Image Placeholder 1"/>
          <p:cNvSpPr>
            <a:spLocks noGrp="1" noRot="1" noChangeAspect="1" noTextEdit="1"/>
          </p:cNvSpPr>
          <p:nvPr>
            <p:ph type="sldImg"/>
          </p:nvPr>
        </p:nvSpPr>
        <p:spPr>
          <a:xfrm>
            <a:off x="417513" y="701675"/>
            <a:ext cx="6242050" cy="3511550"/>
          </a:xfrm>
          <a:ln/>
        </p:spPr>
      </p:sp>
      <p:sp>
        <p:nvSpPr>
          <p:cNvPr id="1433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14336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63233" indent="-293551" eaLnBrk="0" hangingPunct="0">
              <a:spcBef>
                <a:spcPct val="30000"/>
              </a:spcBef>
              <a:defRPr sz="1200">
                <a:solidFill>
                  <a:schemeClr val="tx1"/>
                </a:solidFill>
                <a:latin typeface="Arial" charset="0"/>
              </a:defRPr>
            </a:lvl2pPr>
            <a:lvl3pPr marL="1174204" indent="-234841" eaLnBrk="0" hangingPunct="0">
              <a:spcBef>
                <a:spcPct val="30000"/>
              </a:spcBef>
              <a:defRPr sz="1200">
                <a:solidFill>
                  <a:schemeClr val="tx1"/>
                </a:solidFill>
                <a:latin typeface="Arial" charset="0"/>
              </a:defRPr>
            </a:lvl3pPr>
            <a:lvl4pPr marL="1643885" indent="-234841" eaLnBrk="0" hangingPunct="0">
              <a:spcBef>
                <a:spcPct val="30000"/>
              </a:spcBef>
              <a:defRPr sz="1200">
                <a:solidFill>
                  <a:schemeClr val="tx1"/>
                </a:solidFill>
                <a:latin typeface="Arial" charset="0"/>
              </a:defRPr>
            </a:lvl4pPr>
            <a:lvl5pPr marL="2113567" indent="-234841" eaLnBrk="0" hangingPunct="0">
              <a:spcBef>
                <a:spcPct val="30000"/>
              </a:spcBef>
              <a:defRPr sz="1200">
                <a:solidFill>
                  <a:schemeClr val="tx1"/>
                </a:solidFill>
                <a:latin typeface="Arial" charset="0"/>
              </a:defRPr>
            </a:lvl5pPr>
            <a:lvl6pPr marL="2583249" indent="-234841" eaLnBrk="0" fontAlgn="base" hangingPunct="0">
              <a:spcBef>
                <a:spcPct val="30000"/>
              </a:spcBef>
              <a:spcAft>
                <a:spcPct val="0"/>
              </a:spcAft>
              <a:defRPr sz="1200">
                <a:solidFill>
                  <a:schemeClr val="tx1"/>
                </a:solidFill>
                <a:latin typeface="Arial" charset="0"/>
              </a:defRPr>
            </a:lvl6pPr>
            <a:lvl7pPr marL="3052930" indent="-234841" eaLnBrk="0" fontAlgn="base" hangingPunct="0">
              <a:spcBef>
                <a:spcPct val="30000"/>
              </a:spcBef>
              <a:spcAft>
                <a:spcPct val="0"/>
              </a:spcAft>
              <a:defRPr sz="1200">
                <a:solidFill>
                  <a:schemeClr val="tx1"/>
                </a:solidFill>
                <a:latin typeface="Arial" charset="0"/>
              </a:defRPr>
            </a:lvl7pPr>
            <a:lvl8pPr marL="3522612" indent="-234841" eaLnBrk="0" fontAlgn="base" hangingPunct="0">
              <a:spcBef>
                <a:spcPct val="30000"/>
              </a:spcBef>
              <a:spcAft>
                <a:spcPct val="0"/>
              </a:spcAft>
              <a:defRPr sz="1200">
                <a:solidFill>
                  <a:schemeClr val="tx1"/>
                </a:solidFill>
                <a:latin typeface="Arial" charset="0"/>
              </a:defRPr>
            </a:lvl8pPr>
            <a:lvl9pPr marL="3992293" indent="-234841"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FD9663A6-5714-497D-BBA3-AE6B806A5774}" type="slidenum">
              <a:rPr lang="en-US" altLang="en-US" smtClean="0"/>
              <a:pPr eaLnBrk="1" hangingPunct="1">
                <a:spcBef>
                  <a:spcPct val="0"/>
                </a:spcBef>
              </a:pPr>
              <a:t>85</a:t>
            </a:fld>
            <a:endParaRPr lang="en-US" altLang="en-US"/>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7542409-6A04-4DC6-AC3A-D3758287A8F2}" type="slidenum">
              <a:rPr lang="en-US" smtClean="0"/>
              <a:t>89</a:t>
            </a:fld>
            <a:endParaRPr lang="en-US"/>
          </a:p>
        </p:txBody>
      </p:sp>
    </p:spTree>
    <p:extLst>
      <p:ext uri="{BB962C8B-B14F-4D97-AF65-F5344CB8AC3E}">
        <p14:creationId xmlns:p14="http://schemas.microsoft.com/office/powerpoint/2010/main" val="421558372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Bayesian Credible</a:t>
            </a:r>
            <a:r>
              <a:rPr lang="en-US" baseline="0" dirty="0"/>
              <a:t> Intervals on slopes to determine the probability that the slope is not zero</a:t>
            </a:r>
            <a:endParaRPr lang="en-US" dirty="0"/>
          </a:p>
        </p:txBody>
      </p:sp>
      <p:sp>
        <p:nvSpPr>
          <p:cNvPr id="4" name="Slide Number Placeholder 3"/>
          <p:cNvSpPr>
            <a:spLocks noGrp="1"/>
          </p:cNvSpPr>
          <p:nvPr>
            <p:ph type="sldNum" sz="quarter" idx="10"/>
          </p:nvPr>
        </p:nvSpPr>
        <p:spPr/>
        <p:txBody>
          <a:bodyPr/>
          <a:lstStyle/>
          <a:p>
            <a:fld id="{77542409-6A04-4DC6-AC3A-D3758287A8F2}" type="slidenum">
              <a:rPr lang="en-US" smtClean="0"/>
              <a:t>90</a:t>
            </a:fld>
            <a:endParaRPr lang="en-US"/>
          </a:p>
        </p:txBody>
      </p:sp>
    </p:spTree>
    <p:extLst>
      <p:ext uri="{BB962C8B-B14F-4D97-AF65-F5344CB8AC3E}">
        <p14:creationId xmlns:p14="http://schemas.microsoft.com/office/powerpoint/2010/main" val="2055504983"/>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7542409-6A04-4DC6-AC3A-D3758287A8F2}" type="slidenum">
              <a:rPr lang="en-US" smtClean="0"/>
              <a:t>91</a:t>
            </a:fld>
            <a:endParaRPr lang="en-US"/>
          </a:p>
        </p:txBody>
      </p:sp>
    </p:spTree>
    <p:extLst>
      <p:ext uri="{BB962C8B-B14F-4D97-AF65-F5344CB8AC3E}">
        <p14:creationId xmlns:p14="http://schemas.microsoft.com/office/powerpoint/2010/main" val="411799385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7542409-6A04-4DC6-AC3A-D3758287A8F2}" type="slidenum">
              <a:rPr lang="en-US" smtClean="0"/>
              <a:t>92</a:t>
            </a:fld>
            <a:endParaRPr lang="en-US"/>
          </a:p>
        </p:txBody>
      </p:sp>
    </p:spTree>
    <p:extLst>
      <p:ext uri="{BB962C8B-B14F-4D97-AF65-F5344CB8AC3E}">
        <p14:creationId xmlns:p14="http://schemas.microsoft.com/office/powerpoint/2010/main" val="3159911926"/>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7542409-6A04-4DC6-AC3A-D3758287A8F2}" type="slidenum">
              <a:rPr lang="en-US" smtClean="0"/>
              <a:t>93</a:t>
            </a:fld>
            <a:endParaRPr lang="en-US"/>
          </a:p>
        </p:txBody>
      </p:sp>
    </p:spTree>
    <p:extLst>
      <p:ext uri="{BB962C8B-B14F-4D97-AF65-F5344CB8AC3E}">
        <p14:creationId xmlns:p14="http://schemas.microsoft.com/office/powerpoint/2010/main" val="256296450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7542409-6A04-4DC6-AC3A-D3758287A8F2}" type="slidenum">
              <a:rPr lang="en-US" smtClean="0"/>
              <a:t>94</a:t>
            </a:fld>
            <a:endParaRPr lang="en-US"/>
          </a:p>
        </p:txBody>
      </p:sp>
    </p:spTree>
    <p:extLst>
      <p:ext uri="{BB962C8B-B14F-4D97-AF65-F5344CB8AC3E}">
        <p14:creationId xmlns:p14="http://schemas.microsoft.com/office/powerpoint/2010/main" val="933141573"/>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Bayesian Credible</a:t>
            </a:r>
            <a:r>
              <a:rPr lang="en-US" baseline="0" dirty="0"/>
              <a:t> Intervals on slopes to determine the probability that the slope is not zero</a:t>
            </a:r>
            <a:endParaRPr lang="en-US" dirty="0"/>
          </a:p>
        </p:txBody>
      </p:sp>
      <p:sp>
        <p:nvSpPr>
          <p:cNvPr id="4" name="Slide Number Placeholder 3"/>
          <p:cNvSpPr>
            <a:spLocks noGrp="1"/>
          </p:cNvSpPr>
          <p:nvPr>
            <p:ph type="sldNum" sz="quarter" idx="10"/>
          </p:nvPr>
        </p:nvSpPr>
        <p:spPr/>
        <p:txBody>
          <a:bodyPr/>
          <a:lstStyle/>
          <a:p>
            <a:fld id="{77542409-6A04-4DC6-AC3A-D3758287A8F2}" type="slidenum">
              <a:rPr lang="en-US" smtClean="0"/>
              <a:t>95</a:t>
            </a:fld>
            <a:endParaRPr lang="en-US"/>
          </a:p>
        </p:txBody>
      </p:sp>
    </p:spTree>
    <p:extLst>
      <p:ext uri="{BB962C8B-B14F-4D97-AF65-F5344CB8AC3E}">
        <p14:creationId xmlns:p14="http://schemas.microsoft.com/office/powerpoint/2010/main" val="238795290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7542409-6A04-4DC6-AC3A-D3758287A8F2}" type="slidenum">
              <a:rPr lang="en-US" smtClean="0"/>
              <a:t>96</a:t>
            </a:fld>
            <a:endParaRPr lang="en-US"/>
          </a:p>
        </p:txBody>
      </p:sp>
    </p:spTree>
    <p:extLst>
      <p:ext uri="{BB962C8B-B14F-4D97-AF65-F5344CB8AC3E}">
        <p14:creationId xmlns:p14="http://schemas.microsoft.com/office/powerpoint/2010/main" val="1035410240"/>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7542409-6A04-4DC6-AC3A-D3758287A8F2}" type="slidenum">
              <a:rPr lang="en-US" smtClean="0"/>
              <a:t>97</a:t>
            </a:fld>
            <a:endParaRPr lang="en-US"/>
          </a:p>
        </p:txBody>
      </p:sp>
    </p:spTree>
    <p:extLst>
      <p:ext uri="{BB962C8B-B14F-4D97-AF65-F5344CB8AC3E}">
        <p14:creationId xmlns:p14="http://schemas.microsoft.com/office/powerpoint/2010/main" val="3472955128"/>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63233" indent="-293551" eaLnBrk="0" hangingPunct="0">
              <a:spcBef>
                <a:spcPct val="30000"/>
              </a:spcBef>
              <a:defRPr sz="1200">
                <a:solidFill>
                  <a:schemeClr val="tx1"/>
                </a:solidFill>
                <a:latin typeface="Arial" charset="0"/>
              </a:defRPr>
            </a:lvl2pPr>
            <a:lvl3pPr marL="1174204" indent="-234841" eaLnBrk="0" hangingPunct="0">
              <a:spcBef>
                <a:spcPct val="30000"/>
              </a:spcBef>
              <a:defRPr sz="1200">
                <a:solidFill>
                  <a:schemeClr val="tx1"/>
                </a:solidFill>
                <a:latin typeface="Arial" charset="0"/>
              </a:defRPr>
            </a:lvl3pPr>
            <a:lvl4pPr marL="1643885" indent="-234841" eaLnBrk="0" hangingPunct="0">
              <a:spcBef>
                <a:spcPct val="30000"/>
              </a:spcBef>
              <a:defRPr sz="1200">
                <a:solidFill>
                  <a:schemeClr val="tx1"/>
                </a:solidFill>
                <a:latin typeface="Arial" charset="0"/>
              </a:defRPr>
            </a:lvl4pPr>
            <a:lvl5pPr marL="2113567" indent="-234841" eaLnBrk="0" hangingPunct="0">
              <a:spcBef>
                <a:spcPct val="30000"/>
              </a:spcBef>
              <a:defRPr sz="1200">
                <a:solidFill>
                  <a:schemeClr val="tx1"/>
                </a:solidFill>
                <a:latin typeface="Arial" charset="0"/>
              </a:defRPr>
            </a:lvl5pPr>
            <a:lvl6pPr marL="2583249" indent="-234841" eaLnBrk="0" fontAlgn="base" hangingPunct="0">
              <a:spcBef>
                <a:spcPct val="30000"/>
              </a:spcBef>
              <a:spcAft>
                <a:spcPct val="0"/>
              </a:spcAft>
              <a:defRPr sz="1200">
                <a:solidFill>
                  <a:schemeClr val="tx1"/>
                </a:solidFill>
                <a:latin typeface="Arial" charset="0"/>
              </a:defRPr>
            </a:lvl6pPr>
            <a:lvl7pPr marL="3052930" indent="-234841" eaLnBrk="0" fontAlgn="base" hangingPunct="0">
              <a:spcBef>
                <a:spcPct val="30000"/>
              </a:spcBef>
              <a:spcAft>
                <a:spcPct val="0"/>
              </a:spcAft>
              <a:defRPr sz="1200">
                <a:solidFill>
                  <a:schemeClr val="tx1"/>
                </a:solidFill>
                <a:latin typeface="Arial" charset="0"/>
              </a:defRPr>
            </a:lvl7pPr>
            <a:lvl8pPr marL="3522612" indent="-234841" eaLnBrk="0" fontAlgn="base" hangingPunct="0">
              <a:spcBef>
                <a:spcPct val="30000"/>
              </a:spcBef>
              <a:spcAft>
                <a:spcPct val="0"/>
              </a:spcAft>
              <a:defRPr sz="1200">
                <a:solidFill>
                  <a:schemeClr val="tx1"/>
                </a:solidFill>
                <a:latin typeface="Arial" charset="0"/>
              </a:defRPr>
            </a:lvl8pPr>
            <a:lvl9pPr marL="3992293" indent="-234841"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96C1A4B5-1A7F-45A9-BAB7-92740ADC510B}" type="slidenum">
              <a:rPr lang="en-US" altLang="en-US" smtClean="0"/>
              <a:pPr eaLnBrk="1" hangingPunct="1">
                <a:spcBef>
                  <a:spcPct val="0"/>
                </a:spcBef>
              </a:pPr>
              <a:t>101</a:t>
            </a:fld>
            <a:endParaRPr lang="en-US" altLang="en-US"/>
          </a:p>
        </p:txBody>
      </p:sp>
      <p:sp>
        <p:nvSpPr>
          <p:cNvPr id="144387" name="Rectangle 2"/>
          <p:cNvSpPr>
            <a:spLocks noGrp="1" noRot="1" noChangeAspect="1" noChangeArrowheads="1" noTextEdit="1"/>
          </p:cNvSpPr>
          <p:nvPr>
            <p:ph type="sldImg"/>
          </p:nvPr>
        </p:nvSpPr>
        <p:spPr>
          <a:xfrm>
            <a:off x="417513" y="701675"/>
            <a:ext cx="6242050" cy="3511550"/>
          </a:xfrm>
          <a:ln/>
        </p:spPr>
      </p:sp>
      <p:sp>
        <p:nvSpPr>
          <p:cNvPr id="144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Questions?</a:t>
            </a:r>
          </a:p>
        </p:txBody>
      </p:sp>
      <p:sp>
        <p:nvSpPr>
          <p:cNvPr id="4" name="Slide Number Placeholder 3"/>
          <p:cNvSpPr>
            <a:spLocks noGrp="1"/>
          </p:cNvSpPr>
          <p:nvPr>
            <p:ph type="sldNum" sz="quarter" idx="10"/>
          </p:nvPr>
        </p:nvSpPr>
        <p:spPr/>
        <p:txBody>
          <a:bodyPr/>
          <a:lstStyle/>
          <a:p>
            <a:fld id="{77542409-6A04-4DC6-AC3A-D3758287A8F2}" type="slidenum">
              <a:rPr lang="en-US" smtClean="0"/>
              <a:t>102</a:t>
            </a:fld>
            <a:endParaRPr lang="en-US"/>
          </a:p>
        </p:txBody>
      </p:sp>
    </p:spTree>
    <p:extLst>
      <p:ext uri="{BB962C8B-B14F-4D97-AF65-F5344CB8AC3E}">
        <p14:creationId xmlns:p14="http://schemas.microsoft.com/office/powerpoint/2010/main" val="35621884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5777295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n-lt"/>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170204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18845061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878316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72375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1433367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4789174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28868627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21133662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744843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193138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Text Placeholder 2"/>
          <p:cNvSpPr>
            <a:spLocks noGrp="1"/>
          </p:cNvSpPr>
          <p:nvPr>
            <p:ph type="body" sz="half" idx="1"/>
          </p:nvPr>
        </p:nvSpPr>
        <p:spPr>
          <a:xfrm>
            <a:off x="609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690047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668752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6.jpeg"/><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7"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7.jpeg"/><Relationship Id="rId5" Type="http://schemas.microsoft.com/office/2007/relationships/hdphoto" Target="../media/hdphoto1.wdp"/><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6.xml"/><Relationship Id="rId5" Type="http://schemas.openxmlformats.org/officeDocument/2006/relationships/image" Target="../media/image18.emf"/><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2.xml"/><Relationship Id="rId1" Type="http://schemas.openxmlformats.org/officeDocument/2006/relationships/slideLayout" Target="../slideLayouts/slideLayout6.xml"/><Relationship Id="rId4" Type="http://schemas.openxmlformats.org/officeDocument/2006/relationships/image" Target="../media/image26.png"/></Relationships>
</file>

<file path=ppt/slides/_rels/slide19.xml.rels><?xml version="1.0" encoding="UTF-8" standalone="yes"?>
<Relationships xmlns="http://schemas.openxmlformats.org/package/2006/relationships"><Relationship Id="rId3" Type="http://schemas.openxmlformats.org/officeDocument/2006/relationships/image" Target="../media/image27.wmf"/><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4.xml"/><Relationship Id="rId1" Type="http://schemas.openxmlformats.org/officeDocument/2006/relationships/slideLayout" Target="../slideLayouts/slideLayout6.xml"/><Relationship Id="rId5" Type="http://schemas.openxmlformats.org/officeDocument/2006/relationships/image" Target="../media/image30.png"/><Relationship Id="rId4" Type="http://schemas.openxmlformats.org/officeDocument/2006/relationships/image" Target="../media/image29.png"/></Relationships>
</file>

<file path=ppt/slides/_rels/slide2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5.xml"/><Relationship Id="rId1" Type="http://schemas.openxmlformats.org/officeDocument/2006/relationships/slideLayout" Target="../slideLayouts/slideLayout6.xml"/><Relationship Id="rId4" Type="http://schemas.openxmlformats.org/officeDocument/2006/relationships/image" Target="../media/image32.png"/></Relationships>
</file>

<file path=ppt/slides/_rels/slide2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6.xml"/><Relationship Id="rId1" Type="http://schemas.openxmlformats.org/officeDocument/2006/relationships/slideLayout" Target="../slideLayouts/slideLayout6.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2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hyperlink" Target="https://www.kingcounty.gov/services/environment/watersheds/general-information/normative-flow-studies/products.aspx"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2.emf"/><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43.emf"/><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44.emf"/><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45.emf"/><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12.xml"/><Relationship Id="rId1" Type="http://schemas.openxmlformats.org/officeDocument/2006/relationships/vmlDrawing" Target="../drawings/vmlDrawing1.vml"/><Relationship Id="rId5" Type="http://schemas.openxmlformats.org/officeDocument/2006/relationships/image" Target="../media/image46.wmf"/><Relationship Id="rId4" Type="http://schemas.openxmlformats.org/officeDocument/2006/relationships/oleObject" Target="../embeddings/oleObject1.bin"/></Relationships>
</file>

<file path=ppt/slides/_rels/slide3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microsoft.com/office/2007/relationships/hdphoto" Target="../media/hdphoto1.wdp"/></Relationships>
</file>

<file path=ppt/slides/_rels/slide40.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49.png"/><Relationship Id="rId2" Type="http://schemas.openxmlformats.org/officeDocument/2006/relationships/notesSlide" Target="../notesSlides/notesSlide34.xml"/><Relationship Id="rId1" Type="http://schemas.openxmlformats.org/officeDocument/2006/relationships/slideLayout" Target="../slideLayouts/slideLayout7.xml"/><Relationship Id="rId6" Type="http://schemas.openxmlformats.org/officeDocument/2006/relationships/image" Target="../media/image48.jpeg"/><Relationship Id="rId5" Type="http://schemas.openxmlformats.org/officeDocument/2006/relationships/image" Target="../media/image47.jpeg"/><Relationship Id="rId4" Type="http://schemas.microsoft.com/office/2007/relationships/hdphoto" Target="../media/hdphoto1.wdp"/></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7.xml"/><Relationship Id="rId1" Type="http://schemas.openxmlformats.org/officeDocument/2006/relationships/tags" Target="../tags/tag1.xml"/><Relationship Id="rId4" Type="http://schemas.openxmlformats.org/officeDocument/2006/relationships/image" Target="../media/image50.jpeg"/></Relationships>
</file>

<file path=ppt/slides/_rels/slide4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6.xml"/><Relationship Id="rId1" Type="http://schemas.openxmlformats.org/officeDocument/2006/relationships/slideLayout" Target="../slideLayouts/slideLayout6.xml"/><Relationship Id="rId4" Type="http://schemas.openxmlformats.org/officeDocument/2006/relationships/image" Target="../media/image52.png"/></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53.tiff"/><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9.xml"/><Relationship Id="rId1" Type="http://schemas.openxmlformats.org/officeDocument/2006/relationships/slideLayout" Target="../slideLayouts/slideLayout6.xml"/><Relationship Id="rId4" Type="http://schemas.openxmlformats.org/officeDocument/2006/relationships/image" Target="../media/image55.png"/></Relationships>
</file>

<file path=ppt/slides/_rels/slide46.xml.rels><?xml version="1.0" encoding="UTF-8" standalone="yes"?>
<Relationships xmlns="http://schemas.openxmlformats.org/package/2006/relationships"><Relationship Id="rId2" Type="http://schemas.openxmlformats.org/officeDocument/2006/relationships/image" Target="../media/image56.emf"/><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58.emf"/><Relationship Id="rId2" Type="http://schemas.openxmlformats.org/officeDocument/2006/relationships/notesSlide" Target="../notesSlides/notesSlide41.xml"/><Relationship Id="rId1" Type="http://schemas.openxmlformats.org/officeDocument/2006/relationships/slideLayout" Target="../slideLayouts/slideLayout6.xml"/><Relationship Id="rId4" Type="http://schemas.openxmlformats.org/officeDocument/2006/relationships/image" Target="../media/image59.emf"/></Relationships>
</file>

<file path=ppt/slides/_rels/slide49.xml.rels><?xml version="1.0" encoding="UTF-8" standalone="yes"?>
<Relationships xmlns="http://schemas.openxmlformats.org/package/2006/relationships"><Relationship Id="rId3" Type="http://schemas.openxmlformats.org/officeDocument/2006/relationships/slideLayout" Target="../slideLayouts/slideLayout12.xml"/><Relationship Id="rId7" Type="http://schemas.openxmlformats.org/officeDocument/2006/relationships/image" Target="../media/image60.wmf"/><Relationship Id="rId2" Type="http://schemas.openxmlformats.org/officeDocument/2006/relationships/tags" Target="../tags/tag2.xml"/><Relationship Id="rId1" Type="http://schemas.openxmlformats.org/officeDocument/2006/relationships/vmlDrawing" Target="../drawings/vmlDrawing2.vml"/><Relationship Id="rId6" Type="http://schemas.openxmlformats.org/officeDocument/2006/relationships/oleObject" Target="../embeddings/oleObject2.bin"/><Relationship Id="rId5" Type="http://schemas.openxmlformats.org/officeDocument/2006/relationships/image" Target="../media/image61.emf"/><Relationship Id="rId4" Type="http://schemas.openxmlformats.org/officeDocument/2006/relationships/notesSlide" Target="../notesSlides/notesSlide42.xml"/></Relationships>
</file>

<file path=ppt/slides/_rels/slide50.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44.xml"/><Relationship Id="rId1" Type="http://schemas.openxmlformats.org/officeDocument/2006/relationships/slideLayout" Target="../slideLayouts/slideLayout6.xml"/><Relationship Id="rId4" Type="http://schemas.openxmlformats.org/officeDocument/2006/relationships/image" Target="../media/image64.png"/></Relationships>
</file>

<file path=ppt/slides/_rels/slide52.xml.rels><?xml version="1.0" encoding="UTF-8" standalone="yes"?>
<Relationships xmlns="http://schemas.openxmlformats.org/package/2006/relationships"><Relationship Id="rId3" Type="http://schemas.openxmlformats.org/officeDocument/2006/relationships/image" Target="../media/image65.emf"/><Relationship Id="rId2" Type="http://schemas.openxmlformats.org/officeDocument/2006/relationships/notesSlide" Target="../notesSlides/notesSlide45.xml"/><Relationship Id="rId1" Type="http://schemas.openxmlformats.org/officeDocument/2006/relationships/slideLayout" Target="../slideLayouts/slideLayout6.xml"/><Relationship Id="rId4" Type="http://schemas.openxmlformats.org/officeDocument/2006/relationships/image" Target="../media/image66.emf"/></Relationships>
</file>

<file path=ppt/slides/_rels/slide53.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46.xml"/><Relationship Id="rId1" Type="http://schemas.openxmlformats.org/officeDocument/2006/relationships/slideLayout" Target="../slideLayouts/slideLayout6.xml"/><Relationship Id="rId5" Type="http://schemas.openxmlformats.org/officeDocument/2006/relationships/image" Target="../media/image69.png"/><Relationship Id="rId4" Type="http://schemas.openxmlformats.org/officeDocument/2006/relationships/image" Target="../media/image68.png"/></Relationships>
</file>

<file path=ppt/slides/_rels/slide54.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47.xml"/><Relationship Id="rId1" Type="http://schemas.openxmlformats.org/officeDocument/2006/relationships/slideLayout" Target="../slideLayouts/slideLayout6.xml"/><Relationship Id="rId4" Type="http://schemas.openxmlformats.org/officeDocument/2006/relationships/image" Target="../media/image71.png"/></Relationships>
</file>

<file path=ppt/slides/_rels/slide55.xml.rels><?xml version="1.0" encoding="UTF-8" standalone="yes"?>
<Relationships xmlns="http://schemas.openxmlformats.org/package/2006/relationships"><Relationship Id="rId3" Type="http://schemas.openxmlformats.org/officeDocument/2006/relationships/image" Target="../media/image72.wmf"/><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8" Type="http://schemas.openxmlformats.org/officeDocument/2006/relationships/image" Target="../media/image83.jpeg"/><Relationship Id="rId3" Type="http://schemas.openxmlformats.org/officeDocument/2006/relationships/image" Target="../media/image78.jpeg"/><Relationship Id="rId7" Type="http://schemas.openxmlformats.org/officeDocument/2006/relationships/image" Target="../media/image82.jpeg"/><Relationship Id="rId2" Type="http://schemas.openxmlformats.org/officeDocument/2006/relationships/image" Target="../media/image77.jpeg"/><Relationship Id="rId1" Type="http://schemas.openxmlformats.org/officeDocument/2006/relationships/slideLayout" Target="../slideLayouts/slideLayout6.xml"/><Relationship Id="rId6" Type="http://schemas.openxmlformats.org/officeDocument/2006/relationships/image" Target="../media/image81.jpeg"/><Relationship Id="rId5" Type="http://schemas.openxmlformats.org/officeDocument/2006/relationships/image" Target="../media/image80.jpeg"/><Relationship Id="rId4" Type="http://schemas.openxmlformats.org/officeDocument/2006/relationships/image" Target="../media/image79.jpeg"/></Relationships>
</file>

<file path=ppt/slides/_rels/slide62.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image" Target="../media/image87.jpeg"/><Relationship Id="rId1" Type="http://schemas.openxmlformats.org/officeDocument/2006/relationships/slideLayout" Target="../slideLayouts/slideLayout8.xml"/></Relationships>
</file>

<file path=ppt/slides/_rels/slide66.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90.emf"/><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91.emf"/><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90.emf"/><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0.xml"/><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61.xml"/><Relationship Id="rId1" Type="http://schemas.openxmlformats.org/officeDocument/2006/relationships/slideLayout" Target="../slideLayouts/slideLayout6.xml"/><Relationship Id="rId4" Type="http://schemas.openxmlformats.org/officeDocument/2006/relationships/chart" Target="../charts/chart3.xml"/></Relationships>
</file>

<file path=ppt/slides/_rels/slide74.xml.rels><?xml version="1.0" encoding="UTF-8" standalone="yes"?>
<Relationships xmlns="http://schemas.openxmlformats.org/package/2006/relationships"><Relationship Id="rId2" Type="http://schemas.openxmlformats.org/officeDocument/2006/relationships/image" Target="../media/image93.jpe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image" Target="../media/image94.pn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image" Target="../media/image96.png"/><Relationship Id="rId1" Type="http://schemas.openxmlformats.org/officeDocument/2006/relationships/slideLayout" Target="../slideLayouts/slideLayout7.xml"/><Relationship Id="rId4" Type="http://schemas.openxmlformats.org/officeDocument/2006/relationships/image" Target="../media/image98.png"/></Relationships>
</file>

<file path=ppt/slides/_rels/slide77.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image" Target="../media/image99.png"/><Relationship Id="rId1" Type="http://schemas.openxmlformats.org/officeDocument/2006/relationships/slideLayout" Target="../slideLayouts/slideLayout7.xml"/><Relationship Id="rId4" Type="http://schemas.openxmlformats.org/officeDocument/2006/relationships/image" Target="../media/image101.jpeg"/></Relationships>
</file>

<file path=ppt/slides/_rels/slide78.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image" Target="../media/image102.pn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106.wmf"/><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chart" Target="../charts/chart4.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hyperlink" Target="https://www.kingcounty.gov/services/environment/watersheds/sammamish/bear-creek/bear-creek-stormwater-plan.aspx" TargetMode="External"/><Relationship Id="rId2" Type="http://schemas.openxmlformats.org/officeDocument/2006/relationships/image" Target="../media/image107.png"/><Relationship Id="rId1" Type="http://schemas.openxmlformats.org/officeDocument/2006/relationships/slideLayout" Target="../slideLayouts/slideLayout2.xml"/><Relationship Id="rId4" Type="http://schemas.openxmlformats.org/officeDocument/2006/relationships/image" Target="../media/image108.png"/></Relationships>
</file>

<file path=ppt/slides/_rels/slide87.xml.rels><?xml version="1.0" encoding="UTF-8" standalone="yes"?>
<Relationships xmlns="http://schemas.openxmlformats.org/package/2006/relationships"><Relationship Id="rId2" Type="http://schemas.openxmlformats.org/officeDocument/2006/relationships/image" Target="../media/image109.png"/><Relationship Id="rId1" Type="http://schemas.openxmlformats.org/officeDocument/2006/relationships/slideLayout" Target="../slideLayouts/slideLayout6.xml"/></Relationships>
</file>

<file path=ppt/slides/_rels/slide88.xml.rels><?xml version="1.0" encoding="UTF-8" standalone="yes"?>
<Relationships xmlns="http://schemas.openxmlformats.org/package/2006/relationships"><Relationship Id="rId2" Type="http://schemas.openxmlformats.org/officeDocument/2006/relationships/image" Target="../media/image110.pn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notesSlide" Target="../notesSlides/notesSlide67.xml"/><Relationship Id="rId1" Type="http://schemas.openxmlformats.org/officeDocument/2006/relationships/slideLayout" Target="../slideLayouts/slideLayout6.xml"/></Relationships>
</file>

<file path=ppt/slides/_rels/slide90.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notesSlide" Target="../notesSlides/notesSlide68.xml"/><Relationship Id="rId1" Type="http://schemas.openxmlformats.org/officeDocument/2006/relationships/slideLayout" Target="../slideLayouts/slideLayout6.xml"/></Relationships>
</file>

<file path=ppt/slides/_rels/slide91.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69.xml"/><Relationship Id="rId1" Type="http://schemas.openxmlformats.org/officeDocument/2006/relationships/slideLayout" Target="../slideLayouts/slideLayout6.xml"/><Relationship Id="rId5" Type="http://schemas.openxmlformats.org/officeDocument/2006/relationships/image" Target="../media/image114.png"/><Relationship Id="rId4" Type="http://schemas.openxmlformats.org/officeDocument/2006/relationships/image" Target="../media/image2.jpeg"/></Relationships>
</file>

<file path=ppt/slides/_rels/slide92.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70.xml"/><Relationship Id="rId1" Type="http://schemas.openxmlformats.org/officeDocument/2006/relationships/slideLayout" Target="../slideLayouts/slideLayout6.xml"/><Relationship Id="rId5" Type="http://schemas.openxmlformats.org/officeDocument/2006/relationships/image" Target="../media/image115.png"/><Relationship Id="rId4" Type="http://schemas.openxmlformats.org/officeDocument/2006/relationships/image" Target="../media/image2.jpeg"/></Relationships>
</file>

<file path=ppt/slides/_rels/slide93.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notesSlide" Target="../notesSlides/notesSlide71.xml"/><Relationship Id="rId1" Type="http://schemas.openxmlformats.org/officeDocument/2006/relationships/slideLayout" Target="../slideLayouts/slideLayout6.xml"/><Relationship Id="rId5" Type="http://schemas.openxmlformats.org/officeDocument/2006/relationships/image" Target="../media/image2.jpeg"/><Relationship Id="rId4" Type="http://schemas.openxmlformats.org/officeDocument/2006/relationships/image" Target="../media/image113.jpeg"/></Relationships>
</file>

<file path=ppt/slides/_rels/slide94.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notesSlide" Target="../notesSlides/notesSlide72.xml"/><Relationship Id="rId1" Type="http://schemas.openxmlformats.org/officeDocument/2006/relationships/slideLayout" Target="../slideLayouts/slideLayout6.xml"/></Relationships>
</file>

<file path=ppt/slides/_rels/slide95.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notesSlide" Target="../notesSlides/notesSlide73.xml"/><Relationship Id="rId1" Type="http://schemas.openxmlformats.org/officeDocument/2006/relationships/slideLayout" Target="../slideLayouts/slideLayout6.xml"/></Relationships>
</file>

<file path=ppt/slides/_rels/slide96.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notesSlide" Target="../notesSlides/notesSlide74.xml"/><Relationship Id="rId1" Type="http://schemas.openxmlformats.org/officeDocument/2006/relationships/slideLayout" Target="../slideLayouts/slideLayout6.xml"/><Relationship Id="rId6" Type="http://schemas.openxmlformats.org/officeDocument/2006/relationships/image" Target="../media/image122.png"/><Relationship Id="rId5" Type="http://schemas.openxmlformats.org/officeDocument/2006/relationships/image" Target="../media/image121.png"/><Relationship Id="rId4" Type="http://schemas.openxmlformats.org/officeDocument/2006/relationships/image" Target="../media/image120.png"/></Relationships>
</file>

<file path=ppt/slides/_rels/slide97.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notesSlide" Target="../notesSlides/notesSlide75.xml"/><Relationship Id="rId1" Type="http://schemas.openxmlformats.org/officeDocument/2006/relationships/slideLayout" Target="../slideLayouts/slideLayout6.xml"/><Relationship Id="rId4" Type="http://schemas.openxmlformats.org/officeDocument/2006/relationships/image" Target="../media/image124.png"/></Relationships>
</file>

<file path=ppt/slides/_rels/slide9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6.xml"/><Relationship Id="rId4" Type="http://schemas.openxmlformats.org/officeDocument/2006/relationships/image" Target="../media/image125.png"/></Relationships>
</file>

<file path=ppt/slides/_rels/slide9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10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6.xml"/><Relationship Id="rId4" Type="http://schemas.openxmlformats.org/officeDocument/2006/relationships/image" Target="../media/image126.png"/></Relationships>
</file>

<file path=ppt/slides/_rels/slide101.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128.gif"/><Relationship Id="rId2" Type="http://schemas.openxmlformats.org/officeDocument/2006/relationships/notesSlide" Target="../notesSlides/notesSlide77.xml"/><Relationship Id="rId1" Type="http://schemas.openxmlformats.org/officeDocument/2006/relationships/slideLayout" Target="../slideLayouts/slideLayout3.xml"/><Relationship Id="rId5" Type="http://schemas.openxmlformats.org/officeDocument/2006/relationships/image" Target="../media/image130.jpeg"/><Relationship Id="rId4" Type="http://schemas.openxmlformats.org/officeDocument/2006/relationships/image" Target="../media/image129.jpeg"/></Relationships>
</file>

<file path=ppt/slides/_rels/slide103.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image" Target="../media/image131.emf"/><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134.png"/><Relationship Id="rId2" Type="http://schemas.openxmlformats.org/officeDocument/2006/relationships/image" Target="../media/image133.png"/><Relationship Id="rId1" Type="http://schemas.openxmlformats.org/officeDocument/2006/relationships/slideLayout" Target="../slideLayouts/slideLayout7.xml"/><Relationship Id="rId5" Type="http://schemas.openxmlformats.org/officeDocument/2006/relationships/image" Target="../media/image136.png"/><Relationship Id="rId4" Type="http://schemas.openxmlformats.org/officeDocument/2006/relationships/image" Target="../media/image13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D1886AF-0A79-4A79-9EBC-E1F8172FFEEB}"/>
              </a:ext>
            </a:extLst>
          </p:cNvPr>
          <p:cNvSpPr/>
          <p:nvPr/>
        </p:nvSpPr>
        <p:spPr>
          <a:xfrm>
            <a:off x="0" y="0"/>
            <a:ext cx="12192000" cy="6858000"/>
          </a:xfrm>
          <a:prstGeom prst="rect">
            <a:avLst/>
          </a:prstGeom>
          <a:blipFill dpi="0" rotWithShape="1">
            <a:blip r:embed="rId3">
              <a:alphaModFix amt="31000"/>
              <a:extLst>
                <a:ext uri="{BEBA8EAE-BF5A-486C-A8C5-ECC9F3942E4B}">
                  <a14:imgProps xmlns:a14="http://schemas.microsoft.com/office/drawing/2010/main">
                    <a14:imgLayer r:embed="rId4">
                      <a14:imgEffect>
                        <a14:colorTemperature colorTemp="3809"/>
                      </a14:imgEffect>
                    </a14:imgLayer>
                  </a14:imgProps>
                </a:ex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0" name="Rectangle 2"/>
          <p:cNvSpPr>
            <a:spLocks noGrp="1" noChangeArrowheads="1"/>
          </p:cNvSpPr>
          <p:nvPr>
            <p:ph type="ctrTitle"/>
          </p:nvPr>
        </p:nvSpPr>
        <p:spPr>
          <a:xfrm>
            <a:off x="1018309" y="757237"/>
            <a:ext cx="9653155" cy="1470025"/>
          </a:xfrm>
        </p:spPr>
        <p:txBody>
          <a:bodyPr/>
          <a:lstStyle/>
          <a:p>
            <a:pPr eaLnBrk="1" hangingPunct="1"/>
            <a:r>
              <a:rPr lang="en-US" altLang="en-US" sz="4000" b="1" dirty="0"/>
              <a:t>Flow-Ecology Relationships and Applications to Stormwater Management</a:t>
            </a:r>
          </a:p>
        </p:txBody>
      </p:sp>
      <p:sp>
        <p:nvSpPr>
          <p:cNvPr id="2051" name="Rectangle 3"/>
          <p:cNvSpPr>
            <a:spLocks noGrp="1" noChangeArrowheads="1"/>
          </p:cNvSpPr>
          <p:nvPr>
            <p:ph type="subTitle" idx="1"/>
          </p:nvPr>
        </p:nvSpPr>
        <p:spPr>
          <a:xfrm>
            <a:off x="2895600" y="3031259"/>
            <a:ext cx="6400800" cy="1752600"/>
          </a:xfrm>
        </p:spPr>
        <p:txBody>
          <a:bodyPr>
            <a:noAutofit/>
          </a:bodyPr>
          <a:lstStyle/>
          <a:p>
            <a:pPr eaLnBrk="1" hangingPunct="1">
              <a:lnSpc>
                <a:spcPct val="80000"/>
              </a:lnSpc>
            </a:pPr>
            <a:r>
              <a:rPr lang="en-US" altLang="en-US" sz="2800" dirty="0"/>
              <a:t>Curtis DeGasperi</a:t>
            </a:r>
          </a:p>
          <a:p>
            <a:pPr eaLnBrk="1" hangingPunct="1">
              <a:lnSpc>
                <a:spcPct val="80000"/>
              </a:lnSpc>
            </a:pPr>
            <a:r>
              <a:rPr lang="en-US" altLang="en-US" sz="2800" dirty="0"/>
              <a:t>King County DNRP, WLRD</a:t>
            </a:r>
          </a:p>
          <a:p>
            <a:pPr eaLnBrk="1" hangingPunct="1">
              <a:lnSpc>
                <a:spcPct val="80000"/>
              </a:lnSpc>
            </a:pPr>
            <a:endParaRPr lang="en-US" altLang="en-US" sz="2800" dirty="0"/>
          </a:p>
          <a:p>
            <a:pPr eaLnBrk="1" hangingPunct="1">
              <a:lnSpc>
                <a:spcPct val="80000"/>
              </a:lnSpc>
            </a:pPr>
            <a:r>
              <a:rPr lang="en-US" altLang="en-US" sz="2800" dirty="0"/>
              <a:t>University of Washington</a:t>
            </a:r>
          </a:p>
          <a:p>
            <a:pPr eaLnBrk="1" hangingPunct="1">
              <a:lnSpc>
                <a:spcPct val="80000"/>
              </a:lnSpc>
            </a:pPr>
            <a:r>
              <a:rPr lang="en-US" altLang="en-US" sz="2800" dirty="0"/>
              <a:t>Hydraulic Design for </a:t>
            </a:r>
          </a:p>
          <a:p>
            <a:pPr eaLnBrk="1" hangingPunct="1">
              <a:lnSpc>
                <a:spcPct val="80000"/>
              </a:lnSpc>
            </a:pPr>
            <a:r>
              <a:rPr lang="en-US" altLang="en-US" sz="2800" dirty="0"/>
              <a:t>Environmental Engineering</a:t>
            </a:r>
          </a:p>
          <a:p>
            <a:pPr eaLnBrk="1" hangingPunct="1">
              <a:lnSpc>
                <a:spcPct val="80000"/>
              </a:lnSpc>
            </a:pPr>
            <a:r>
              <a:rPr lang="en-US" altLang="en-US" sz="2800" dirty="0"/>
              <a:t>March 9, 2021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pPr algn="l" eaLnBrk="1" hangingPunct="1"/>
            <a:r>
              <a:rPr lang="en-US" altLang="en-US" dirty="0"/>
              <a:t>Human Impacts on Water Cycle</a:t>
            </a:r>
          </a:p>
        </p:txBody>
      </p:sp>
      <p:sp>
        <p:nvSpPr>
          <p:cNvPr id="3075" name="Rectangle 3"/>
          <p:cNvSpPr>
            <a:spLocks noGrp="1" noChangeArrowheads="1"/>
          </p:cNvSpPr>
          <p:nvPr>
            <p:ph type="body" idx="1"/>
          </p:nvPr>
        </p:nvSpPr>
        <p:spPr>
          <a:xfrm>
            <a:off x="1187451" y="1417638"/>
            <a:ext cx="8229600" cy="4525962"/>
          </a:xfrm>
        </p:spPr>
        <p:txBody>
          <a:bodyPr/>
          <a:lstStyle/>
          <a:p>
            <a:pPr eaLnBrk="1" hangingPunct="1"/>
            <a:r>
              <a:rPr lang="en-US" altLang="en-US" dirty="0"/>
              <a:t>Land cover change</a:t>
            </a:r>
          </a:p>
          <a:p>
            <a:pPr lvl="1" eaLnBrk="1" hangingPunct="1"/>
            <a:r>
              <a:rPr lang="en-US" altLang="en-US" dirty="0"/>
              <a:t>Forest clearing/Development</a:t>
            </a:r>
          </a:p>
          <a:p>
            <a:pPr eaLnBrk="1" hangingPunct="1">
              <a:buFontTx/>
              <a:buNone/>
            </a:pPr>
            <a:endParaRPr lang="en-US" altLang="en-US" dirty="0"/>
          </a:p>
          <a:p>
            <a:pPr lvl="1" eaLnBrk="1" hangingPunct="1"/>
            <a:endParaRPr lang="en-US" altLang="en-US" dirty="0"/>
          </a:p>
        </p:txBody>
      </p:sp>
      <p:pic>
        <p:nvPicPr>
          <p:cNvPr id="3076" name="Picture 4" descr="1996Bellevu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10251" y="2960689"/>
            <a:ext cx="4575175" cy="3309937"/>
          </a:xfrm>
          <a:prstGeom prst="rect">
            <a:avLst/>
          </a:prstGeom>
          <a:noFill/>
          <a:ln w="25400">
            <a:solidFill>
              <a:srgbClr val="00B0F0"/>
            </a:solidFill>
            <a:miter lim="800000"/>
            <a:headEnd/>
            <a:tailEnd/>
          </a:ln>
          <a:extLst>
            <a:ext uri="{909E8E84-426E-40DD-AFC4-6F175D3DCCD1}">
              <a14:hiddenFill xmlns:a14="http://schemas.microsoft.com/office/drawing/2010/main">
                <a:solidFill>
                  <a:srgbClr val="FFFFFF"/>
                </a:solidFill>
              </a14:hiddenFill>
            </a:ext>
          </a:extLst>
        </p:spPr>
      </p:pic>
      <p:pic>
        <p:nvPicPr>
          <p:cNvPr id="3077" name="Picture 6" descr="IND0453_269_oldgrowth"/>
          <p:cNvPicPr>
            <a:picLocks noChangeAspect="1" noChangeArrowheads="1"/>
          </p:cNvPicPr>
          <p:nvPr/>
        </p:nvPicPr>
        <p:blipFill>
          <a:blip r:embed="rId4">
            <a:extLst>
              <a:ext uri="{28A0092B-C50C-407E-A947-70E740481C1C}">
                <a14:useLocalDpi xmlns:a14="http://schemas.microsoft.com/office/drawing/2010/main" val="0"/>
              </a:ext>
            </a:extLst>
          </a:blip>
          <a:srcRect l="26042" r="26042"/>
          <a:stretch>
            <a:fillRect/>
          </a:stretch>
        </p:blipFill>
        <p:spPr bwMode="auto">
          <a:xfrm>
            <a:off x="2273300" y="2838450"/>
            <a:ext cx="2520950" cy="3505200"/>
          </a:xfrm>
          <a:prstGeom prst="rect">
            <a:avLst/>
          </a:prstGeom>
          <a:noFill/>
          <a:ln w="25400">
            <a:solidFill>
              <a:srgbClr val="00B0F0"/>
            </a:solidFill>
            <a:miter lim="800000"/>
            <a:headEnd/>
            <a:tailEnd/>
          </a:ln>
          <a:extLst>
            <a:ext uri="{909E8E84-426E-40DD-AFC4-6F175D3DCCD1}">
              <a14:hiddenFill xmlns:a14="http://schemas.microsoft.com/office/drawing/2010/main">
                <a:solidFill>
                  <a:srgbClr val="FFFFFF"/>
                </a:solidFill>
              </a14:hiddenFill>
            </a:ext>
          </a:extLst>
        </p:spPr>
      </p:pic>
      <p:sp>
        <p:nvSpPr>
          <p:cNvPr id="3078" name="Text Box 7"/>
          <p:cNvSpPr txBox="1">
            <a:spLocks noChangeArrowheads="1"/>
          </p:cNvSpPr>
          <p:nvPr/>
        </p:nvSpPr>
        <p:spPr bwMode="auto">
          <a:xfrm>
            <a:off x="2379663" y="5748339"/>
            <a:ext cx="133562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buFontTx/>
              <a:buNone/>
            </a:pPr>
            <a:r>
              <a:rPr lang="en-US" altLang="en-US" dirty="0">
                <a:solidFill>
                  <a:schemeClr val="bg1"/>
                </a:solidFill>
              </a:rPr>
              <a:t>~1880</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9110" y="508098"/>
            <a:ext cx="7886700" cy="994172"/>
          </a:xfrm>
        </p:spPr>
        <p:txBody>
          <a:bodyPr/>
          <a:lstStyle/>
          <a:p>
            <a:pPr algn="l"/>
            <a:r>
              <a:rPr lang="en-US" dirty="0">
                <a:latin typeface="Calibri" panose="020F0502020204030204" pitchFamily="34" charset="0"/>
                <a:cs typeface="Calibri" panose="020F0502020204030204" pitchFamily="34" charset="0"/>
              </a:rPr>
              <a:t>Stormwater Hydrology 101</a:t>
            </a:r>
          </a:p>
        </p:txBody>
      </p:sp>
      <p:sp>
        <p:nvSpPr>
          <p:cNvPr id="3" name="Content Placeholder 2"/>
          <p:cNvSpPr>
            <a:spLocks noGrp="1"/>
          </p:cNvSpPr>
          <p:nvPr>
            <p:ph idx="1"/>
          </p:nvPr>
        </p:nvSpPr>
        <p:spPr>
          <a:xfrm>
            <a:off x="380491" y="1691230"/>
            <a:ext cx="10241327" cy="3765042"/>
          </a:xfrm>
        </p:spPr>
        <p:txBody>
          <a:bodyPr>
            <a:normAutofit fontScale="25000" lnSpcReduction="20000"/>
          </a:bodyPr>
          <a:lstStyle/>
          <a:p>
            <a:pPr marL="228600" indent="-228600">
              <a:lnSpc>
                <a:spcPct val="110000"/>
              </a:lnSpc>
              <a:spcBef>
                <a:spcPts val="1000"/>
              </a:spcBef>
            </a:pPr>
            <a:r>
              <a:rPr lang="en-US" sz="10400" dirty="0"/>
              <a:t>Vegetation clearing</a:t>
            </a:r>
          </a:p>
          <a:p>
            <a:pPr marL="228600" indent="-228600">
              <a:lnSpc>
                <a:spcPct val="110000"/>
              </a:lnSpc>
              <a:spcBef>
                <a:spcPts val="1000"/>
              </a:spcBef>
            </a:pPr>
            <a:r>
              <a:rPr lang="en-US" sz="10400" dirty="0"/>
              <a:t>Soil compaction/removal</a:t>
            </a:r>
          </a:p>
          <a:p>
            <a:pPr marL="228600" indent="-228600">
              <a:lnSpc>
                <a:spcPct val="110000"/>
              </a:lnSpc>
              <a:spcBef>
                <a:spcPts val="1000"/>
              </a:spcBef>
            </a:pPr>
            <a:r>
              <a:rPr lang="en-US" sz="10400" dirty="0"/>
              <a:t>Ditching and draining</a:t>
            </a:r>
          </a:p>
          <a:p>
            <a:pPr marL="228600" indent="-228600">
              <a:lnSpc>
                <a:spcPct val="110000"/>
              </a:lnSpc>
              <a:spcBef>
                <a:spcPts val="1000"/>
              </a:spcBef>
            </a:pPr>
            <a:r>
              <a:rPr lang="en-US" sz="10400" dirty="0"/>
              <a:t>Covering of land with impervious roofs and roads</a:t>
            </a:r>
          </a:p>
          <a:p>
            <a:pPr marL="685800" lvl="1" indent="-228600">
              <a:lnSpc>
                <a:spcPct val="110000"/>
              </a:lnSpc>
              <a:spcBef>
                <a:spcPts val="500"/>
              </a:spcBef>
              <a:buFont typeface="Arial" panose="020B0604020202020204" pitchFamily="34" charset="0"/>
              <a:buChar char="•"/>
            </a:pPr>
            <a:r>
              <a:rPr lang="en-US" sz="8800" dirty="0"/>
              <a:t>Results in loss of soil moisture and infiltration capacity and conversion of subsurface runoff and long time-scale release to rapid overland runoff and immediate discharge to stream.</a:t>
            </a:r>
          </a:p>
          <a:p>
            <a:pPr lvl="1"/>
            <a:endParaRPr lang="en-US" dirty="0"/>
          </a:p>
          <a:p>
            <a:pPr marL="685800" lvl="1" indent="-228600">
              <a:lnSpc>
                <a:spcPct val="110000"/>
              </a:lnSpc>
              <a:spcBef>
                <a:spcPts val="500"/>
              </a:spcBef>
              <a:buFont typeface="Courier New" panose="02070309020205020404" pitchFamily="49" charset="0"/>
              <a:buChar char="o"/>
            </a:pPr>
            <a:r>
              <a:rPr lang="en-US" sz="8800" dirty="0"/>
              <a:t>Peak flows can be increased by a factor of 2 to 5 (Hollis, 1975)</a:t>
            </a:r>
          </a:p>
          <a:p>
            <a:pPr marL="685800" lvl="1" indent="-228600">
              <a:lnSpc>
                <a:spcPct val="110000"/>
              </a:lnSpc>
              <a:spcBef>
                <a:spcPts val="500"/>
              </a:spcBef>
              <a:buFont typeface="Courier New" panose="02070309020205020404" pitchFamily="49" charset="0"/>
              <a:buChar char="o"/>
            </a:pPr>
            <a:r>
              <a:rPr lang="en-US" sz="8800" dirty="0"/>
              <a:t>Duration of any flow magnitude longer by factor of 5 to 10 (Barker et al, 1991)</a:t>
            </a:r>
          </a:p>
          <a:p>
            <a:pPr marL="685800" lvl="1" indent="-228600">
              <a:lnSpc>
                <a:spcPct val="110000"/>
              </a:lnSpc>
              <a:spcBef>
                <a:spcPts val="500"/>
              </a:spcBef>
              <a:buFont typeface="Courier New" panose="02070309020205020404" pitchFamily="49" charset="0"/>
              <a:buChar char="o"/>
            </a:pPr>
            <a:r>
              <a:rPr lang="en-US" sz="8800" dirty="0"/>
              <a:t>Forested Q10 becomes Q2 under developed conditions (Booth and Jackson, 1997)</a:t>
            </a:r>
          </a:p>
          <a:p>
            <a:pPr marL="685800" lvl="1" indent="-228600">
              <a:lnSpc>
                <a:spcPct val="110000"/>
              </a:lnSpc>
              <a:spcBef>
                <a:spcPts val="500"/>
              </a:spcBef>
              <a:buFont typeface="Courier New" panose="02070309020205020404" pitchFamily="49" charset="0"/>
              <a:buChar char="o"/>
            </a:pPr>
            <a:r>
              <a:rPr lang="en-US" sz="8800" dirty="0"/>
              <a:t>A 1% increase in impervious cover results in a 3.3% increase in annual flood magnitude (Blum et al, 2020)</a:t>
            </a:r>
          </a:p>
          <a:p>
            <a:pPr lvl="1"/>
            <a:endParaRPr lang="en-US" dirty="0"/>
          </a:p>
        </p:txBody>
      </p:sp>
      <p:pic>
        <p:nvPicPr>
          <p:cNvPr id="4" name="Picture 3"/>
          <p:cNvPicPr>
            <a:picLocks noChangeAspect="1"/>
          </p:cNvPicPr>
          <p:nvPr/>
        </p:nvPicPr>
        <p:blipFill>
          <a:blip r:embed="rId3"/>
          <a:stretch>
            <a:fillRect/>
          </a:stretch>
        </p:blipFill>
        <p:spPr>
          <a:xfrm>
            <a:off x="7845179" y="108884"/>
            <a:ext cx="4145930" cy="3065653"/>
          </a:xfrm>
          <a:prstGeom prst="rect">
            <a:avLst/>
          </a:prstGeom>
          <a:ln w="25400">
            <a:solidFill>
              <a:schemeClr val="accent1"/>
            </a:solidFill>
          </a:ln>
        </p:spPr>
      </p:pic>
    </p:spTree>
    <p:extLst>
      <p:ext uri="{BB962C8B-B14F-4D97-AF65-F5344CB8AC3E}">
        <p14:creationId xmlns:p14="http://schemas.microsoft.com/office/powerpoint/2010/main" val="13739328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129BC0AE-50A4-4B4B-8D76-ADF838E130A8}"/>
              </a:ext>
            </a:extLst>
          </p:cNvPr>
          <p:cNvSpPr/>
          <p:nvPr/>
        </p:nvSpPr>
        <p:spPr>
          <a:xfrm>
            <a:off x="0" y="0"/>
            <a:ext cx="12192000" cy="6858000"/>
          </a:xfrm>
          <a:prstGeom prst="rect">
            <a:avLst/>
          </a:prstGeom>
          <a:blipFill dpi="0" rotWithShape="1">
            <a:blip r:embed="rId3">
              <a:alphaModFix amt="17000"/>
              <a:extLst>
                <a:ext uri="{BEBA8EAE-BF5A-486C-A8C5-ECC9F3942E4B}">
                  <a14:imgProps xmlns:a14="http://schemas.microsoft.com/office/drawing/2010/main">
                    <a14:imgLayer r:embed="rId4">
                      <a14:imgEffect>
                        <a14:colorTemperature colorTemp="7654"/>
                      </a14:imgEffect>
                    </a14:imgLayer>
                  </a14:imgProps>
                </a:ex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98" name="Rectangle 2"/>
          <p:cNvSpPr>
            <a:spLocks noGrp="1" noChangeArrowheads="1"/>
          </p:cNvSpPr>
          <p:nvPr>
            <p:ph type="title"/>
          </p:nvPr>
        </p:nvSpPr>
        <p:spPr>
          <a:xfrm>
            <a:off x="442274" y="141287"/>
            <a:ext cx="10515600" cy="1325563"/>
          </a:xfrm>
        </p:spPr>
        <p:txBody>
          <a:bodyPr/>
          <a:lstStyle/>
          <a:p>
            <a:pPr eaLnBrk="1" hangingPunct="1"/>
            <a:r>
              <a:rPr lang="en-US" altLang="en-US" dirty="0"/>
              <a:t>Converting Forest to Developed Cover Can Alter Hydrology</a:t>
            </a:r>
          </a:p>
        </p:txBody>
      </p:sp>
      <p:pic>
        <p:nvPicPr>
          <p:cNvPr id="4099" name="Picture 3" descr="Novelty-Klahanie.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940050" y="1535113"/>
            <a:ext cx="6237288" cy="5181600"/>
          </a:xfrm>
          <a:prstGeom prst="rect">
            <a:avLst/>
          </a:prstGeom>
          <a:noFill/>
          <a:ln w="19050">
            <a:solidFill>
              <a:srgbClr val="00B0F0"/>
            </a:solidFill>
            <a:miter lim="800000"/>
            <a:headEnd/>
            <a:tailEnd/>
          </a:ln>
          <a:extLst>
            <a:ext uri="{909E8E84-426E-40DD-AFC4-6F175D3DCCD1}">
              <a14:hiddenFill xmlns:a14="http://schemas.microsoft.com/office/drawing/2010/main">
                <a:solidFill>
                  <a:srgbClr val="FFFFFF"/>
                </a:solidFill>
              </a14:hiddenFill>
            </a:ext>
          </a:extLst>
        </p:spPr>
      </p:pic>
      <p:sp>
        <p:nvSpPr>
          <p:cNvPr id="4100" name="TextBox 4"/>
          <p:cNvSpPr txBox="1">
            <a:spLocks noChangeArrowheads="1"/>
          </p:cNvSpPr>
          <p:nvPr/>
        </p:nvSpPr>
        <p:spPr bwMode="auto">
          <a:xfrm>
            <a:off x="1524000" y="6334126"/>
            <a:ext cx="9144000" cy="523875"/>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buFontTx/>
              <a:buNone/>
            </a:pPr>
            <a:r>
              <a:rPr lang="en-US" altLang="en-US" sz="1400">
                <a:solidFill>
                  <a:srgbClr val="F8F8F8"/>
                </a:solidFill>
              </a:rPr>
              <a:t>Burges et al. 1998. Hydrological Effects of Land-Use Change in a Zero-Order Catchment.  J. Hydrologic Engineer. 3(2):86-97.  </a:t>
            </a:r>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Novelty-Klahanie.jpg"/>
          <p:cNvPicPr>
            <a:picLocks noChangeAspect="1"/>
          </p:cNvPicPr>
          <p:nvPr/>
        </p:nvPicPr>
        <p:blipFill>
          <a:blip r:embed="rId3" cstate="print">
            <a:duotone>
              <a:schemeClr val="accent5">
                <a:shade val="45000"/>
                <a:satMod val="135000"/>
              </a:schemeClr>
              <a:prstClr val="white"/>
            </a:duotone>
          </a:blip>
          <a:stretch>
            <a:fillRect/>
          </a:stretch>
        </p:blipFill>
        <p:spPr>
          <a:xfrm>
            <a:off x="2940818" y="1534690"/>
            <a:ext cx="6236282" cy="5182633"/>
          </a:xfrm>
          <a:prstGeom prst="rect">
            <a:avLst/>
          </a:prstGeom>
        </p:spPr>
      </p:pic>
      <p:sp>
        <p:nvSpPr>
          <p:cNvPr id="10" name="Rectangle 9">
            <a:extLst>
              <a:ext uri="{FF2B5EF4-FFF2-40B4-BE49-F238E27FC236}">
                <a16:creationId xmlns:a16="http://schemas.microsoft.com/office/drawing/2014/main" id="{2B88BE26-4B41-467F-9E6E-FDA445D700D1}"/>
              </a:ext>
            </a:extLst>
          </p:cNvPr>
          <p:cNvSpPr/>
          <p:nvPr/>
        </p:nvSpPr>
        <p:spPr>
          <a:xfrm>
            <a:off x="0" y="0"/>
            <a:ext cx="12192000" cy="6858000"/>
          </a:xfrm>
          <a:prstGeom prst="rect">
            <a:avLst/>
          </a:prstGeom>
          <a:blipFill dpi="0" rotWithShape="1">
            <a:blip r:embed="rId4">
              <a:alphaModFix amt="17000"/>
              <a:extLst>
                <a:ext uri="{BEBA8EAE-BF5A-486C-A8C5-ECC9F3942E4B}">
                  <a14:imgProps xmlns:a14="http://schemas.microsoft.com/office/drawing/2010/main">
                    <a14:imgLayer r:embed="rId5">
                      <a14:imgEffect>
                        <a14:colorTemperature colorTemp="7654"/>
                      </a14:imgEffect>
                    </a14:imgLayer>
                  </a14:imgProps>
                </a:ex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22" name="Rectangle 2"/>
          <p:cNvSpPr>
            <a:spLocks noGrp="1" noChangeArrowheads="1"/>
          </p:cNvSpPr>
          <p:nvPr>
            <p:ph type="title"/>
          </p:nvPr>
        </p:nvSpPr>
        <p:spPr>
          <a:xfrm>
            <a:off x="801159" y="147426"/>
            <a:ext cx="10515600" cy="1325563"/>
          </a:xfrm>
        </p:spPr>
        <p:txBody>
          <a:bodyPr/>
          <a:lstStyle/>
          <a:p>
            <a:pPr algn="ctr" eaLnBrk="1" hangingPunct="1"/>
            <a:r>
              <a:rPr lang="en-US" altLang="en-US" dirty="0"/>
              <a:t>Converting Forest to Developed Cover Can Alter Hydrology</a:t>
            </a:r>
          </a:p>
        </p:txBody>
      </p:sp>
      <p:pic>
        <p:nvPicPr>
          <p:cNvPr id="5124" name="Picture 4" descr="Novelty_undvlpd.jpg"/>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446463" y="1597025"/>
            <a:ext cx="2119312" cy="27432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5125" name="Picture 5" descr="Klahanie.jpg"/>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154613" y="4114800"/>
            <a:ext cx="211931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126" name="Straight Connector 7"/>
          <p:cNvCxnSpPr>
            <a:cxnSpLocks noChangeShapeType="1"/>
          </p:cNvCxnSpPr>
          <p:nvPr/>
        </p:nvCxnSpPr>
        <p:spPr bwMode="auto">
          <a:xfrm rot="10800000" flipV="1">
            <a:off x="5583238" y="2532064"/>
            <a:ext cx="2070100" cy="261937"/>
          </a:xfrm>
          <a:prstGeom prst="line">
            <a:avLst/>
          </a:prstGeom>
          <a:noFill/>
          <a:ln w="25400" algn="ctr">
            <a:solidFill>
              <a:srgbClr val="0000FF"/>
            </a:solidFill>
            <a:round/>
            <a:headEnd/>
            <a:tailEnd/>
          </a:ln>
          <a:extLst>
            <a:ext uri="{909E8E84-426E-40DD-AFC4-6F175D3DCCD1}">
              <a14:hiddenFill xmlns:a14="http://schemas.microsoft.com/office/drawing/2010/main">
                <a:noFill/>
              </a14:hiddenFill>
            </a:ext>
          </a:extLst>
        </p:spPr>
      </p:cxnSp>
      <p:cxnSp>
        <p:nvCxnSpPr>
          <p:cNvPr id="5127" name="Straight Connector 8"/>
          <p:cNvCxnSpPr>
            <a:cxnSpLocks noChangeShapeType="1"/>
          </p:cNvCxnSpPr>
          <p:nvPr/>
        </p:nvCxnSpPr>
        <p:spPr bwMode="auto">
          <a:xfrm rot="5400000">
            <a:off x="7136607" y="4718844"/>
            <a:ext cx="904875" cy="630238"/>
          </a:xfrm>
          <a:prstGeom prst="line">
            <a:avLst/>
          </a:prstGeom>
          <a:noFill/>
          <a:ln w="25400" algn="ctr">
            <a:solidFill>
              <a:srgbClr val="0000FF"/>
            </a:solidFill>
            <a:round/>
            <a:headEnd/>
            <a:tailEnd/>
          </a:ln>
          <a:extLst>
            <a:ext uri="{909E8E84-426E-40DD-AFC4-6F175D3DCCD1}">
              <a14:hiddenFill xmlns:a14="http://schemas.microsoft.com/office/drawing/2010/main">
                <a:noFill/>
              </a14:hiddenFill>
            </a:ext>
          </a:extLst>
        </p:spPr>
      </p:cxnSp>
      <p:sp>
        <p:nvSpPr>
          <p:cNvPr id="5128" name="TextBox 11"/>
          <p:cNvSpPr txBox="1">
            <a:spLocks noChangeArrowheads="1"/>
          </p:cNvSpPr>
          <p:nvPr/>
        </p:nvSpPr>
        <p:spPr bwMode="auto">
          <a:xfrm>
            <a:off x="1892301" y="1971676"/>
            <a:ext cx="1547813" cy="588963"/>
          </a:xfrm>
          <a:prstGeom prst="rect">
            <a:avLst/>
          </a:prstGeom>
          <a:solidFill>
            <a:schemeClr val="bg1">
              <a:alpha val="72000"/>
            </a:schemeClr>
          </a:solidFill>
          <a:ln w="9525">
            <a:solidFill>
              <a:srgbClr val="0000FF"/>
            </a:solidFill>
            <a:miter lim="800000"/>
            <a:headEnd/>
            <a:tailEnd/>
          </a:ln>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buFontTx/>
              <a:buNone/>
            </a:pPr>
            <a:r>
              <a:rPr lang="en-US" altLang="en-US" dirty="0">
                <a:solidFill>
                  <a:srgbClr val="00B0F0"/>
                </a:solidFill>
              </a:rPr>
              <a:t>Novelty</a:t>
            </a:r>
          </a:p>
        </p:txBody>
      </p:sp>
      <p:sp>
        <p:nvSpPr>
          <p:cNvPr id="5129" name="TextBox 12"/>
          <p:cNvSpPr txBox="1">
            <a:spLocks noChangeArrowheads="1"/>
          </p:cNvSpPr>
          <p:nvPr/>
        </p:nvSpPr>
        <p:spPr bwMode="auto">
          <a:xfrm>
            <a:off x="3625850" y="5167313"/>
            <a:ext cx="1779588" cy="584200"/>
          </a:xfrm>
          <a:prstGeom prst="rect">
            <a:avLst/>
          </a:prstGeom>
          <a:solidFill>
            <a:schemeClr val="bg1">
              <a:alpha val="72000"/>
            </a:schemeClr>
          </a:solidFill>
          <a:ln w="9525">
            <a:solidFill>
              <a:srgbClr val="0000FF"/>
            </a:solidFill>
            <a:miter lim="800000"/>
            <a:headEnd/>
            <a:tailEnd/>
          </a:ln>
        </p:spPr>
        <p:txBody>
          <a:bodyPr wrap="none">
            <a:spAutoFit/>
          </a:bodyPr>
          <a:lstStyle>
            <a:defPPr>
              <a:defRPr lang="en-US"/>
            </a:defPPr>
            <a:lvl1pPr>
              <a:spcBef>
                <a:spcPct val="20000"/>
              </a:spcBef>
              <a:buFontTx/>
              <a:buNone/>
              <a:defRPr sz="3200">
                <a:solidFill>
                  <a:srgbClr val="00B0F0"/>
                </a:solidFill>
                <a:latin typeface="Arial" charset="0"/>
              </a:defRPr>
            </a:lvl1pPr>
            <a:lvl2pPr marL="742950" indent="-285750" eaLnBrk="0" hangingPunct="0">
              <a:spcBef>
                <a:spcPct val="20000"/>
              </a:spcBef>
              <a:buChar char="–"/>
              <a:defRPr sz="2800">
                <a:latin typeface="Arial" charset="0"/>
              </a:defRPr>
            </a:lvl2pPr>
            <a:lvl3pPr marL="1143000" indent="-228600" eaLnBrk="0" hangingPunct="0">
              <a:spcBef>
                <a:spcPct val="20000"/>
              </a:spcBef>
              <a:buChar char="•"/>
              <a:defRPr sz="2400">
                <a:latin typeface="Arial" charset="0"/>
              </a:defRPr>
            </a:lvl3pPr>
            <a:lvl4pPr marL="1600200" indent="-228600" eaLnBrk="0" hangingPunct="0">
              <a:spcBef>
                <a:spcPct val="20000"/>
              </a:spcBef>
              <a:buChar char="–"/>
              <a:defRPr sz="2000">
                <a:latin typeface="Arial" charset="0"/>
              </a:defRPr>
            </a:lvl4pPr>
            <a:lvl5pPr marL="2057400" indent="-228600" eaLnBrk="0" hangingPunct="0">
              <a:spcBef>
                <a:spcPct val="20000"/>
              </a:spcBef>
              <a:buChar char="»"/>
              <a:defRPr sz="2000">
                <a:latin typeface="Arial" charset="0"/>
              </a:defRPr>
            </a:lvl5pPr>
            <a:lvl6pPr marL="2514600" indent="-228600" eaLnBrk="0" fontAlgn="base" hangingPunct="0">
              <a:spcBef>
                <a:spcPct val="20000"/>
              </a:spcBef>
              <a:spcAft>
                <a:spcPct val="0"/>
              </a:spcAft>
              <a:buChar char="»"/>
              <a:defRPr sz="2000">
                <a:latin typeface="Arial" charset="0"/>
              </a:defRPr>
            </a:lvl6pPr>
            <a:lvl7pPr marL="2971800" indent="-228600" eaLnBrk="0" fontAlgn="base" hangingPunct="0">
              <a:spcBef>
                <a:spcPct val="20000"/>
              </a:spcBef>
              <a:spcAft>
                <a:spcPct val="0"/>
              </a:spcAft>
              <a:buChar char="»"/>
              <a:defRPr sz="2000">
                <a:latin typeface="Arial" charset="0"/>
              </a:defRPr>
            </a:lvl7pPr>
            <a:lvl8pPr marL="3429000" indent="-228600" eaLnBrk="0" fontAlgn="base" hangingPunct="0">
              <a:spcBef>
                <a:spcPct val="20000"/>
              </a:spcBef>
              <a:spcAft>
                <a:spcPct val="0"/>
              </a:spcAft>
              <a:buChar char="»"/>
              <a:defRPr sz="2000">
                <a:latin typeface="Arial" charset="0"/>
              </a:defRPr>
            </a:lvl8pPr>
            <a:lvl9pPr marL="3886200" indent="-228600" eaLnBrk="0" fontAlgn="base" hangingPunct="0">
              <a:spcBef>
                <a:spcPct val="20000"/>
              </a:spcBef>
              <a:spcAft>
                <a:spcPct val="0"/>
              </a:spcAft>
              <a:buChar char="»"/>
              <a:defRPr sz="2000">
                <a:latin typeface="Arial" charset="0"/>
              </a:defRPr>
            </a:lvl9pPr>
          </a:lstStyle>
          <a:p>
            <a:r>
              <a:rPr lang="en-US" altLang="en-US" dirty="0"/>
              <a:t>Klahanie</a:t>
            </a:r>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838200" y="198436"/>
            <a:ext cx="10515600" cy="1325563"/>
          </a:xfrm>
        </p:spPr>
        <p:txBody>
          <a:bodyPr/>
          <a:lstStyle/>
          <a:p>
            <a:pPr algn="ctr" eaLnBrk="1" hangingPunct="1"/>
            <a:r>
              <a:rPr lang="en-US" altLang="en-US" dirty="0"/>
              <a:t>Converting Forest to Developed Cover Can Alter Hydrology</a:t>
            </a:r>
          </a:p>
        </p:txBody>
      </p:sp>
      <p:pic>
        <p:nvPicPr>
          <p:cNvPr id="6147"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03439" y="1635125"/>
            <a:ext cx="8099425" cy="473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Lst>
        </p:spPr>
      </p:pic>
      <p:sp>
        <p:nvSpPr>
          <p:cNvPr id="6148" name="Line 4"/>
          <p:cNvSpPr>
            <a:spLocks noChangeShapeType="1"/>
          </p:cNvSpPr>
          <p:nvPr/>
        </p:nvSpPr>
        <p:spPr bwMode="auto">
          <a:xfrm>
            <a:off x="3730625" y="2003426"/>
            <a:ext cx="711200" cy="595313"/>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6149" name="Text Box 5"/>
          <p:cNvSpPr txBox="1">
            <a:spLocks noChangeArrowheads="1"/>
          </p:cNvSpPr>
          <p:nvPr/>
        </p:nvSpPr>
        <p:spPr bwMode="auto">
          <a:xfrm>
            <a:off x="2332038" y="1781175"/>
            <a:ext cx="1409700" cy="406400"/>
          </a:xfrm>
          <a:prstGeom prst="rect">
            <a:avLst/>
          </a:prstGeom>
          <a:solidFill>
            <a:schemeClr val="accent1">
              <a:alpha val="49019"/>
            </a:schemeClr>
          </a:solidFill>
          <a:ln w="9525">
            <a:solidFill>
              <a:schemeClr val="tx1"/>
            </a:solidFill>
            <a:miter lim="800000"/>
            <a:headEnd/>
            <a:tailEnd/>
          </a:ln>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solidFill>
                  <a:srgbClr val="0000FF"/>
                </a:solidFill>
              </a:rPr>
              <a:t>Developed</a:t>
            </a:r>
          </a:p>
        </p:txBody>
      </p:sp>
      <p:sp>
        <p:nvSpPr>
          <p:cNvPr id="6150" name="Line 6"/>
          <p:cNvSpPr>
            <a:spLocks noChangeShapeType="1"/>
          </p:cNvSpPr>
          <p:nvPr/>
        </p:nvSpPr>
        <p:spPr bwMode="auto">
          <a:xfrm flipV="1">
            <a:off x="3398838" y="3692525"/>
            <a:ext cx="627062" cy="6096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6151" name="Text Box 7"/>
          <p:cNvSpPr txBox="1">
            <a:spLocks noChangeArrowheads="1"/>
          </p:cNvSpPr>
          <p:nvPr/>
        </p:nvSpPr>
        <p:spPr bwMode="auto">
          <a:xfrm>
            <a:off x="1711326" y="4124325"/>
            <a:ext cx="1692275" cy="406400"/>
          </a:xfrm>
          <a:prstGeom prst="rect">
            <a:avLst/>
          </a:prstGeom>
          <a:solidFill>
            <a:schemeClr val="accent1">
              <a:alpha val="49019"/>
            </a:schemeClr>
          </a:solidFill>
          <a:ln w="9525">
            <a:solidFill>
              <a:schemeClr val="tx1"/>
            </a:solidFill>
            <a:miter lim="800000"/>
            <a:headEnd/>
            <a:tailEnd/>
          </a:ln>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solidFill>
                  <a:srgbClr val="FF3300"/>
                </a:solidFill>
              </a:rPr>
              <a:t>Undeveloped</a:t>
            </a:r>
          </a:p>
        </p:txBody>
      </p:sp>
      <p:sp>
        <p:nvSpPr>
          <p:cNvPr id="6152" name="Line 8"/>
          <p:cNvSpPr>
            <a:spLocks noChangeShapeType="1"/>
          </p:cNvSpPr>
          <p:nvPr/>
        </p:nvSpPr>
        <p:spPr bwMode="auto">
          <a:xfrm>
            <a:off x="3419475" y="4310063"/>
            <a:ext cx="279400" cy="168275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6153" name="Line 9"/>
          <p:cNvSpPr>
            <a:spLocks noChangeShapeType="1"/>
          </p:cNvSpPr>
          <p:nvPr/>
        </p:nvSpPr>
        <p:spPr bwMode="auto">
          <a:xfrm>
            <a:off x="3724276" y="2025650"/>
            <a:ext cx="709613" cy="3062288"/>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3562" name="Oval 10"/>
          <p:cNvSpPr>
            <a:spLocks noChangeArrowheads="1"/>
          </p:cNvSpPr>
          <p:nvPr/>
        </p:nvSpPr>
        <p:spPr bwMode="auto">
          <a:xfrm>
            <a:off x="6750051" y="3192464"/>
            <a:ext cx="1014413" cy="727075"/>
          </a:xfrm>
          <a:prstGeom prst="ellipse">
            <a:avLst/>
          </a:prstGeom>
          <a:noFill/>
          <a:ln w="254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a:solidFill>
                <a:schemeClr val="bg2"/>
              </a:solidFill>
            </a:endParaRPr>
          </a:p>
        </p:txBody>
      </p:sp>
      <p:sp>
        <p:nvSpPr>
          <p:cNvPr id="23563" name="Oval 11"/>
          <p:cNvSpPr>
            <a:spLocks noChangeArrowheads="1"/>
          </p:cNvSpPr>
          <p:nvPr/>
        </p:nvSpPr>
        <p:spPr bwMode="auto">
          <a:xfrm>
            <a:off x="6727826" y="5594351"/>
            <a:ext cx="1014413" cy="727075"/>
          </a:xfrm>
          <a:prstGeom prst="ellipse">
            <a:avLst/>
          </a:prstGeom>
          <a:noFill/>
          <a:ln w="254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a:solidFill>
                <a:schemeClr val="bg2"/>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3562"/>
                                        </p:tgtEl>
                                        <p:attrNameLst>
                                          <p:attrName>style.visibility</p:attrName>
                                        </p:attrNameLst>
                                      </p:cBhvr>
                                      <p:to>
                                        <p:strVal val="visible"/>
                                      </p:to>
                                    </p:set>
                                    <p:animEffect transition="in" filter="fade">
                                      <p:cBhvr>
                                        <p:cTn id="7" dur="5000"/>
                                        <p:tgtEl>
                                          <p:spTgt spid="2356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3563"/>
                                        </p:tgtEl>
                                        <p:attrNameLst>
                                          <p:attrName>style.visibility</p:attrName>
                                        </p:attrNameLst>
                                      </p:cBhvr>
                                      <p:to>
                                        <p:strVal val="visible"/>
                                      </p:to>
                                    </p:set>
                                    <p:animEffect transition="in" filter="fade">
                                      <p:cBhvr>
                                        <p:cTn id="10" dur="5000"/>
                                        <p:tgtEl>
                                          <p:spTgt spid="235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62" grpId="0" animBg="1"/>
      <p:bldP spid="2356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a:xfrm>
            <a:off x="1835727" y="293255"/>
            <a:ext cx="8229600" cy="1047750"/>
          </a:xfrm>
        </p:spPr>
        <p:txBody>
          <a:bodyPr>
            <a:normAutofit fontScale="90000"/>
          </a:bodyPr>
          <a:lstStyle/>
          <a:p>
            <a:r>
              <a:rPr lang="en-US" altLang="en-US" dirty="0" err="1"/>
              <a:t>Stormwater</a:t>
            </a:r>
            <a:r>
              <a:rPr lang="en-US" altLang="en-US" dirty="0"/>
              <a:t> Management Paradigm</a:t>
            </a:r>
          </a:p>
        </p:txBody>
      </p:sp>
      <p:graphicFrame>
        <p:nvGraphicFramePr>
          <p:cNvPr id="4" name="Content Placeholder 3"/>
          <p:cNvGraphicFramePr>
            <a:graphicFrameLocks noGrp="1"/>
          </p:cNvGraphicFramePr>
          <p:nvPr>
            <p:ph idx="1"/>
          </p:nvPr>
        </p:nvGraphicFramePr>
        <p:xfrm>
          <a:off x="1835727" y="1744631"/>
          <a:ext cx="8763000" cy="4579969"/>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000"/>
                    </a:ext>
                  </a:extLst>
                </a:gridCol>
                <a:gridCol w="2287281">
                  <a:extLst>
                    <a:ext uri="{9D8B030D-6E8A-4147-A177-3AD203B41FA5}">
                      <a16:colId xmlns:a16="http://schemas.microsoft.com/office/drawing/2014/main" val="20001"/>
                    </a:ext>
                  </a:extLst>
                </a:gridCol>
                <a:gridCol w="4418319">
                  <a:extLst>
                    <a:ext uri="{9D8B030D-6E8A-4147-A177-3AD203B41FA5}">
                      <a16:colId xmlns:a16="http://schemas.microsoft.com/office/drawing/2014/main" val="20002"/>
                    </a:ext>
                  </a:extLst>
                </a:gridCol>
              </a:tblGrid>
              <a:tr h="814980">
                <a:tc>
                  <a:txBody>
                    <a:bodyPr/>
                    <a:lstStyle/>
                    <a:p>
                      <a:r>
                        <a:rPr lang="en-US" sz="2400" dirty="0">
                          <a:solidFill>
                            <a:srgbClr val="002060"/>
                          </a:solidFill>
                        </a:rPr>
                        <a:t>Time Period</a:t>
                      </a:r>
                    </a:p>
                  </a:txBody>
                  <a:tcPr marT="45713" marB="45713"/>
                </a:tc>
                <a:tc>
                  <a:txBody>
                    <a:bodyPr/>
                    <a:lstStyle/>
                    <a:p>
                      <a:r>
                        <a:rPr lang="en-US" sz="2400" dirty="0">
                          <a:solidFill>
                            <a:srgbClr val="002060"/>
                          </a:solidFill>
                        </a:rPr>
                        <a:t>Paradigm</a:t>
                      </a:r>
                    </a:p>
                  </a:txBody>
                  <a:tcPr marT="45713" marB="45713"/>
                </a:tc>
                <a:tc>
                  <a:txBody>
                    <a:bodyPr/>
                    <a:lstStyle/>
                    <a:p>
                      <a:r>
                        <a:rPr lang="en-US" sz="2400" dirty="0">
                          <a:solidFill>
                            <a:srgbClr val="002060"/>
                          </a:solidFill>
                        </a:rPr>
                        <a:t>Description</a:t>
                      </a:r>
                    </a:p>
                  </a:txBody>
                  <a:tcPr marT="45713" marB="45713"/>
                </a:tc>
                <a:extLst>
                  <a:ext uri="{0D108BD9-81ED-4DB2-BD59-A6C34878D82A}">
                    <a16:rowId xmlns:a16="http://schemas.microsoft.com/office/drawing/2014/main" val="10000"/>
                  </a:ext>
                </a:extLst>
              </a:tr>
              <a:tr h="918865">
                <a:tc>
                  <a:txBody>
                    <a:bodyPr/>
                    <a:lstStyle/>
                    <a:p>
                      <a:r>
                        <a:rPr lang="en-US" sz="2400" dirty="0"/>
                        <a:t>Prior to ~1979</a:t>
                      </a:r>
                    </a:p>
                  </a:txBody>
                  <a:tcPr marT="45713" marB="45713"/>
                </a:tc>
                <a:tc>
                  <a:txBody>
                    <a:bodyPr/>
                    <a:lstStyle/>
                    <a:p>
                      <a:r>
                        <a:rPr lang="en-US" sz="2400" dirty="0"/>
                        <a:t>Drainage Efficiency</a:t>
                      </a:r>
                    </a:p>
                  </a:txBody>
                  <a:tcPr marT="45713" marB="45713"/>
                </a:tc>
                <a:tc>
                  <a:txBody>
                    <a:bodyPr/>
                    <a:lstStyle/>
                    <a:p>
                      <a:r>
                        <a:rPr lang="en-US" sz="2400" dirty="0"/>
                        <a:t>Convey water downhill as</a:t>
                      </a:r>
                      <a:r>
                        <a:rPr lang="en-US" sz="2400" baseline="0" dirty="0"/>
                        <a:t> efficiently</a:t>
                      </a:r>
                      <a:r>
                        <a:rPr lang="en-US" sz="2400" dirty="0"/>
                        <a:t> as possible</a:t>
                      </a:r>
                    </a:p>
                  </a:txBody>
                  <a:tcPr marT="45713" marB="45713"/>
                </a:tc>
                <a:extLst>
                  <a:ext uri="{0D108BD9-81ED-4DB2-BD59-A6C34878D82A}">
                    <a16:rowId xmlns:a16="http://schemas.microsoft.com/office/drawing/2014/main" val="10001"/>
                  </a:ext>
                </a:extLst>
              </a:tr>
              <a:tr h="1188673">
                <a:tc>
                  <a:txBody>
                    <a:bodyPr/>
                    <a:lstStyle/>
                    <a:p>
                      <a:r>
                        <a:rPr lang="en-US" sz="2400" dirty="0"/>
                        <a:t>1979 – Now</a:t>
                      </a:r>
                    </a:p>
                  </a:txBody>
                  <a:tcPr marT="45713" marB="45713"/>
                </a:tc>
                <a:tc>
                  <a:txBody>
                    <a:bodyPr/>
                    <a:lstStyle/>
                    <a:p>
                      <a:r>
                        <a:rPr lang="en-US" sz="2400" dirty="0"/>
                        <a:t>Reduce</a:t>
                      </a:r>
                      <a:r>
                        <a:rPr lang="en-US" sz="2400" baseline="0" dirty="0"/>
                        <a:t> New</a:t>
                      </a:r>
                      <a:r>
                        <a:rPr lang="en-US" sz="2400" dirty="0"/>
                        <a:t> Impacts</a:t>
                      </a:r>
                    </a:p>
                  </a:txBody>
                  <a:tcPr marT="45713" marB="45713"/>
                </a:tc>
                <a:tc>
                  <a:txBody>
                    <a:bodyPr/>
                    <a:lstStyle/>
                    <a:p>
                      <a:r>
                        <a:rPr lang="en-US" sz="2400" baseline="0" dirty="0"/>
                        <a:t>Reduce harm from new construction with flow control and treatment</a:t>
                      </a:r>
                      <a:endParaRPr lang="en-US" sz="2400" dirty="0"/>
                    </a:p>
                  </a:txBody>
                  <a:tcPr marT="45713" marB="45713"/>
                </a:tc>
                <a:extLst>
                  <a:ext uri="{0D108BD9-81ED-4DB2-BD59-A6C34878D82A}">
                    <a16:rowId xmlns:a16="http://schemas.microsoft.com/office/drawing/2014/main" val="10002"/>
                  </a:ext>
                </a:extLst>
              </a:tr>
              <a:tr h="1657418">
                <a:tc>
                  <a:txBody>
                    <a:bodyPr/>
                    <a:lstStyle/>
                    <a:p>
                      <a:r>
                        <a:rPr lang="en-US" sz="2400" dirty="0"/>
                        <a:t>Future</a:t>
                      </a:r>
                    </a:p>
                  </a:txBody>
                  <a:tcPr marT="45713" marB="45713"/>
                </a:tc>
                <a:tc>
                  <a:txBody>
                    <a:bodyPr/>
                    <a:lstStyle/>
                    <a:p>
                      <a:r>
                        <a:rPr lang="en-US" sz="2400" dirty="0"/>
                        <a:t>Reduce</a:t>
                      </a:r>
                      <a:r>
                        <a:rPr lang="en-US" sz="2400" baseline="0" dirty="0"/>
                        <a:t> New and Existing Impacts</a:t>
                      </a:r>
                      <a:endParaRPr lang="en-US" sz="2400" dirty="0"/>
                    </a:p>
                  </a:txBody>
                  <a:tcPr marT="45713" marB="45713"/>
                </a:tc>
                <a:tc>
                  <a:txBody>
                    <a:bodyPr/>
                    <a:lstStyle/>
                    <a:p>
                      <a:r>
                        <a:rPr lang="en-US" sz="2400" dirty="0"/>
                        <a:t>Capture</a:t>
                      </a:r>
                      <a:r>
                        <a:rPr lang="en-US" sz="2400" baseline="0" dirty="0"/>
                        <a:t>, infiltrate, detain and treat stormwater everywhere to protect and rehabilitate receiving waters</a:t>
                      </a:r>
                      <a:endParaRPr lang="en-US" sz="2400" dirty="0"/>
                    </a:p>
                  </a:txBody>
                  <a:tcPr marT="45713" marB="45713"/>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11191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8261" y="547444"/>
            <a:ext cx="10515600" cy="1325563"/>
          </a:xfrm>
        </p:spPr>
        <p:txBody>
          <a:bodyPr/>
          <a:lstStyle/>
          <a:p>
            <a:r>
              <a:rPr lang="en-US" dirty="0"/>
              <a:t>Stormwater Mitigation History</a:t>
            </a:r>
          </a:p>
        </p:txBody>
      </p:sp>
      <p:sp>
        <p:nvSpPr>
          <p:cNvPr id="3" name="Content Placeholder 2"/>
          <p:cNvSpPr>
            <a:spLocks noGrp="1"/>
          </p:cNvSpPr>
          <p:nvPr>
            <p:ph idx="1"/>
          </p:nvPr>
        </p:nvSpPr>
        <p:spPr>
          <a:xfrm>
            <a:off x="508261" y="2053982"/>
            <a:ext cx="10515600" cy="5099901"/>
          </a:xfrm>
        </p:spPr>
        <p:txBody>
          <a:bodyPr/>
          <a:lstStyle/>
          <a:p>
            <a:r>
              <a:rPr lang="en-US" dirty="0"/>
              <a:t>Peak standard – Rational Runoff Formula (1979)</a:t>
            </a:r>
          </a:p>
          <a:p>
            <a:r>
              <a:rPr lang="en-US" dirty="0"/>
              <a:t>Peak standard – SCS curve-number methodology (1990)</a:t>
            </a:r>
          </a:p>
          <a:p>
            <a:r>
              <a:rPr lang="en-US" dirty="0"/>
              <a:t>Duration standard – Continuous flow modeling (1998)</a:t>
            </a:r>
          </a:p>
          <a:p>
            <a:pPr lvl="1"/>
            <a:r>
              <a:rPr lang="en-US" dirty="0"/>
              <a:t>Threshold discharge for bed disturbance</a:t>
            </a:r>
          </a:p>
          <a:p>
            <a:pPr lvl="1"/>
            <a:r>
              <a:rPr lang="en-US" dirty="0"/>
              <a:t>Point discharge from spatially distributed subsurface runoff</a:t>
            </a:r>
          </a:p>
          <a:p>
            <a:pPr lvl="1"/>
            <a:r>
              <a:rPr lang="en-US" dirty="0"/>
              <a:t>Aggregate duration matching (pre- and post-development)</a:t>
            </a:r>
          </a:p>
          <a:p>
            <a:pPr lvl="1"/>
            <a:r>
              <a:rPr lang="en-US" dirty="0"/>
              <a:t>Exemption of rural-zoned development from detention requirements</a:t>
            </a:r>
          </a:p>
        </p:txBody>
      </p:sp>
      <p:sp>
        <p:nvSpPr>
          <p:cNvPr id="4" name="TextBox 3"/>
          <p:cNvSpPr txBox="1"/>
          <p:nvPr/>
        </p:nvSpPr>
        <p:spPr>
          <a:xfrm>
            <a:off x="6608873" y="5715298"/>
            <a:ext cx="5362303" cy="923330"/>
          </a:xfrm>
          <a:prstGeom prst="rect">
            <a:avLst/>
          </a:prstGeom>
          <a:noFill/>
        </p:spPr>
        <p:txBody>
          <a:bodyPr wrap="square" rtlCol="0">
            <a:spAutoFit/>
          </a:bodyPr>
          <a:lstStyle/>
          <a:p>
            <a:r>
              <a:rPr lang="en-US" dirty="0"/>
              <a:t>Booth et al. (2002). Forest cover, impervious-surface area, and the mitigation of stormwater impacts. JAWRA 38(3).</a:t>
            </a:r>
          </a:p>
        </p:txBody>
      </p:sp>
      <p:pic>
        <p:nvPicPr>
          <p:cNvPr id="5" name="Picture 4"/>
          <p:cNvPicPr>
            <a:picLocks noChangeAspect="1"/>
          </p:cNvPicPr>
          <p:nvPr/>
        </p:nvPicPr>
        <p:blipFill>
          <a:blip r:embed="rId3"/>
          <a:stretch>
            <a:fillRect/>
          </a:stretch>
        </p:blipFill>
        <p:spPr>
          <a:xfrm>
            <a:off x="8777239" y="193171"/>
            <a:ext cx="2876550" cy="2190750"/>
          </a:xfrm>
          <a:prstGeom prst="rect">
            <a:avLst/>
          </a:prstGeom>
          <a:ln w="25400">
            <a:solidFill>
              <a:schemeClr val="accent1"/>
            </a:solidFill>
          </a:ln>
        </p:spPr>
      </p:pic>
    </p:spTree>
    <p:extLst>
      <p:ext uri="{BB962C8B-B14F-4D97-AF65-F5344CB8AC3E}">
        <p14:creationId xmlns:p14="http://schemas.microsoft.com/office/powerpoint/2010/main" val="24009079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750183" y="2038061"/>
            <a:ext cx="6215712" cy="4351338"/>
          </a:xfrm>
        </p:spPr>
        <p:txBody>
          <a:bodyPr>
            <a:normAutofit fontScale="92500" lnSpcReduction="20000"/>
          </a:bodyPr>
          <a:lstStyle/>
          <a:p>
            <a:r>
              <a:rPr lang="en-US" dirty="0"/>
              <a:t>Before ~1990, little or no flow control</a:t>
            </a:r>
          </a:p>
          <a:p>
            <a:r>
              <a:rPr lang="en-US" dirty="0"/>
              <a:t>Between ~1990-2000, inadequate flow control</a:t>
            </a:r>
          </a:p>
          <a:p>
            <a:r>
              <a:rPr lang="en-US" dirty="0"/>
              <a:t>After ~2000 modern flow control requirements</a:t>
            </a:r>
          </a:p>
          <a:p>
            <a:endParaRPr lang="en-US" dirty="0"/>
          </a:p>
          <a:p>
            <a:r>
              <a:rPr lang="en-US" dirty="0"/>
              <a:t>And there are limits to stormwater mitigation</a:t>
            </a:r>
          </a:p>
          <a:p>
            <a:pPr lvl="1"/>
            <a:r>
              <a:rPr lang="en-US" dirty="0"/>
              <a:t>Development threshold exceptions</a:t>
            </a:r>
          </a:p>
          <a:p>
            <a:pPr lvl="1"/>
            <a:r>
              <a:rPr lang="en-US" dirty="0"/>
              <a:t>Subsurface flow becomes point source</a:t>
            </a:r>
          </a:p>
          <a:p>
            <a:pPr lvl="1"/>
            <a:r>
              <a:rPr lang="en-US" dirty="0"/>
              <a:t>Runoff volume generally increases</a:t>
            </a:r>
          </a:p>
          <a:p>
            <a:pPr lvl="1"/>
            <a:r>
              <a:rPr lang="en-US" dirty="0"/>
              <a:t>Substrate variability is not explicitly addressed</a:t>
            </a:r>
          </a:p>
          <a:p>
            <a:pPr lvl="1"/>
            <a:endParaRPr lang="en-US" dirty="0"/>
          </a:p>
          <a:p>
            <a:pPr lvl="1"/>
            <a:endParaRPr lang="en-US" dirty="0"/>
          </a:p>
          <a:p>
            <a:endParaRPr lang="en-US" dirty="0"/>
          </a:p>
        </p:txBody>
      </p:sp>
      <p:sp>
        <p:nvSpPr>
          <p:cNvPr id="4" name="Title 3"/>
          <p:cNvSpPr>
            <a:spLocks noGrp="1"/>
          </p:cNvSpPr>
          <p:nvPr>
            <p:ph type="title"/>
          </p:nvPr>
        </p:nvSpPr>
        <p:spPr>
          <a:xfrm>
            <a:off x="838200" y="365125"/>
            <a:ext cx="6039678" cy="1325563"/>
          </a:xfrm>
        </p:spPr>
        <p:txBody>
          <a:bodyPr>
            <a:normAutofit fontScale="90000"/>
          </a:bodyPr>
          <a:lstStyle/>
          <a:p>
            <a:r>
              <a:rPr lang="en-US" dirty="0"/>
              <a:t>When and where development occurred important</a:t>
            </a:r>
          </a:p>
        </p:txBody>
      </p:sp>
      <p:pic>
        <p:nvPicPr>
          <p:cNvPr id="2" name="Picture 1"/>
          <p:cNvPicPr>
            <a:picLocks noChangeAspect="1"/>
          </p:cNvPicPr>
          <p:nvPr/>
        </p:nvPicPr>
        <p:blipFill>
          <a:blip r:embed="rId3"/>
          <a:stretch>
            <a:fillRect/>
          </a:stretch>
        </p:blipFill>
        <p:spPr>
          <a:xfrm>
            <a:off x="7053912" y="382767"/>
            <a:ext cx="4400550" cy="5753100"/>
          </a:xfrm>
          <a:prstGeom prst="rect">
            <a:avLst/>
          </a:prstGeom>
          <a:ln w="25400">
            <a:solidFill>
              <a:srgbClr val="00B0F0"/>
            </a:solidFill>
          </a:ln>
        </p:spPr>
      </p:pic>
    </p:spTree>
    <p:extLst>
      <p:ext uri="{BB962C8B-B14F-4D97-AF65-F5344CB8AC3E}">
        <p14:creationId xmlns:p14="http://schemas.microsoft.com/office/powerpoint/2010/main" val="4757630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3BB986-D3FD-42F6-97D6-D482F8DDE773}"/>
              </a:ext>
            </a:extLst>
          </p:cNvPr>
          <p:cNvSpPr>
            <a:spLocks noGrp="1"/>
          </p:cNvSpPr>
          <p:nvPr>
            <p:ph type="title"/>
          </p:nvPr>
        </p:nvSpPr>
        <p:spPr>
          <a:xfrm>
            <a:off x="224742" y="226229"/>
            <a:ext cx="10515600" cy="1325563"/>
          </a:xfrm>
        </p:spPr>
        <p:txBody>
          <a:bodyPr/>
          <a:lstStyle/>
          <a:p>
            <a:r>
              <a:rPr lang="en-US" dirty="0">
                <a:latin typeface="+mn-lt"/>
              </a:rPr>
              <a:t>Stormwater is a big deal!</a:t>
            </a:r>
          </a:p>
        </p:txBody>
      </p:sp>
      <p:pic>
        <p:nvPicPr>
          <p:cNvPr id="3" name="Picture 2">
            <a:extLst>
              <a:ext uri="{FF2B5EF4-FFF2-40B4-BE49-F238E27FC236}">
                <a16:creationId xmlns:a16="http://schemas.microsoft.com/office/drawing/2014/main" id="{1E3F3AA0-C4E2-4803-8848-024510D484A0}"/>
              </a:ext>
            </a:extLst>
          </p:cNvPr>
          <p:cNvPicPr>
            <a:picLocks noChangeAspect="1"/>
          </p:cNvPicPr>
          <p:nvPr/>
        </p:nvPicPr>
        <p:blipFill>
          <a:blip r:embed="rId2"/>
          <a:stretch>
            <a:fillRect/>
          </a:stretch>
        </p:blipFill>
        <p:spPr>
          <a:xfrm>
            <a:off x="6271308" y="502511"/>
            <a:ext cx="5695950" cy="5295900"/>
          </a:xfrm>
          <a:prstGeom prst="rect">
            <a:avLst/>
          </a:prstGeom>
        </p:spPr>
      </p:pic>
      <p:pic>
        <p:nvPicPr>
          <p:cNvPr id="4" name="Picture 3">
            <a:extLst>
              <a:ext uri="{FF2B5EF4-FFF2-40B4-BE49-F238E27FC236}">
                <a16:creationId xmlns:a16="http://schemas.microsoft.com/office/drawing/2014/main" id="{6D836AFA-21D7-4FD6-9715-03F9EAFA16E2}"/>
              </a:ext>
            </a:extLst>
          </p:cNvPr>
          <p:cNvPicPr>
            <a:picLocks noChangeAspect="1"/>
          </p:cNvPicPr>
          <p:nvPr/>
        </p:nvPicPr>
        <p:blipFill>
          <a:blip r:embed="rId3"/>
          <a:stretch>
            <a:fillRect/>
          </a:stretch>
        </p:blipFill>
        <p:spPr>
          <a:xfrm>
            <a:off x="335848" y="1408297"/>
            <a:ext cx="5584845" cy="4505160"/>
          </a:xfrm>
          <a:prstGeom prst="rect">
            <a:avLst/>
          </a:prstGeom>
          <a:ln>
            <a:solidFill>
              <a:srgbClr val="00B0F0"/>
            </a:solidFill>
          </a:ln>
        </p:spPr>
      </p:pic>
      <p:sp>
        <p:nvSpPr>
          <p:cNvPr id="5" name="TextBox 4">
            <a:extLst>
              <a:ext uri="{FF2B5EF4-FFF2-40B4-BE49-F238E27FC236}">
                <a16:creationId xmlns:a16="http://schemas.microsoft.com/office/drawing/2014/main" id="{CBBC9285-70DC-4797-8517-C3DA8868EE60}"/>
              </a:ext>
            </a:extLst>
          </p:cNvPr>
          <p:cNvSpPr txBox="1"/>
          <p:nvPr/>
        </p:nvSpPr>
        <p:spPr>
          <a:xfrm>
            <a:off x="-4525" y="6213191"/>
            <a:ext cx="12196525" cy="646331"/>
          </a:xfrm>
          <a:prstGeom prst="rect">
            <a:avLst/>
          </a:prstGeom>
          <a:solidFill>
            <a:schemeClr val="accent3">
              <a:lumMod val="20000"/>
              <a:lumOff val="80000"/>
              <a:alpha val="46000"/>
            </a:schemeClr>
          </a:solidFill>
          <a:ln>
            <a:solidFill>
              <a:schemeClr val="tx2">
                <a:lumMod val="40000"/>
                <a:lumOff val="60000"/>
              </a:schemeClr>
            </a:solidFill>
          </a:ln>
        </p:spPr>
        <p:txBody>
          <a:bodyPr wrap="square" rtlCol="0">
            <a:spAutoFit/>
          </a:bodyPr>
          <a:lstStyle/>
          <a:p>
            <a:r>
              <a:rPr lang="en-US" dirty="0">
                <a:solidFill>
                  <a:schemeClr val="bg1">
                    <a:lumMod val="65000"/>
                  </a:schemeClr>
                </a:solidFill>
              </a:rPr>
              <a:t>Jeff </a:t>
            </a:r>
            <a:r>
              <a:rPr lang="en-US" dirty="0" err="1">
                <a:solidFill>
                  <a:schemeClr val="bg1">
                    <a:lumMod val="65000"/>
                  </a:schemeClr>
                </a:solidFill>
              </a:rPr>
              <a:t>Burkey</a:t>
            </a:r>
            <a:r>
              <a:rPr lang="en-US" dirty="0">
                <a:solidFill>
                  <a:schemeClr val="bg1">
                    <a:lumMod val="65000"/>
                  </a:schemeClr>
                </a:solidFill>
              </a:rPr>
              <a:t>. November 28, 2018. Updated Estimate of the Annual Average Volume of Treated and Untreated Stormwater </a:t>
            </a:r>
          </a:p>
          <a:p>
            <a:r>
              <a:rPr lang="en-US" dirty="0">
                <a:solidFill>
                  <a:schemeClr val="bg1">
                    <a:lumMod val="65000"/>
                  </a:schemeClr>
                </a:solidFill>
              </a:rPr>
              <a:t>Runoff from Developed Lands in King County. Technical Memorandum to Josh Baldi, WLR Division Director.</a:t>
            </a:r>
          </a:p>
        </p:txBody>
      </p:sp>
    </p:spTree>
    <p:extLst>
      <p:ext uri="{BB962C8B-B14F-4D97-AF65-F5344CB8AC3E}">
        <p14:creationId xmlns:p14="http://schemas.microsoft.com/office/powerpoint/2010/main" val="4310570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576756" y="2762054"/>
            <a:ext cx="2345553" cy="1489435"/>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p:cNvPicPr>
            <a:picLocks noChangeAspect="1"/>
          </p:cNvPicPr>
          <p:nvPr/>
        </p:nvPicPr>
        <p:blipFill>
          <a:blip r:embed="rId3"/>
          <a:stretch>
            <a:fillRect/>
          </a:stretch>
        </p:blipFill>
        <p:spPr>
          <a:xfrm>
            <a:off x="4284867" y="365125"/>
            <a:ext cx="6645402" cy="6262602"/>
          </a:xfrm>
          <a:prstGeom prst="rect">
            <a:avLst/>
          </a:prstGeom>
        </p:spPr>
      </p:pic>
      <p:sp>
        <p:nvSpPr>
          <p:cNvPr id="3" name="Title 2"/>
          <p:cNvSpPr>
            <a:spLocks noGrp="1"/>
          </p:cNvSpPr>
          <p:nvPr>
            <p:ph type="title"/>
          </p:nvPr>
        </p:nvSpPr>
        <p:spPr>
          <a:xfrm>
            <a:off x="409690" y="213554"/>
            <a:ext cx="3875202" cy="1325563"/>
          </a:xfrm>
        </p:spPr>
        <p:txBody>
          <a:bodyPr/>
          <a:lstStyle/>
          <a:p>
            <a:r>
              <a:rPr lang="en-US" dirty="0">
                <a:latin typeface="+mn-lt"/>
              </a:rPr>
              <a:t>Available data</a:t>
            </a:r>
          </a:p>
        </p:txBody>
      </p:sp>
      <p:sp>
        <p:nvSpPr>
          <p:cNvPr id="4" name="TextBox 3"/>
          <p:cNvSpPr txBox="1"/>
          <p:nvPr/>
        </p:nvSpPr>
        <p:spPr>
          <a:xfrm>
            <a:off x="1735515" y="4722069"/>
            <a:ext cx="1831592" cy="369332"/>
          </a:xfrm>
          <a:prstGeom prst="rect">
            <a:avLst/>
          </a:prstGeom>
          <a:solidFill>
            <a:schemeClr val="bg1">
              <a:lumMod val="95000"/>
            </a:schemeClr>
          </a:solidFill>
          <a:ln w="25400">
            <a:solidFill>
              <a:schemeClr val="tx1"/>
            </a:solidFill>
          </a:ln>
        </p:spPr>
        <p:txBody>
          <a:bodyPr wrap="none" rtlCol="0">
            <a:spAutoFit/>
          </a:bodyPr>
          <a:lstStyle/>
          <a:p>
            <a:r>
              <a:rPr lang="en-US" dirty="0"/>
              <a:t>Lewis Creek (63a)</a:t>
            </a:r>
          </a:p>
        </p:txBody>
      </p:sp>
      <p:sp>
        <p:nvSpPr>
          <p:cNvPr id="5" name="TextBox 4"/>
          <p:cNvSpPr txBox="1"/>
          <p:nvPr/>
        </p:nvSpPr>
        <p:spPr>
          <a:xfrm>
            <a:off x="9095645" y="4526551"/>
            <a:ext cx="2809102" cy="369332"/>
          </a:xfrm>
          <a:prstGeom prst="rect">
            <a:avLst/>
          </a:prstGeom>
          <a:solidFill>
            <a:schemeClr val="bg1">
              <a:lumMod val="95000"/>
            </a:schemeClr>
          </a:solidFill>
          <a:ln w="25400">
            <a:solidFill>
              <a:schemeClr val="tx1"/>
            </a:solidFill>
          </a:ln>
        </p:spPr>
        <p:txBody>
          <a:bodyPr wrap="none" rtlCol="0">
            <a:spAutoFit/>
          </a:bodyPr>
          <a:lstStyle/>
          <a:p>
            <a:r>
              <a:rPr lang="en-US" dirty="0"/>
              <a:t>Laughing Jacobs Creek (15c)</a:t>
            </a:r>
          </a:p>
        </p:txBody>
      </p:sp>
      <p:sp>
        <p:nvSpPr>
          <p:cNvPr id="6" name="TextBox 5"/>
          <p:cNvSpPr txBox="1"/>
          <p:nvPr/>
        </p:nvSpPr>
        <p:spPr>
          <a:xfrm>
            <a:off x="1653164" y="1414160"/>
            <a:ext cx="2165273" cy="369332"/>
          </a:xfrm>
          <a:prstGeom prst="rect">
            <a:avLst/>
          </a:prstGeom>
          <a:solidFill>
            <a:schemeClr val="bg1">
              <a:lumMod val="95000"/>
            </a:schemeClr>
          </a:solidFill>
          <a:ln w="25400">
            <a:solidFill>
              <a:schemeClr val="tx1"/>
            </a:solidFill>
          </a:ln>
        </p:spPr>
        <p:txBody>
          <a:bodyPr wrap="none" rtlCol="0">
            <a:spAutoFit/>
          </a:bodyPr>
          <a:lstStyle/>
          <a:p>
            <a:r>
              <a:rPr lang="en-US" dirty="0" err="1"/>
              <a:t>Zackuse</a:t>
            </a:r>
            <a:r>
              <a:rPr lang="en-US" dirty="0"/>
              <a:t> Creek (15i) *</a:t>
            </a:r>
          </a:p>
        </p:txBody>
      </p:sp>
      <p:sp>
        <p:nvSpPr>
          <p:cNvPr id="7" name="TextBox 6"/>
          <p:cNvSpPr txBox="1"/>
          <p:nvPr/>
        </p:nvSpPr>
        <p:spPr>
          <a:xfrm>
            <a:off x="1664738" y="2023570"/>
            <a:ext cx="1995739" cy="369332"/>
          </a:xfrm>
          <a:prstGeom prst="rect">
            <a:avLst/>
          </a:prstGeom>
          <a:solidFill>
            <a:schemeClr val="bg1">
              <a:lumMod val="95000"/>
            </a:schemeClr>
          </a:solidFill>
          <a:ln w="25400">
            <a:solidFill>
              <a:schemeClr val="tx1"/>
            </a:solidFill>
          </a:ln>
        </p:spPr>
        <p:txBody>
          <a:bodyPr wrap="none" rtlCol="0">
            <a:spAutoFit/>
          </a:bodyPr>
          <a:lstStyle/>
          <a:p>
            <a:r>
              <a:rPr lang="en-US" dirty="0" err="1"/>
              <a:t>Ebright</a:t>
            </a:r>
            <a:r>
              <a:rPr lang="en-US" dirty="0"/>
              <a:t> Creek (15h)</a:t>
            </a:r>
          </a:p>
        </p:txBody>
      </p:sp>
      <p:cxnSp>
        <p:nvCxnSpPr>
          <p:cNvPr id="9" name="Straight Arrow Connector 8"/>
          <p:cNvCxnSpPr>
            <a:stCxn id="6" idx="3"/>
          </p:cNvCxnSpPr>
          <p:nvPr/>
        </p:nvCxnSpPr>
        <p:spPr>
          <a:xfrm>
            <a:off x="3818437" y="1598826"/>
            <a:ext cx="2836887" cy="1140897"/>
          </a:xfrm>
          <a:prstGeom prst="straightConnector1">
            <a:avLst/>
          </a:prstGeom>
          <a:ln w="25400">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a:stCxn id="7" idx="3"/>
          </p:cNvCxnSpPr>
          <p:nvPr/>
        </p:nvCxnSpPr>
        <p:spPr>
          <a:xfrm>
            <a:off x="3660477" y="2208236"/>
            <a:ext cx="2900579" cy="683058"/>
          </a:xfrm>
          <a:prstGeom prst="straightConnector1">
            <a:avLst/>
          </a:prstGeom>
          <a:ln w="25400">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a:stCxn id="4" idx="3"/>
          </p:cNvCxnSpPr>
          <p:nvPr/>
        </p:nvCxnSpPr>
        <p:spPr>
          <a:xfrm flipV="1">
            <a:off x="3567107" y="4417256"/>
            <a:ext cx="2475474" cy="489479"/>
          </a:xfrm>
          <a:prstGeom prst="straightConnector1">
            <a:avLst/>
          </a:prstGeom>
          <a:ln w="25400">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flipH="1" flipV="1">
            <a:off x="7142828" y="4339349"/>
            <a:ext cx="1952817" cy="371868"/>
          </a:xfrm>
          <a:prstGeom prst="straightConnector1">
            <a:avLst/>
          </a:prstGeom>
          <a:ln w="25400">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576756" y="5622985"/>
            <a:ext cx="2842638" cy="369332"/>
          </a:xfrm>
          <a:prstGeom prst="rect">
            <a:avLst/>
          </a:prstGeom>
          <a:solidFill>
            <a:schemeClr val="bg1"/>
          </a:solidFill>
          <a:ln w="25400">
            <a:solidFill>
              <a:srgbClr val="92D050"/>
            </a:solidFill>
          </a:ln>
        </p:spPr>
        <p:txBody>
          <a:bodyPr wrap="none" rtlCol="0">
            <a:spAutoFit/>
          </a:bodyPr>
          <a:lstStyle/>
          <a:p>
            <a:r>
              <a:rPr lang="en-US" dirty="0"/>
              <a:t>Issaquah Creek (12121600)†</a:t>
            </a:r>
          </a:p>
        </p:txBody>
      </p:sp>
      <p:cxnSp>
        <p:nvCxnSpPr>
          <p:cNvPr id="21" name="Straight Arrow Connector 20"/>
          <p:cNvCxnSpPr>
            <a:stCxn id="20" idx="3"/>
          </p:cNvCxnSpPr>
          <p:nvPr/>
        </p:nvCxnSpPr>
        <p:spPr>
          <a:xfrm flipV="1">
            <a:off x="3419394" y="4711217"/>
            <a:ext cx="3499452" cy="1096434"/>
          </a:xfrm>
          <a:prstGeom prst="straightConnector1">
            <a:avLst/>
          </a:prstGeom>
          <a:ln w="25400">
            <a:solidFill>
              <a:srgbClr val="92D050"/>
            </a:solidFill>
            <a:tailEnd type="triangle"/>
          </a:ln>
        </p:spPr>
        <p:style>
          <a:lnRef idx="1">
            <a:schemeClr val="accent1"/>
          </a:lnRef>
          <a:fillRef idx="0">
            <a:schemeClr val="accent1"/>
          </a:fillRef>
          <a:effectRef idx="0">
            <a:schemeClr val="accent1"/>
          </a:effectRef>
          <a:fontRef idx="minor">
            <a:schemeClr val="tx1"/>
          </a:fontRef>
        </p:style>
      </p:cxnSp>
      <p:sp>
        <p:nvSpPr>
          <p:cNvPr id="23" name="5-Point Star 22"/>
          <p:cNvSpPr>
            <a:spLocks noChangeAspect="1"/>
          </p:cNvSpPr>
          <p:nvPr/>
        </p:nvSpPr>
        <p:spPr>
          <a:xfrm>
            <a:off x="6918846" y="4579763"/>
            <a:ext cx="182880" cy="182880"/>
          </a:xfrm>
          <a:prstGeom prst="star5">
            <a:avLst/>
          </a:prstGeom>
          <a:solidFill>
            <a:schemeClr val="accent6">
              <a:lumMod val="60000"/>
              <a:lumOff val="40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772667" y="3040804"/>
            <a:ext cx="1889941" cy="369332"/>
          </a:xfrm>
          <a:prstGeom prst="rect">
            <a:avLst/>
          </a:prstGeom>
          <a:solidFill>
            <a:schemeClr val="bg1">
              <a:lumMod val="95000"/>
            </a:schemeClr>
          </a:solidFill>
          <a:ln w="25400">
            <a:solidFill>
              <a:schemeClr val="tx1"/>
            </a:solidFill>
          </a:ln>
        </p:spPr>
        <p:txBody>
          <a:bodyPr wrap="none" rtlCol="0">
            <a:spAutoFit/>
          </a:bodyPr>
          <a:lstStyle>
            <a:defPPr>
              <a:defRPr lang="en-US"/>
            </a:defPPr>
          </a:lstStyle>
          <a:p>
            <a:r>
              <a:rPr lang="en-US" dirty="0"/>
              <a:t>King County gages</a:t>
            </a:r>
          </a:p>
        </p:txBody>
      </p:sp>
      <p:sp>
        <p:nvSpPr>
          <p:cNvPr id="16" name="TextBox 15"/>
          <p:cNvSpPr txBox="1"/>
          <p:nvPr/>
        </p:nvSpPr>
        <p:spPr>
          <a:xfrm>
            <a:off x="783631" y="3582018"/>
            <a:ext cx="1983428" cy="369332"/>
          </a:xfrm>
          <a:prstGeom prst="rect">
            <a:avLst/>
          </a:prstGeom>
          <a:solidFill>
            <a:schemeClr val="bg1"/>
          </a:solidFill>
          <a:ln w="25400">
            <a:solidFill>
              <a:srgbClr val="92D050"/>
            </a:solidFill>
          </a:ln>
        </p:spPr>
        <p:txBody>
          <a:bodyPr wrap="none" rtlCol="0">
            <a:spAutoFit/>
          </a:bodyPr>
          <a:lstStyle>
            <a:defPPr>
              <a:defRPr lang="en-US"/>
            </a:defPPr>
          </a:lstStyle>
          <a:p>
            <a:r>
              <a:rPr lang="en-US" dirty="0"/>
              <a:t>USGS gage†             </a:t>
            </a:r>
          </a:p>
        </p:txBody>
      </p:sp>
      <p:sp>
        <p:nvSpPr>
          <p:cNvPr id="19" name="TextBox 18"/>
          <p:cNvSpPr txBox="1"/>
          <p:nvPr/>
        </p:nvSpPr>
        <p:spPr>
          <a:xfrm>
            <a:off x="8724982" y="5404327"/>
            <a:ext cx="3341122" cy="1200329"/>
          </a:xfrm>
          <a:prstGeom prst="rect">
            <a:avLst/>
          </a:prstGeom>
          <a:noFill/>
          <a:ln w="25400">
            <a:solidFill>
              <a:srgbClr val="00B0F0"/>
            </a:solidFill>
          </a:ln>
        </p:spPr>
        <p:txBody>
          <a:bodyPr wrap="square" rtlCol="0">
            <a:spAutoFit/>
          </a:bodyPr>
          <a:lstStyle/>
          <a:p>
            <a:r>
              <a:rPr lang="en-US" dirty="0"/>
              <a:t>* </a:t>
            </a:r>
            <a:r>
              <a:rPr lang="en-US" dirty="0" err="1"/>
              <a:t>Zackuse</a:t>
            </a:r>
            <a:r>
              <a:rPr lang="en-US" dirty="0"/>
              <a:t> gage funded by City of Sammamish</a:t>
            </a:r>
          </a:p>
          <a:p>
            <a:r>
              <a:rPr lang="en-US" dirty="0"/>
              <a:t>† Partially funded by King County</a:t>
            </a:r>
          </a:p>
          <a:p>
            <a:endParaRPr lang="en-US" dirty="0"/>
          </a:p>
        </p:txBody>
      </p:sp>
      <p:sp>
        <p:nvSpPr>
          <p:cNvPr id="12" name="Oval 11">
            <a:extLst>
              <a:ext uri="{FF2B5EF4-FFF2-40B4-BE49-F238E27FC236}">
                <a16:creationId xmlns:a16="http://schemas.microsoft.com/office/drawing/2014/main" id="{55575901-AC58-48E8-A9C5-D52A5C264E22}"/>
              </a:ext>
            </a:extLst>
          </p:cNvPr>
          <p:cNvSpPr/>
          <p:nvPr/>
        </p:nvSpPr>
        <p:spPr>
          <a:xfrm>
            <a:off x="576757" y="4082805"/>
            <a:ext cx="11615244" cy="1240042"/>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45447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06605" y="110601"/>
            <a:ext cx="10515600" cy="1325563"/>
          </a:xfrm>
        </p:spPr>
        <p:txBody>
          <a:bodyPr/>
          <a:lstStyle/>
          <a:p>
            <a:r>
              <a:rPr lang="en-US" dirty="0"/>
              <a:t>Look at three </a:t>
            </a:r>
            <a:br>
              <a:rPr lang="en-US" dirty="0"/>
            </a:br>
            <a:r>
              <a:rPr lang="en-US" dirty="0"/>
              <a:t>factors</a:t>
            </a:r>
          </a:p>
        </p:txBody>
      </p:sp>
      <p:pic>
        <p:nvPicPr>
          <p:cNvPr id="5" name="Picture 4"/>
          <p:cNvPicPr>
            <a:picLocks noChangeAspect="1"/>
          </p:cNvPicPr>
          <p:nvPr/>
        </p:nvPicPr>
        <p:blipFill>
          <a:blip r:embed="rId2"/>
          <a:stretch>
            <a:fillRect/>
          </a:stretch>
        </p:blipFill>
        <p:spPr>
          <a:xfrm>
            <a:off x="2170771" y="1407883"/>
            <a:ext cx="3929921" cy="2514600"/>
          </a:xfrm>
          <a:prstGeom prst="rect">
            <a:avLst/>
          </a:prstGeom>
          <a:ln w="12700">
            <a:solidFill>
              <a:schemeClr val="accent1"/>
            </a:solidFill>
          </a:ln>
        </p:spPr>
      </p:pic>
      <p:pic>
        <p:nvPicPr>
          <p:cNvPr id="6" name="Picture 5"/>
          <p:cNvPicPr>
            <a:picLocks noChangeAspect="1"/>
          </p:cNvPicPr>
          <p:nvPr/>
        </p:nvPicPr>
        <p:blipFill>
          <a:blip r:embed="rId3"/>
          <a:stretch>
            <a:fillRect/>
          </a:stretch>
        </p:blipFill>
        <p:spPr>
          <a:xfrm>
            <a:off x="6385000" y="206948"/>
            <a:ext cx="5016375" cy="6537930"/>
          </a:xfrm>
          <a:prstGeom prst="rect">
            <a:avLst/>
          </a:prstGeom>
          <a:ln w="25400">
            <a:solidFill>
              <a:srgbClr val="00B0F0"/>
            </a:solidFill>
          </a:ln>
        </p:spPr>
      </p:pic>
      <p:pic>
        <p:nvPicPr>
          <p:cNvPr id="2" name="Picture 1"/>
          <p:cNvPicPr>
            <a:picLocks noChangeAspect="1"/>
          </p:cNvPicPr>
          <p:nvPr/>
        </p:nvPicPr>
        <p:blipFill>
          <a:blip r:embed="rId4"/>
          <a:stretch>
            <a:fillRect/>
          </a:stretch>
        </p:blipFill>
        <p:spPr>
          <a:xfrm>
            <a:off x="2170770" y="4201997"/>
            <a:ext cx="3929921" cy="2514600"/>
          </a:xfrm>
          <a:prstGeom prst="rect">
            <a:avLst/>
          </a:prstGeom>
          <a:ln w="12700">
            <a:solidFill>
              <a:schemeClr val="accent1"/>
            </a:solidFill>
          </a:ln>
        </p:spPr>
      </p:pic>
      <p:sp>
        <p:nvSpPr>
          <p:cNvPr id="3" name="TextBox 2"/>
          <p:cNvSpPr txBox="1"/>
          <p:nvPr/>
        </p:nvSpPr>
        <p:spPr>
          <a:xfrm>
            <a:off x="4379770" y="1660144"/>
            <a:ext cx="1503104" cy="461665"/>
          </a:xfrm>
          <a:prstGeom prst="rect">
            <a:avLst/>
          </a:prstGeom>
          <a:noFill/>
        </p:spPr>
        <p:txBody>
          <a:bodyPr wrap="none" rtlCol="0">
            <a:spAutoFit/>
          </a:bodyPr>
          <a:lstStyle/>
          <a:p>
            <a:r>
              <a:rPr lang="en-US" sz="2400" dirty="0"/>
              <a:t>Basin Area</a:t>
            </a:r>
          </a:p>
        </p:txBody>
      </p:sp>
      <p:sp>
        <p:nvSpPr>
          <p:cNvPr id="8" name="TextBox 7"/>
          <p:cNvSpPr txBox="1"/>
          <p:nvPr/>
        </p:nvSpPr>
        <p:spPr>
          <a:xfrm>
            <a:off x="3772886" y="4547078"/>
            <a:ext cx="2238562" cy="461665"/>
          </a:xfrm>
          <a:prstGeom prst="rect">
            <a:avLst/>
          </a:prstGeom>
          <a:noFill/>
        </p:spPr>
        <p:txBody>
          <a:bodyPr wrap="none" rtlCol="0">
            <a:spAutoFit/>
          </a:bodyPr>
          <a:lstStyle>
            <a:defPPr>
              <a:defRPr lang="en-US"/>
            </a:defPPr>
            <a:lvl1pPr>
              <a:defRPr sz="2400"/>
            </a:lvl1pPr>
          </a:lstStyle>
          <a:p>
            <a:r>
              <a:rPr lang="en-US" dirty="0"/>
              <a:t>Impervious Area</a:t>
            </a:r>
          </a:p>
        </p:txBody>
      </p:sp>
      <p:sp>
        <p:nvSpPr>
          <p:cNvPr id="9" name="TextBox 8"/>
          <p:cNvSpPr txBox="1"/>
          <p:nvPr/>
        </p:nvSpPr>
        <p:spPr>
          <a:xfrm>
            <a:off x="2519469" y="3860946"/>
            <a:ext cx="704488" cy="369332"/>
          </a:xfrm>
          <a:prstGeom prst="rect">
            <a:avLst/>
          </a:prstGeom>
          <a:solidFill>
            <a:schemeClr val="bg1">
              <a:alpha val="50000"/>
            </a:schemeClr>
          </a:solidFill>
        </p:spPr>
        <p:txBody>
          <a:bodyPr wrap="none" rtlCol="0">
            <a:spAutoFit/>
          </a:bodyPr>
          <a:lstStyle/>
          <a:p>
            <a:r>
              <a:rPr lang="en-US" dirty="0"/>
              <a:t>Lewis</a:t>
            </a:r>
          </a:p>
        </p:txBody>
      </p:sp>
      <p:sp>
        <p:nvSpPr>
          <p:cNvPr id="10" name="TextBox 9"/>
          <p:cNvSpPr txBox="1"/>
          <p:nvPr/>
        </p:nvSpPr>
        <p:spPr>
          <a:xfrm>
            <a:off x="3252238" y="3722446"/>
            <a:ext cx="1034946" cy="646331"/>
          </a:xfrm>
          <a:prstGeom prst="rect">
            <a:avLst/>
          </a:prstGeom>
          <a:solidFill>
            <a:schemeClr val="bg1">
              <a:alpha val="50000"/>
            </a:schemeClr>
          </a:solidFill>
        </p:spPr>
        <p:txBody>
          <a:bodyPr wrap="square" rtlCol="0">
            <a:spAutoFit/>
          </a:bodyPr>
          <a:lstStyle/>
          <a:p>
            <a:r>
              <a:rPr lang="en-US" dirty="0"/>
              <a:t>Laughing </a:t>
            </a:r>
          </a:p>
          <a:p>
            <a:pPr algn="ctr"/>
            <a:r>
              <a:rPr lang="en-US" dirty="0"/>
              <a:t>Jacobs</a:t>
            </a:r>
          </a:p>
        </p:txBody>
      </p:sp>
      <p:sp>
        <p:nvSpPr>
          <p:cNvPr id="11" name="TextBox 10"/>
          <p:cNvSpPr txBox="1"/>
          <p:nvPr/>
        </p:nvSpPr>
        <p:spPr>
          <a:xfrm>
            <a:off x="4213019" y="3832665"/>
            <a:ext cx="857414" cy="369332"/>
          </a:xfrm>
          <a:prstGeom prst="rect">
            <a:avLst/>
          </a:prstGeom>
          <a:solidFill>
            <a:schemeClr val="bg1">
              <a:alpha val="50000"/>
            </a:schemeClr>
          </a:solidFill>
        </p:spPr>
        <p:txBody>
          <a:bodyPr wrap="none" rtlCol="0">
            <a:spAutoFit/>
          </a:bodyPr>
          <a:lstStyle/>
          <a:p>
            <a:r>
              <a:rPr lang="en-US" dirty="0" err="1"/>
              <a:t>Ebright</a:t>
            </a:r>
            <a:endParaRPr lang="en-US" dirty="0"/>
          </a:p>
        </p:txBody>
      </p:sp>
      <p:sp>
        <p:nvSpPr>
          <p:cNvPr id="12" name="TextBox 11"/>
          <p:cNvSpPr txBox="1"/>
          <p:nvPr/>
        </p:nvSpPr>
        <p:spPr>
          <a:xfrm>
            <a:off x="5083886" y="3837150"/>
            <a:ext cx="927562" cy="369332"/>
          </a:xfrm>
          <a:prstGeom prst="rect">
            <a:avLst/>
          </a:prstGeom>
          <a:solidFill>
            <a:schemeClr val="bg1">
              <a:alpha val="50000"/>
            </a:schemeClr>
          </a:solidFill>
        </p:spPr>
        <p:txBody>
          <a:bodyPr wrap="none" rtlCol="0">
            <a:spAutoFit/>
          </a:bodyPr>
          <a:lstStyle/>
          <a:p>
            <a:r>
              <a:rPr lang="en-US" dirty="0" err="1"/>
              <a:t>Zackuse</a:t>
            </a:r>
            <a:endParaRPr lang="en-US" dirty="0"/>
          </a:p>
        </p:txBody>
      </p:sp>
      <p:sp>
        <p:nvSpPr>
          <p:cNvPr id="13" name="TextBox 12"/>
          <p:cNvSpPr txBox="1"/>
          <p:nvPr/>
        </p:nvSpPr>
        <p:spPr>
          <a:xfrm>
            <a:off x="137791" y="3475913"/>
            <a:ext cx="1810731" cy="923330"/>
          </a:xfrm>
          <a:prstGeom prst="rect">
            <a:avLst/>
          </a:prstGeom>
          <a:solidFill>
            <a:schemeClr val="bg1">
              <a:lumMod val="95000"/>
            </a:schemeClr>
          </a:solidFill>
          <a:ln w="25400">
            <a:solidFill>
              <a:schemeClr val="accent1"/>
            </a:solidFill>
          </a:ln>
        </p:spPr>
        <p:txBody>
          <a:bodyPr wrap="square" rtlCol="0">
            <a:spAutoFit/>
          </a:bodyPr>
          <a:lstStyle/>
          <a:p>
            <a:pPr algn="ctr"/>
            <a:r>
              <a:rPr lang="en-US" dirty="0"/>
              <a:t>Annual Precipitation</a:t>
            </a:r>
          </a:p>
          <a:p>
            <a:pPr algn="ctr"/>
            <a:r>
              <a:rPr lang="en-US" dirty="0"/>
              <a:t>45-50 inches</a:t>
            </a:r>
          </a:p>
        </p:txBody>
      </p:sp>
      <p:pic>
        <p:nvPicPr>
          <p:cNvPr id="17" name="Picture 16"/>
          <p:cNvPicPr>
            <a:picLocks noChangeAspect="1"/>
          </p:cNvPicPr>
          <p:nvPr/>
        </p:nvPicPr>
        <p:blipFill rotWithShape="1">
          <a:blip r:embed="rId5"/>
          <a:srcRect r="21223"/>
          <a:stretch/>
        </p:blipFill>
        <p:spPr>
          <a:xfrm>
            <a:off x="9698384" y="302800"/>
            <a:ext cx="2274506" cy="1517910"/>
          </a:xfrm>
          <a:prstGeom prst="rect">
            <a:avLst/>
          </a:prstGeom>
          <a:ln w="25400">
            <a:solidFill>
              <a:schemeClr val="accent1"/>
            </a:solidFill>
          </a:ln>
        </p:spPr>
      </p:pic>
      <p:sp>
        <p:nvSpPr>
          <p:cNvPr id="19" name="Rectangle 18"/>
          <p:cNvSpPr/>
          <p:nvPr/>
        </p:nvSpPr>
        <p:spPr>
          <a:xfrm>
            <a:off x="11650309" y="1506628"/>
            <a:ext cx="322581" cy="31408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8429F864-B6BA-4C3B-9A9E-D31B7BA30250}"/>
              </a:ext>
            </a:extLst>
          </p:cNvPr>
          <p:cNvSpPr/>
          <p:nvPr/>
        </p:nvSpPr>
        <p:spPr>
          <a:xfrm>
            <a:off x="1753386" y="1168924"/>
            <a:ext cx="2956948" cy="5995447"/>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25487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3999342" y="2308990"/>
            <a:ext cx="6935751" cy="4437911"/>
          </a:xfrm>
          <a:prstGeom prst="rect">
            <a:avLst/>
          </a:prstGeom>
          <a:ln w="25400">
            <a:solidFill>
              <a:srgbClr val="00B0F0"/>
            </a:solidFill>
          </a:ln>
        </p:spPr>
      </p:pic>
      <p:sp>
        <p:nvSpPr>
          <p:cNvPr id="7" name="Content Placeholder 6"/>
          <p:cNvSpPr>
            <a:spLocks noGrp="1"/>
          </p:cNvSpPr>
          <p:nvPr>
            <p:ph idx="1"/>
          </p:nvPr>
        </p:nvSpPr>
        <p:spPr>
          <a:xfrm>
            <a:off x="348006" y="251349"/>
            <a:ext cx="10515600" cy="4351338"/>
          </a:xfrm>
        </p:spPr>
        <p:txBody>
          <a:bodyPr/>
          <a:lstStyle/>
          <a:p>
            <a:pPr marL="0" indent="0">
              <a:buNone/>
            </a:pPr>
            <a:r>
              <a:rPr lang="en-US" sz="4000" dirty="0"/>
              <a:t>Annual flood frequency analysis</a:t>
            </a:r>
          </a:p>
          <a:p>
            <a:r>
              <a:rPr lang="en-US" sz="2400" dirty="0"/>
              <a:t>Timing of peaks not always the same across streams</a:t>
            </a:r>
          </a:p>
          <a:p>
            <a:r>
              <a:rPr lang="en-US" sz="2400" dirty="0"/>
              <a:t>Missing data can make it difficult to be certain that annual peak was recorded</a:t>
            </a:r>
          </a:p>
          <a:p>
            <a:r>
              <a:rPr lang="en-US" sz="2400" dirty="0"/>
              <a:t>Even more difficult for smaller periods of interest – season or month</a:t>
            </a:r>
          </a:p>
          <a:p>
            <a:r>
              <a:rPr lang="en-US" sz="2400" dirty="0"/>
              <a:t>Need at least 10+ years</a:t>
            </a:r>
          </a:p>
        </p:txBody>
      </p:sp>
      <p:sp>
        <p:nvSpPr>
          <p:cNvPr id="8" name="TextBox 7"/>
          <p:cNvSpPr txBox="1"/>
          <p:nvPr/>
        </p:nvSpPr>
        <p:spPr>
          <a:xfrm>
            <a:off x="348006" y="3073138"/>
            <a:ext cx="3460423" cy="646331"/>
          </a:xfrm>
          <a:prstGeom prst="rect">
            <a:avLst/>
          </a:prstGeom>
          <a:noFill/>
          <a:ln>
            <a:solidFill>
              <a:srgbClr val="00B0F0"/>
            </a:solidFill>
          </a:ln>
        </p:spPr>
        <p:txBody>
          <a:bodyPr wrap="square" rtlCol="0">
            <a:spAutoFit/>
          </a:bodyPr>
          <a:lstStyle/>
          <a:p>
            <a:r>
              <a:rPr lang="en-US" dirty="0"/>
              <a:t>Laughing Jacobs and Lewis Creeks</a:t>
            </a:r>
          </a:p>
          <a:p>
            <a:r>
              <a:rPr lang="en-US" dirty="0"/>
              <a:t>Water Year 2018</a:t>
            </a:r>
          </a:p>
        </p:txBody>
      </p:sp>
    </p:spTree>
    <p:extLst>
      <p:ext uri="{BB962C8B-B14F-4D97-AF65-F5344CB8AC3E}">
        <p14:creationId xmlns:p14="http://schemas.microsoft.com/office/powerpoint/2010/main" val="18917294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3482" y="167162"/>
            <a:ext cx="10515600" cy="1325563"/>
          </a:xfrm>
        </p:spPr>
        <p:txBody>
          <a:bodyPr/>
          <a:lstStyle/>
          <a:p>
            <a:r>
              <a:rPr lang="en-US" dirty="0"/>
              <a:t>Laughing Jacobs Creek</a:t>
            </a:r>
          </a:p>
        </p:txBody>
      </p:sp>
      <p:pic>
        <p:nvPicPr>
          <p:cNvPr id="3" name="Picture 2"/>
          <p:cNvPicPr>
            <a:picLocks noChangeAspect="1"/>
          </p:cNvPicPr>
          <p:nvPr/>
        </p:nvPicPr>
        <p:blipFill>
          <a:blip r:embed="rId2"/>
          <a:stretch>
            <a:fillRect/>
          </a:stretch>
        </p:blipFill>
        <p:spPr>
          <a:xfrm>
            <a:off x="6092751" y="294431"/>
            <a:ext cx="5734682" cy="3669394"/>
          </a:xfrm>
          <a:prstGeom prst="rect">
            <a:avLst/>
          </a:prstGeom>
          <a:ln w="25400">
            <a:solidFill>
              <a:srgbClr val="00B0F0"/>
            </a:solidFill>
          </a:ln>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7707" y="2259611"/>
            <a:ext cx="5736022" cy="4302016"/>
          </a:xfrm>
          <a:prstGeom prst="rect">
            <a:avLst/>
          </a:prstGeom>
          <a:ln w="25400">
            <a:solidFill>
              <a:srgbClr val="00B0F0"/>
            </a:solidFill>
          </a:ln>
        </p:spPr>
      </p:pic>
      <p:sp>
        <p:nvSpPr>
          <p:cNvPr id="5" name="Oval 4"/>
          <p:cNvSpPr/>
          <p:nvPr/>
        </p:nvSpPr>
        <p:spPr>
          <a:xfrm>
            <a:off x="11208470" y="1564849"/>
            <a:ext cx="618963" cy="2271860"/>
          </a:xfrm>
          <a:prstGeom prst="ellipse">
            <a:avLst/>
          </a:prstGeom>
          <a:noFill/>
          <a:ln w="254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Arrow Connector 6"/>
          <p:cNvCxnSpPr>
            <a:stCxn id="8" idx="0"/>
          </p:cNvCxnSpPr>
          <p:nvPr/>
        </p:nvCxnSpPr>
        <p:spPr>
          <a:xfrm flipV="1">
            <a:off x="10699423" y="3836709"/>
            <a:ext cx="716437" cy="1268217"/>
          </a:xfrm>
          <a:prstGeom prst="straightConnector1">
            <a:avLst/>
          </a:prstGeom>
          <a:ln w="28575">
            <a:solidFill>
              <a:srgbClr val="00B0F0"/>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9723748" y="5104926"/>
            <a:ext cx="1951349" cy="923330"/>
          </a:xfrm>
          <a:prstGeom prst="rect">
            <a:avLst/>
          </a:prstGeom>
          <a:noFill/>
          <a:ln w="19050">
            <a:solidFill>
              <a:srgbClr val="00B0F0"/>
            </a:solidFill>
          </a:ln>
        </p:spPr>
        <p:txBody>
          <a:bodyPr wrap="square" rtlCol="0">
            <a:spAutoFit/>
          </a:bodyPr>
          <a:lstStyle/>
          <a:p>
            <a:pPr algn="ctr"/>
            <a:r>
              <a:rPr lang="en-US" dirty="0"/>
              <a:t>February 2020 peak for Water Year 2020</a:t>
            </a:r>
          </a:p>
        </p:txBody>
      </p:sp>
      <p:sp>
        <p:nvSpPr>
          <p:cNvPr id="6" name="TextBox 5"/>
          <p:cNvSpPr txBox="1"/>
          <p:nvPr/>
        </p:nvSpPr>
        <p:spPr>
          <a:xfrm>
            <a:off x="153202" y="1241683"/>
            <a:ext cx="6010748" cy="707886"/>
          </a:xfrm>
          <a:prstGeom prst="rect">
            <a:avLst/>
          </a:prstGeom>
          <a:noFill/>
        </p:spPr>
        <p:txBody>
          <a:bodyPr wrap="none" rtlCol="0">
            <a:spAutoFit/>
          </a:bodyPr>
          <a:lstStyle/>
          <a:p>
            <a:pPr marL="285750" indent="-285750">
              <a:buFont typeface="Arial" panose="020B0604020202020204" pitchFamily="34" charset="0"/>
              <a:buChar char="•"/>
            </a:pPr>
            <a:r>
              <a:rPr lang="en-US" sz="2000" dirty="0"/>
              <a:t>Annual maximum Q in February 2020</a:t>
            </a:r>
          </a:p>
          <a:p>
            <a:pPr marL="285750" indent="-285750">
              <a:buFont typeface="Arial" panose="020B0604020202020204" pitchFamily="34" charset="0"/>
              <a:buChar char="•"/>
            </a:pPr>
            <a:r>
              <a:rPr lang="en-US" sz="2000" dirty="0"/>
              <a:t>~ 9 year return period (11% annual exceedance </a:t>
            </a:r>
            <a:r>
              <a:rPr lang="en-US" sz="2000" dirty="0" err="1"/>
              <a:t>prob</a:t>
            </a:r>
            <a:r>
              <a:rPr lang="en-US" sz="2000" dirty="0"/>
              <a:t>)</a:t>
            </a:r>
          </a:p>
        </p:txBody>
      </p:sp>
    </p:spTree>
    <p:extLst>
      <p:ext uri="{BB962C8B-B14F-4D97-AF65-F5344CB8AC3E}">
        <p14:creationId xmlns:p14="http://schemas.microsoft.com/office/powerpoint/2010/main" val="15052912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a:blip r:embed="rId2"/>
          <a:stretch>
            <a:fillRect/>
          </a:stretch>
        </p:blipFill>
        <p:spPr>
          <a:xfrm>
            <a:off x="414592" y="1162536"/>
            <a:ext cx="5742899" cy="3657600"/>
          </a:xfrm>
          <a:prstGeom prst="rect">
            <a:avLst/>
          </a:prstGeom>
          <a:ln w="25400">
            <a:solidFill>
              <a:schemeClr val="accent1"/>
            </a:solidFill>
          </a:ln>
        </p:spPr>
      </p:pic>
      <p:sp>
        <p:nvSpPr>
          <p:cNvPr id="2" name="Title 1"/>
          <p:cNvSpPr>
            <a:spLocks noGrp="1"/>
          </p:cNvSpPr>
          <p:nvPr>
            <p:ph type="title"/>
          </p:nvPr>
        </p:nvSpPr>
        <p:spPr>
          <a:xfrm>
            <a:off x="112336" y="91748"/>
            <a:ext cx="11444926" cy="1325563"/>
          </a:xfrm>
        </p:spPr>
        <p:txBody>
          <a:bodyPr/>
          <a:lstStyle/>
          <a:p>
            <a:r>
              <a:rPr lang="en-US" dirty="0">
                <a:latin typeface="+mn-lt"/>
              </a:rPr>
              <a:t>Flow duration curves (Lewis and Laughing Jacobs)</a:t>
            </a:r>
          </a:p>
        </p:txBody>
      </p:sp>
      <p:sp>
        <p:nvSpPr>
          <p:cNvPr id="10" name="TextBox 9"/>
          <p:cNvSpPr txBox="1"/>
          <p:nvPr/>
        </p:nvSpPr>
        <p:spPr>
          <a:xfrm>
            <a:off x="6244218" y="1487338"/>
            <a:ext cx="5947782" cy="369332"/>
          </a:xfrm>
          <a:prstGeom prst="rect">
            <a:avLst/>
          </a:prstGeom>
          <a:noFill/>
        </p:spPr>
        <p:txBody>
          <a:bodyPr wrap="none" rtlCol="0">
            <a:spAutoFit/>
          </a:bodyPr>
          <a:lstStyle/>
          <a:p>
            <a:r>
              <a:rPr lang="en-US" dirty="0"/>
              <a:t>Based on 15-minute data collected Oct 1, 1999 to Oct 1, 2019</a:t>
            </a:r>
          </a:p>
        </p:txBody>
      </p:sp>
      <p:pic>
        <p:nvPicPr>
          <p:cNvPr id="9" name="Picture 8"/>
          <p:cNvPicPr>
            <a:picLocks noChangeAspect="1"/>
          </p:cNvPicPr>
          <p:nvPr/>
        </p:nvPicPr>
        <p:blipFill>
          <a:blip r:embed="rId3"/>
          <a:stretch>
            <a:fillRect/>
          </a:stretch>
        </p:blipFill>
        <p:spPr>
          <a:xfrm>
            <a:off x="6217125" y="2693210"/>
            <a:ext cx="5742899" cy="3657600"/>
          </a:xfrm>
          <a:prstGeom prst="rect">
            <a:avLst/>
          </a:prstGeom>
          <a:ln w="25400">
            <a:solidFill>
              <a:schemeClr val="accent1"/>
            </a:solidFill>
          </a:ln>
        </p:spPr>
      </p:pic>
      <p:sp>
        <p:nvSpPr>
          <p:cNvPr id="13" name="TextBox 12"/>
          <p:cNvSpPr txBox="1"/>
          <p:nvPr/>
        </p:nvSpPr>
        <p:spPr>
          <a:xfrm>
            <a:off x="3081131" y="2303433"/>
            <a:ext cx="1099725" cy="369332"/>
          </a:xfrm>
          <a:prstGeom prst="rect">
            <a:avLst/>
          </a:prstGeom>
          <a:solidFill>
            <a:schemeClr val="bg1"/>
          </a:solidFill>
          <a:ln w="12700">
            <a:solidFill>
              <a:schemeClr val="accent1"/>
            </a:solidFill>
          </a:ln>
        </p:spPr>
        <p:txBody>
          <a:bodyPr wrap="none" rtlCol="0">
            <a:spAutoFit/>
          </a:bodyPr>
          <a:lstStyle/>
          <a:p>
            <a:r>
              <a:rPr lang="en-US" dirty="0">
                <a:solidFill>
                  <a:srgbClr val="00B0F0"/>
                </a:solidFill>
              </a:rPr>
              <a:t>Discharge</a:t>
            </a:r>
          </a:p>
        </p:txBody>
      </p:sp>
      <p:sp>
        <p:nvSpPr>
          <p:cNvPr id="14" name="TextBox 13"/>
          <p:cNvSpPr txBox="1"/>
          <p:nvPr/>
        </p:nvSpPr>
        <p:spPr>
          <a:xfrm>
            <a:off x="8839200" y="3760304"/>
            <a:ext cx="1423723" cy="369332"/>
          </a:xfrm>
          <a:prstGeom prst="rect">
            <a:avLst/>
          </a:prstGeom>
          <a:solidFill>
            <a:schemeClr val="bg1"/>
          </a:solidFill>
          <a:ln w="12700">
            <a:solidFill>
              <a:schemeClr val="accent1"/>
            </a:solidFill>
          </a:ln>
        </p:spPr>
        <p:txBody>
          <a:bodyPr wrap="none" rtlCol="0">
            <a:spAutoFit/>
          </a:bodyPr>
          <a:lstStyle/>
          <a:p>
            <a:r>
              <a:rPr lang="en-US" dirty="0">
                <a:solidFill>
                  <a:srgbClr val="00B0F0"/>
                </a:solidFill>
              </a:rPr>
              <a:t>Runoff depth</a:t>
            </a:r>
          </a:p>
        </p:txBody>
      </p:sp>
      <p:sp>
        <p:nvSpPr>
          <p:cNvPr id="15" name="TextBox 14"/>
          <p:cNvSpPr txBox="1"/>
          <p:nvPr/>
        </p:nvSpPr>
        <p:spPr>
          <a:xfrm>
            <a:off x="3352711" y="1302672"/>
            <a:ext cx="556563" cy="369332"/>
          </a:xfrm>
          <a:prstGeom prst="rect">
            <a:avLst/>
          </a:prstGeom>
          <a:noFill/>
          <a:ln>
            <a:noFill/>
          </a:ln>
        </p:spPr>
        <p:txBody>
          <a:bodyPr wrap="none" rtlCol="0">
            <a:spAutoFit/>
          </a:bodyPr>
          <a:lstStyle/>
          <a:p>
            <a:r>
              <a:rPr lang="en-US" dirty="0">
                <a:solidFill>
                  <a:schemeClr val="tx1">
                    <a:lumMod val="65000"/>
                    <a:lumOff val="35000"/>
                  </a:schemeClr>
                </a:solidFill>
              </a:rPr>
              <a:t>2-yr</a:t>
            </a:r>
          </a:p>
        </p:txBody>
      </p:sp>
      <p:sp>
        <p:nvSpPr>
          <p:cNvPr id="16" name="TextBox 15"/>
          <p:cNvSpPr txBox="1"/>
          <p:nvPr/>
        </p:nvSpPr>
        <p:spPr>
          <a:xfrm>
            <a:off x="3286041" y="1685928"/>
            <a:ext cx="673582" cy="369332"/>
          </a:xfrm>
          <a:prstGeom prst="rect">
            <a:avLst/>
          </a:prstGeom>
          <a:noFill/>
          <a:ln>
            <a:noFill/>
          </a:ln>
        </p:spPr>
        <p:txBody>
          <a:bodyPr wrap="none" rtlCol="0">
            <a:spAutoFit/>
          </a:bodyPr>
          <a:lstStyle/>
          <a:p>
            <a:r>
              <a:rPr lang="en-US" dirty="0">
                <a:solidFill>
                  <a:schemeClr val="tx1">
                    <a:lumMod val="95000"/>
                    <a:lumOff val="5000"/>
                  </a:schemeClr>
                </a:solidFill>
              </a:rPr>
              <a:t>10-yr</a:t>
            </a:r>
          </a:p>
        </p:txBody>
      </p:sp>
      <p:cxnSp>
        <p:nvCxnSpPr>
          <p:cNvPr id="18" name="Straight Arrow Connector 17"/>
          <p:cNvCxnSpPr>
            <a:stCxn id="16" idx="1"/>
          </p:cNvCxnSpPr>
          <p:nvPr/>
        </p:nvCxnSpPr>
        <p:spPr>
          <a:xfrm flipH="1">
            <a:off x="2504661" y="1870594"/>
            <a:ext cx="781380" cy="432839"/>
          </a:xfrm>
          <a:prstGeom prst="straightConnector1">
            <a:avLst/>
          </a:prstGeom>
          <a:ln>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a:off x="3959623" y="1870594"/>
            <a:ext cx="523489" cy="198590"/>
          </a:xfrm>
          <a:prstGeom prst="straightConnector1">
            <a:avLst/>
          </a:prstGeom>
          <a:ln>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flipH="1" flipV="1">
            <a:off x="2754176" y="1353134"/>
            <a:ext cx="598535" cy="134308"/>
          </a:xfrm>
          <a:prstGeom prst="straightConnector1">
            <a:avLst/>
          </a:prstGeom>
          <a:ln>
            <a:solidFill>
              <a:schemeClr val="tx1">
                <a:lumMod val="50000"/>
                <a:lumOff val="50000"/>
              </a:schemeClr>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flipH="1">
            <a:off x="1948070" y="1534823"/>
            <a:ext cx="1404641" cy="371430"/>
          </a:xfrm>
          <a:prstGeom prst="straightConnector1">
            <a:avLst/>
          </a:prstGeom>
          <a:ln>
            <a:solidFill>
              <a:schemeClr val="tx1">
                <a:lumMod val="50000"/>
                <a:lumOff val="50000"/>
              </a:schemeClr>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4955799" y="1353134"/>
            <a:ext cx="1187697" cy="461665"/>
          </a:xfrm>
          <a:prstGeom prst="rect">
            <a:avLst/>
          </a:prstGeom>
          <a:solidFill>
            <a:schemeClr val="bg1"/>
          </a:solidFill>
        </p:spPr>
        <p:txBody>
          <a:bodyPr wrap="none" rtlCol="0">
            <a:spAutoFit/>
          </a:bodyPr>
          <a:lstStyle/>
          <a:p>
            <a:r>
              <a:rPr lang="en-US" sz="1200" dirty="0"/>
              <a:t>Lewis</a:t>
            </a:r>
          </a:p>
          <a:p>
            <a:r>
              <a:rPr lang="en-US" sz="1200" dirty="0"/>
              <a:t>Laughing Jacobs</a:t>
            </a:r>
          </a:p>
        </p:txBody>
      </p:sp>
      <p:sp>
        <p:nvSpPr>
          <p:cNvPr id="26" name="TextBox 25"/>
          <p:cNvSpPr txBox="1"/>
          <p:nvPr/>
        </p:nvSpPr>
        <p:spPr>
          <a:xfrm>
            <a:off x="10762388" y="2879893"/>
            <a:ext cx="1187697" cy="461665"/>
          </a:xfrm>
          <a:prstGeom prst="rect">
            <a:avLst/>
          </a:prstGeom>
          <a:solidFill>
            <a:schemeClr val="bg1"/>
          </a:solidFill>
        </p:spPr>
        <p:txBody>
          <a:bodyPr wrap="none" rtlCol="0">
            <a:spAutoFit/>
          </a:bodyPr>
          <a:lstStyle/>
          <a:p>
            <a:r>
              <a:rPr lang="en-US" sz="1200" dirty="0"/>
              <a:t>Lewis</a:t>
            </a:r>
          </a:p>
          <a:p>
            <a:r>
              <a:rPr lang="en-US" sz="1200" dirty="0"/>
              <a:t>Laughing Jacobs</a:t>
            </a:r>
          </a:p>
        </p:txBody>
      </p:sp>
      <p:sp>
        <p:nvSpPr>
          <p:cNvPr id="27" name="TextBox 26"/>
          <p:cNvSpPr txBox="1"/>
          <p:nvPr/>
        </p:nvSpPr>
        <p:spPr>
          <a:xfrm>
            <a:off x="414592" y="5122475"/>
            <a:ext cx="5642850" cy="1200329"/>
          </a:xfrm>
          <a:prstGeom prst="rect">
            <a:avLst/>
          </a:prstGeom>
          <a:noFill/>
        </p:spPr>
        <p:txBody>
          <a:bodyPr wrap="square" rtlCol="0">
            <a:spAutoFit/>
          </a:bodyPr>
          <a:lstStyle/>
          <a:p>
            <a:pPr marL="285750" indent="-285750">
              <a:buFont typeface="Arial" panose="020B0604020202020204" pitchFamily="34" charset="0"/>
              <a:buChar char="•"/>
            </a:pPr>
            <a:r>
              <a:rPr lang="en-US" sz="2400" dirty="0"/>
              <a:t>Lewis Creek generates more runoff than Laughing Jacobs even after adjusting for differences in drainage area</a:t>
            </a:r>
          </a:p>
        </p:txBody>
      </p:sp>
    </p:spTree>
    <p:extLst>
      <p:ext uri="{BB962C8B-B14F-4D97-AF65-F5344CB8AC3E}">
        <p14:creationId xmlns:p14="http://schemas.microsoft.com/office/powerpoint/2010/main" val="31736042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3"/>
          <a:stretch>
            <a:fillRect/>
          </a:stretch>
        </p:blipFill>
        <p:spPr>
          <a:xfrm>
            <a:off x="4453128" y="1691640"/>
            <a:ext cx="7178624" cy="4572000"/>
          </a:xfrm>
          <a:prstGeom prst="rect">
            <a:avLst/>
          </a:prstGeom>
          <a:ln w="25400">
            <a:solidFill>
              <a:schemeClr val="accent1"/>
            </a:solidFill>
          </a:ln>
        </p:spPr>
      </p:pic>
      <p:sp>
        <p:nvSpPr>
          <p:cNvPr id="2" name="Title 1"/>
          <p:cNvSpPr>
            <a:spLocks noGrp="1"/>
          </p:cNvSpPr>
          <p:nvPr>
            <p:ph type="title"/>
          </p:nvPr>
        </p:nvSpPr>
        <p:spPr>
          <a:xfrm>
            <a:off x="838200" y="176587"/>
            <a:ext cx="10515600" cy="1325563"/>
          </a:xfrm>
        </p:spPr>
        <p:txBody>
          <a:bodyPr/>
          <a:lstStyle/>
          <a:p>
            <a:r>
              <a:rPr lang="en-US" dirty="0">
                <a:latin typeface="+mn-lt"/>
              </a:rPr>
              <a:t>Modeled Flow Duration for Laughing Jacobs</a:t>
            </a:r>
          </a:p>
        </p:txBody>
      </p:sp>
      <p:sp>
        <p:nvSpPr>
          <p:cNvPr id="4" name="TextBox 3"/>
          <p:cNvSpPr txBox="1"/>
          <p:nvPr/>
        </p:nvSpPr>
        <p:spPr>
          <a:xfrm>
            <a:off x="9031375" y="2280013"/>
            <a:ext cx="556563" cy="369332"/>
          </a:xfrm>
          <a:prstGeom prst="rect">
            <a:avLst/>
          </a:prstGeom>
          <a:noFill/>
          <a:ln>
            <a:noFill/>
          </a:ln>
        </p:spPr>
        <p:txBody>
          <a:bodyPr wrap="square" rtlCol="0">
            <a:spAutoFit/>
          </a:bodyPr>
          <a:lstStyle/>
          <a:p>
            <a:r>
              <a:rPr lang="en-US" dirty="0">
                <a:solidFill>
                  <a:schemeClr val="tx1">
                    <a:lumMod val="65000"/>
                    <a:lumOff val="35000"/>
                  </a:schemeClr>
                </a:solidFill>
              </a:rPr>
              <a:t>2-yr</a:t>
            </a:r>
          </a:p>
        </p:txBody>
      </p:sp>
      <p:sp>
        <p:nvSpPr>
          <p:cNvPr id="5" name="TextBox 4"/>
          <p:cNvSpPr txBox="1"/>
          <p:nvPr/>
        </p:nvSpPr>
        <p:spPr>
          <a:xfrm>
            <a:off x="10417873" y="2909806"/>
            <a:ext cx="673582" cy="369332"/>
          </a:xfrm>
          <a:prstGeom prst="rect">
            <a:avLst/>
          </a:prstGeom>
          <a:noFill/>
          <a:ln>
            <a:noFill/>
          </a:ln>
        </p:spPr>
        <p:txBody>
          <a:bodyPr wrap="none" rtlCol="0">
            <a:spAutoFit/>
          </a:bodyPr>
          <a:lstStyle/>
          <a:p>
            <a:r>
              <a:rPr lang="en-US" dirty="0">
                <a:solidFill>
                  <a:schemeClr val="tx1">
                    <a:lumMod val="95000"/>
                    <a:lumOff val="5000"/>
                  </a:schemeClr>
                </a:solidFill>
              </a:rPr>
              <a:t>10-yr</a:t>
            </a:r>
          </a:p>
        </p:txBody>
      </p:sp>
      <p:cxnSp>
        <p:nvCxnSpPr>
          <p:cNvPr id="6" name="Straight Arrow Connector 5"/>
          <p:cNvCxnSpPr>
            <a:stCxn id="5" idx="1"/>
          </p:cNvCxnSpPr>
          <p:nvPr/>
        </p:nvCxnSpPr>
        <p:spPr>
          <a:xfrm flipH="1" flipV="1">
            <a:off x="9992410" y="3016251"/>
            <a:ext cx="425463" cy="78221"/>
          </a:xfrm>
          <a:prstGeom prst="straightConnector1">
            <a:avLst/>
          </a:prstGeom>
          <a:ln>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flipH="1">
            <a:off x="7324625" y="3104570"/>
            <a:ext cx="3093248" cy="167606"/>
          </a:xfrm>
          <a:prstGeom prst="straightConnector1">
            <a:avLst/>
          </a:prstGeom>
          <a:ln>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flipH="1" flipV="1">
            <a:off x="8432840" y="2330475"/>
            <a:ext cx="598536" cy="134308"/>
          </a:xfrm>
          <a:prstGeom prst="straightConnector1">
            <a:avLst/>
          </a:prstGeom>
          <a:ln>
            <a:solidFill>
              <a:schemeClr val="tx1">
                <a:lumMod val="50000"/>
                <a:lumOff val="50000"/>
              </a:schemeClr>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flipH="1">
            <a:off x="6231115" y="2512164"/>
            <a:ext cx="2800261" cy="269924"/>
          </a:xfrm>
          <a:prstGeom prst="straightConnector1">
            <a:avLst/>
          </a:prstGeom>
          <a:ln>
            <a:solidFill>
              <a:schemeClr val="tx1">
                <a:lumMod val="50000"/>
                <a:lumOff val="50000"/>
              </a:schemeClr>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10720840" y="1964245"/>
            <a:ext cx="1237583" cy="461665"/>
          </a:xfrm>
          <a:prstGeom prst="rect">
            <a:avLst/>
          </a:prstGeom>
          <a:solidFill>
            <a:schemeClr val="bg1"/>
          </a:solidFill>
        </p:spPr>
        <p:txBody>
          <a:bodyPr wrap="none" rtlCol="0">
            <a:spAutoFit/>
          </a:bodyPr>
          <a:lstStyle/>
          <a:p>
            <a:r>
              <a:rPr lang="en-US" sz="1200" dirty="0"/>
              <a:t>Current (~1990s)</a:t>
            </a:r>
          </a:p>
          <a:p>
            <a:r>
              <a:rPr lang="en-US" sz="1200" dirty="0"/>
              <a:t>Forested</a:t>
            </a:r>
          </a:p>
        </p:txBody>
      </p:sp>
      <p:sp>
        <p:nvSpPr>
          <p:cNvPr id="17" name="TextBox 16"/>
          <p:cNvSpPr txBox="1"/>
          <p:nvPr/>
        </p:nvSpPr>
        <p:spPr>
          <a:xfrm>
            <a:off x="189034" y="2462124"/>
            <a:ext cx="4262597" cy="3416320"/>
          </a:xfrm>
          <a:prstGeom prst="rect">
            <a:avLst/>
          </a:prstGeom>
          <a:noFill/>
        </p:spPr>
        <p:txBody>
          <a:bodyPr wrap="square" rtlCol="0">
            <a:spAutoFit/>
          </a:bodyPr>
          <a:lstStyle/>
          <a:p>
            <a:pPr marL="285750" indent="-285750">
              <a:buFont typeface="Arial" panose="020B0604020202020204" pitchFamily="34" charset="0"/>
              <a:buChar char="•"/>
            </a:pPr>
            <a:r>
              <a:rPr lang="en-US" sz="2400" b="1" dirty="0">
                <a:solidFill>
                  <a:srgbClr val="FF0000"/>
                </a:solidFill>
              </a:rPr>
              <a:t>Caution:</a:t>
            </a:r>
            <a:r>
              <a:rPr lang="en-US" sz="2400" dirty="0"/>
              <a:t> All models are wrong</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r>
              <a:rPr lang="en-US" sz="2400" dirty="0"/>
              <a:t>Modeled Laughing Jacobs Creek “Current” 2-yr peak of 120 </a:t>
            </a:r>
            <a:r>
              <a:rPr lang="en-US" sz="2400" dirty="0" err="1"/>
              <a:t>cfs</a:t>
            </a:r>
            <a:r>
              <a:rPr lang="en-US" sz="2400" dirty="0"/>
              <a:t> is greater than the 10-yr “Forested” peak of 73 </a:t>
            </a:r>
            <a:r>
              <a:rPr lang="en-US" sz="2400" dirty="0" err="1"/>
              <a:t>cfs</a:t>
            </a:r>
            <a:endParaRPr lang="en-US" sz="2400" dirty="0"/>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r>
              <a:rPr lang="en-US" sz="2400" dirty="0"/>
              <a:t>Forested 10-yr/Current 2-yr = 73/120 = 0.60</a:t>
            </a:r>
          </a:p>
        </p:txBody>
      </p:sp>
      <p:sp>
        <p:nvSpPr>
          <p:cNvPr id="18" name="TextBox 17"/>
          <p:cNvSpPr txBox="1"/>
          <p:nvPr/>
        </p:nvSpPr>
        <p:spPr>
          <a:xfrm>
            <a:off x="10254075" y="4001583"/>
            <a:ext cx="1099660" cy="369332"/>
          </a:xfrm>
          <a:prstGeom prst="rect">
            <a:avLst/>
          </a:prstGeom>
          <a:solidFill>
            <a:schemeClr val="bg1"/>
          </a:solidFill>
          <a:ln w="12700">
            <a:solidFill>
              <a:schemeClr val="accent1"/>
            </a:solidFill>
          </a:ln>
        </p:spPr>
        <p:txBody>
          <a:bodyPr wrap="none" rtlCol="0">
            <a:spAutoFit/>
          </a:bodyPr>
          <a:lstStyle/>
          <a:p>
            <a:r>
              <a:rPr lang="en-US" dirty="0">
                <a:solidFill>
                  <a:srgbClr val="00B0F0"/>
                </a:solidFill>
              </a:rPr>
              <a:t>“Current”</a:t>
            </a:r>
          </a:p>
        </p:txBody>
      </p:sp>
      <p:sp>
        <p:nvSpPr>
          <p:cNvPr id="19" name="TextBox 18"/>
          <p:cNvSpPr txBox="1"/>
          <p:nvPr/>
        </p:nvSpPr>
        <p:spPr>
          <a:xfrm>
            <a:off x="5281667" y="4279769"/>
            <a:ext cx="1189749" cy="369332"/>
          </a:xfrm>
          <a:prstGeom prst="rect">
            <a:avLst/>
          </a:prstGeom>
          <a:solidFill>
            <a:schemeClr val="bg1"/>
          </a:solidFill>
          <a:ln w="12700">
            <a:solidFill>
              <a:schemeClr val="accent1"/>
            </a:solidFill>
          </a:ln>
        </p:spPr>
        <p:txBody>
          <a:bodyPr wrap="none" rtlCol="0">
            <a:spAutoFit/>
          </a:bodyPr>
          <a:lstStyle/>
          <a:p>
            <a:r>
              <a:rPr lang="en-US" dirty="0">
                <a:solidFill>
                  <a:srgbClr val="00B0F0"/>
                </a:solidFill>
              </a:rPr>
              <a:t>“Forested”</a:t>
            </a:r>
          </a:p>
        </p:txBody>
      </p:sp>
      <p:cxnSp>
        <p:nvCxnSpPr>
          <p:cNvPr id="21" name="Straight Arrow Connector 20"/>
          <p:cNvCxnSpPr/>
          <p:nvPr/>
        </p:nvCxnSpPr>
        <p:spPr>
          <a:xfrm flipH="1">
            <a:off x="9309657" y="4186249"/>
            <a:ext cx="944417" cy="253776"/>
          </a:xfrm>
          <a:prstGeom prst="straightConnector1">
            <a:avLst/>
          </a:prstGeom>
          <a:ln w="25400">
            <a:solidFill>
              <a:srgbClr val="00B0F0"/>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flipV="1">
            <a:off x="6471416" y="4279770"/>
            <a:ext cx="570407" cy="160255"/>
          </a:xfrm>
          <a:prstGeom prst="straightConnector1">
            <a:avLst/>
          </a:prstGeom>
          <a:ln w="25400">
            <a:solidFill>
              <a:srgbClr val="00B0F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648972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6798" y="145018"/>
            <a:ext cx="10515600" cy="1325563"/>
          </a:xfrm>
        </p:spPr>
        <p:txBody>
          <a:bodyPr/>
          <a:lstStyle/>
          <a:p>
            <a:r>
              <a:rPr lang="en-US" dirty="0">
                <a:latin typeface="+mn-lt"/>
              </a:rPr>
              <a:t>Recall from Booth and Jackson (1997)….</a:t>
            </a:r>
          </a:p>
        </p:txBody>
      </p:sp>
      <p:pic>
        <p:nvPicPr>
          <p:cNvPr id="3" name="Picture 2"/>
          <p:cNvPicPr>
            <a:picLocks noChangeAspect="1"/>
          </p:cNvPicPr>
          <p:nvPr/>
        </p:nvPicPr>
        <p:blipFill>
          <a:blip r:embed="rId2"/>
          <a:stretch>
            <a:fillRect/>
          </a:stretch>
        </p:blipFill>
        <p:spPr>
          <a:xfrm>
            <a:off x="3770440" y="1470581"/>
            <a:ext cx="6316240" cy="4670459"/>
          </a:xfrm>
          <a:prstGeom prst="rect">
            <a:avLst/>
          </a:prstGeom>
          <a:ln w="25400">
            <a:solidFill>
              <a:schemeClr val="accent1"/>
            </a:solidFill>
          </a:ln>
        </p:spPr>
      </p:pic>
    </p:spTree>
    <p:extLst>
      <p:ext uri="{BB962C8B-B14F-4D97-AF65-F5344CB8AC3E}">
        <p14:creationId xmlns:p14="http://schemas.microsoft.com/office/powerpoint/2010/main" val="24108625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4294967295"/>
          </p:nvPr>
        </p:nvSpPr>
        <p:spPr>
          <a:xfrm>
            <a:off x="8610600" y="6356350"/>
            <a:ext cx="2743200" cy="365125"/>
          </a:xfrm>
          <a:prstGeom prst="rect">
            <a:avLst/>
          </a:prstGeom>
        </p:spPr>
        <p:txBody>
          <a:bodyPr/>
          <a:lstStyle/>
          <a:p>
            <a:fld id="{9CD8D479-8942-46E8-A226-A4E01F7A105C}" type="slidenum">
              <a:rPr lang="en-US" smtClean="0"/>
              <a:t>18</a:t>
            </a:fld>
            <a:endParaRPr lang="en-US"/>
          </a:p>
        </p:txBody>
      </p:sp>
      <p:pic>
        <p:nvPicPr>
          <p:cNvPr id="9" name="Picture 8"/>
          <p:cNvPicPr>
            <a:picLocks noChangeAspect="1"/>
          </p:cNvPicPr>
          <p:nvPr/>
        </p:nvPicPr>
        <p:blipFill>
          <a:blip r:embed="rId3"/>
          <a:stretch>
            <a:fillRect/>
          </a:stretch>
        </p:blipFill>
        <p:spPr>
          <a:xfrm>
            <a:off x="400050" y="61912"/>
            <a:ext cx="6896100" cy="6734175"/>
          </a:xfrm>
          <a:prstGeom prst="rect">
            <a:avLst/>
          </a:prstGeom>
        </p:spPr>
      </p:pic>
      <p:pic>
        <p:nvPicPr>
          <p:cNvPr id="10" name="Picture 9"/>
          <p:cNvPicPr>
            <a:picLocks noChangeAspect="1"/>
          </p:cNvPicPr>
          <p:nvPr/>
        </p:nvPicPr>
        <p:blipFill>
          <a:blip r:embed="rId4"/>
          <a:stretch>
            <a:fillRect/>
          </a:stretch>
        </p:blipFill>
        <p:spPr>
          <a:xfrm>
            <a:off x="6987085" y="609599"/>
            <a:ext cx="4495800" cy="2819400"/>
          </a:xfrm>
          <a:prstGeom prst="rect">
            <a:avLst/>
          </a:prstGeom>
          <a:ln w="25400">
            <a:solidFill>
              <a:srgbClr val="00B0F0"/>
            </a:solidFill>
          </a:ln>
        </p:spPr>
      </p:pic>
      <p:sp>
        <p:nvSpPr>
          <p:cNvPr id="5" name="Content Placeholder 2"/>
          <p:cNvSpPr txBox="1">
            <a:spLocks/>
          </p:cNvSpPr>
          <p:nvPr/>
        </p:nvSpPr>
        <p:spPr>
          <a:xfrm>
            <a:off x="8157138" y="3909794"/>
            <a:ext cx="3325747" cy="2405497"/>
          </a:xfrm>
          <a:prstGeom prst="rect">
            <a:avLst/>
          </a:prstGeom>
        </p:spPr>
        <p:txBody>
          <a:bodyPr/>
          <a:lstStyle>
            <a:lvl1pPr marL="210312" indent="-210312" algn="l" defTabSz="914400" rtl="0" eaLnBrk="1" latinLnBrk="0" hangingPunct="1">
              <a:lnSpc>
                <a:spcPct val="90000"/>
              </a:lnSpc>
              <a:spcBef>
                <a:spcPts val="1100"/>
              </a:spcBef>
              <a:buFont typeface="Arial" panose="020B0604020202020204" pitchFamily="34" charset="0"/>
              <a:buChar char="•"/>
              <a:defRPr sz="2200" kern="1200">
                <a:solidFill>
                  <a:schemeClr val="tx1"/>
                </a:solidFill>
                <a:latin typeface="+mn-lt"/>
                <a:ea typeface="+mn-ea"/>
                <a:cs typeface="+mn-cs"/>
              </a:defRPr>
            </a:lvl1pPr>
            <a:lvl2pPr marL="438912" indent="-155448" algn="l" defTabSz="914400" rtl="0" eaLnBrk="1" latinLnBrk="0" hangingPunct="1">
              <a:lnSpc>
                <a:spcPct val="90000"/>
              </a:lnSpc>
              <a:spcBef>
                <a:spcPts val="400"/>
              </a:spcBef>
              <a:buFont typeface="Arial" panose="020B0604020202020204" pitchFamily="34" charset="0"/>
              <a:buChar char="•"/>
              <a:defRPr sz="1800" kern="1200">
                <a:solidFill>
                  <a:schemeClr val="tx1"/>
                </a:solidFill>
                <a:latin typeface="+mn-lt"/>
                <a:ea typeface="+mn-ea"/>
                <a:cs typeface="+mn-cs"/>
              </a:defRPr>
            </a:lvl2pPr>
            <a:lvl3pPr marL="6766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3pPr>
            <a:lvl4pPr marL="9052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4pPr>
            <a:lvl5pPr marL="11338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5pPr>
            <a:lvl6pPr marL="13624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6pPr>
            <a:lvl7pPr marL="15910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7pPr>
            <a:lvl8pPr marL="18196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8pPr>
            <a:lvl9pPr marL="20482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9pPr>
          </a:lstStyle>
          <a:p>
            <a:r>
              <a:rPr lang="en-US" b="1"/>
              <a:t>Timing</a:t>
            </a:r>
          </a:p>
          <a:p>
            <a:r>
              <a:rPr lang="en-US" b="1"/>
              <a:t>Duration</a:t>
            </a:r>
          </a:p>
          <a:p>
            <a:r>
              <a:rPr lang="en-US" b="1"/>
              <a:t>Magnitude</a:t>
            </a:r>
          </a:p>
          <a:p>
            <a:r>
              <a:rPr lang="en-US" b="1"/>
              <a:t>Frequency</a:t>
            </a:r>
          </a:p>
          <a:p>
            <a:r>
              <a:rPr lang="en-US" b="1"/>
              <a:t>Rate of Change</a:t>
            </a:r>
          </a:p>
          <a:p>
            <a:endParaRPr lang="en-US" b="1" dirty="0"/>
          </a:p>
        </p:txBody>
      </p:sp>
      <p:sp>
        <p:nvSpPr>
          <p:cNvPr id="2" name="TextBox 1"/>
          <p:cNvSpPr txBox="1"/>
          <p:nvPr/>
        </p:nvSpPr>
        <p:spPr>
          <a:xfrm>
            <a:off x="177421" y="609599"/>
            <a:ext cx="1095172" cy="584775"/>
          </a:xfrm>
          <a:prstGeom prst="rect">
            <a:avLst/>
          </a:prstGeom>
          <a:noFill/>
        </p:spPr>
        <p:txBody>
          <a:bodyPr wrap="none" rtlCol="0">
            <a:spAutoFit/>
          </a:bodyPr>
          <a:lstStyle/>
          <a:p>
            <a:r>
              <a:rPr lang="en-US" sz="3200" b="1" dirty="0">
                <a:solidFill>
                  <a:srgbClr val="FF0000"/>
                </a:solidFill>
                <a:latin typeface="Arial" panose="020B0604020202020204" pitchFamily="34" charset="0"/>
                <a:cs typeface="Arial" panose="020B0604020202020204" pitchFamily="34" charset="0"/>
              </a:rPr>
              <a:t>1997</a:t>
            </a:r>
          </a:p>
        </p:txBody>
      </p:sp>
    </p:spTree>
    <p:extLst>
      <p:ext uri="{BB962C8B-B14F-4D97-AF65-F5344CB8AC3E}">
        <p14:creationId xmlns:p14="http://schemas.microsoft.com/office/powerpoint/2010/main" val="17426330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1202009" y="-112549"/>
            <a:ext cx="10812570" cy="1183566"/>
          </a:xfrm>
        </p:spPr>
        <p:txBody>
          <a:bodyPr>
            <a:normAutofit/>
          </a:bodyPr>
          <a:lstStyle/>
          <a:p>
            <a:pPr algn="ctr" eaLnBrk="1" hangingPunct="1"/>
            <a:r>
              <a:rPr lang="en-US" altLang="en-US" sz="3600" dirty="0">
                <a:solidFill>
                  <a:schemeClr val="tx1"/>
                </a:solidFill>
              </a:rPr>
              <a:t>Altering hydrology (among other things) can alter biology</a:t>
            </a:r>
          </a:p>
        </p:txBody>
      </p:sp>
      <p:pic>
        <p:nvPicPr>
          <p:cNvPr id="717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95776" y="1139991"/>
            <a:ext cx="3757613" cy="5013325"/>
          </a:xfrm>
          <a:prstGeom prst="rect">
            <a:avLst/>
          </a:prstGeom>
          <a:noFill/>
          <a:ln w="25400">
            <a:solidFill>
              <a:srgbClr val="00B0F0"/>
            </a:solidFill>
            <a:miter lim="800000"/>
            <a:headEnd/>
            <a:tailEnd/>
          </a:ln>
          <a:extLst>
            <a:ext uri="{909E8E84-426E-40DD-AFC4-6F175D3DCCD1}">
              <a14:hiddenFill xmlns:a14="http://schemas.microsoft.com/office/drawing/2010/main">
                <a:solidFill>
                  <a:srgbClr val="FFFFFF"/>
                </a:solidFill>
              </a14:hiddenFill>
            </a:ext>
          </a:extLst>
        </p:spPr>
      </p:pic>
      <p:sp>
        <p:nvSpPr>
          <p:cNvPr id="7172" name="TextBox 3"/>
          <p:cNvSpPr txBox="1">
            <a:spLocks noChangeArrowheads="1"/>
          </p:cNvSpPr>
          <p:nvPr/>
        </p:nvSpPr>
        <p:spPr bwMode="auto">
          <a:xfrm>
            <a:off x="0" y="6291264"/>
            <a:ext cx="12192000" cy="566737"/>
          </a:xfrm>
          <a:prstGeom prst="rect">
            <a:avLst/>
          </a:prstGeom>
          <a:solidFill>
            <a:schemeClr val="accent1">
              <a:lumMod val="20000"/>
              <a:lumOff val="80000"/>
            </a:schemeClr>
          </a:solidFill>
          <a:ln>
            <a:noFill/>
          </a:ln>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buFontTx/>
              <a:buNone/>
            </a:pPr>
            <a:r>
              <a:rPr lang="en-US" altLang="en-US" sz="1400" dirty="0"/>
              <a:t>May et al.  1997.  Quality Indices for Urbanization Effects in Puget Sound Lowland Streams.  University of </a:t>
            </a:r>
          </a:p>
          <a:p>
            <a:pPr eaLnBrk="1" hangingPunct="1">
              <a:buFontTx/>
              <a:buNone/>
            </a:pPr>
            <a:r>
              <a:rPr lang="en-US" altLang="en-US" sz="1400" dirty="0"/>
              <a:t>Washington, Seattle, WA.  Water Resources Series Technical Report No. 154.</a:t>
            </a:r>
          </a:p>
        </p:txBody>
      </p:sp>
      <p:sp>
        <p:nvSpPr>
          <p:cNvPr id="5" name="TextBox 4"/>
          <p:cNvSpPr txBox="1"/>
          <p:nvPr/>
        </p:nvSpPr>
        <p:spPr>
          <a:xfrm>
            <a:off x="177421" y="609599"/>
            <a:ext cx="1095172" cy="584775"/>
          </a:xfrm>
          <a:prstGeom prst="rect">
            <a:avLst/>
          </a:prstGeom>
          <a:noFill/>
        </p:spPr>
        <p:txBody>
          <a:bodyPr wrap="none" rtlCol="0">
            <a:spAutoFit/>
          </a:bodyPr>
          <a:lstStyle/>
          <a:p>
            <a:r>
              <a:rPr lang="en-US" sz="3200" b="1" dirty="0">
                <a:solidFill>
                  <a:srgbClr val="FF0000"/>
                </a:solidFill>
                <a:latin typeface="Arial" panose="020B0604020202020204" pitchFamily="34" charset="0"/>
                <a:cs typeface="Arial" panose="020B0604020202020204" pitchFamily="34" charset="0"/>
              </a:rPr>
              <a:t>1997</a:t>
            </a:r>
          </a:p>
        </p:txBody>
      </p:sp>
    </p:spTree>
    <p:extLst>
      <p:ext uri="{BB962C8B-B14F-4D97-AF65-F5344CB8AC3E}">
        <p14:creationId xmlns:p14="http://schemas.microsoft.com/office/powerpoint/2010/main" val="2355649571"/>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3"/>
          <a:stretch>
            <a:fillRect/>
          </a:stretch>
        </p:blipFill>
        <p:spPr>
          <a:xfrm>
            <a:off x="3323958" y="1615396"/>
            <a:ext cx="4370375" cy="3860824"/>
          </a:xfrm>
          <a:prstGeom prst="rect">
            <a:avLst/>
          </a:prstGeom>
          <a:ln w="25400">
            <a:solidFill>
              <a:srgbClr val="00B0F0"/>
            </a:solidFill>
          </a:ln>
        </p:spPr>
      </p:pic>
      <p:sp>
        <p:nvSpPr>
          <p:cNvPr id="2" name="Title 1"/>
          <p:cNvSpPr>
            <a:spLocks noGrp="1"/>
          </p:cNvSpPr>
          <p:nvPr>
            <p:ph type="title"/>
          </p:nvPr>
        </p:nvSpPr>
        <p:spPr>
          <a:xfrm>
            <a:off x="1014241" y="194201"/>
            <a:ext cx="9371949" cy="1183566"/>
          </a:xfrm>
        </p:spPr>
        <p:txBody>
          <a:bodyPr anchor="t">
            <a:normAutofit fontScale="90000"/>
          </a:bodyPr>
          <a:lstStyle/>
          <a:p>
            <a:r>
              <a:rPr lang="en-US" dirty="0">
                <a:solidFill>
                  <a:schemeClr val="tx1"/>
                </a:solidFill>
              </a:rPr>
              <a:t>Konrad (2000), Morley (2000), Konrad and Booth (2002)</a:t>
            </a:r>
          </a:p>
        </p:txBody>
      </p:sp>
      <p:sp>
        <p:nvSpPr>
          <p:cNvPr id="3" name="Slide Number Placeholder 2"/>
          <p:cNvSpPr>
            <a:spLocks noGrp="1"/>
          </p:cNvSpPr>
          <p:nvPr>
            <p:ph type="sldNum" sz="quarter" idx="4294967295"/>
          </p:nvPr>
        </p:nvSpPr>
        <p:spPr>
          <a:xfrm>
            <a:off x="8610600" y="6356350"/>
            <a:ext cx="2743200" cy="365125"/>
          </a:xfrm>
          <a:prstGeom prst="rect">
            <a:avLst/>
          </a:prstGeom>
        </p:spPr>
        <p:txBody>
          <a:bodyPr/>
          <a:lstStyle/>
          <a:p>
            <a:fld id="{9CD8D479-8942-46E8-A226-A4E01F7A105C}" type="slidenum">
              <a:rPr lang="en-US" smtClean="0"/>
              <a:t>20</a:t>
            </a:fld>
            <a:endParaRPr lang="en-US"/>
          </a:p>
        </p:txBody>
      </p:sp>
      <p:pic>
        <p:nvPicPr>
          <p:cNvPr id="6" name="Picture 5"/>
          <p:cNvPicPr>
            <a:picLocks noChangeAspect="1"/>
          </p:cNvPicPr>
          <p:nvPr/>
        </p:nvPicPr>
        <p:blipFill>
          <a:blip r:embed="rId4"/>
          <a:stretch>
            <a:fillRect/>
          </a:stretch>
        </p:blipFill>
        <p:spPr>
          <a:xfrm>
            <a:off x="7820430" y="908983"/>
            <a:ext cx="3984845" cy="5273650"/>
          </a:xfrm>
          <a:prstGeom prst="rect">
            <a:avLst/>
          </a:prstGeom>
          <a:ln w="25400">
            <a:solidFill>
              <a:srgbClr val="00B0F0"/>
            </a:solidFill>
          </a:ln>
        </p:spPr>
      </p:pic>
      <p:pic>
        <p:nvPicPr>
          <p:cNvPr id="7" name="Picture 6"/>
          <p:cNvPicPr>
            <a:picLocks noChangeAspect="1"/>
          </p:cNvPicPr>
          <p:nvPr/>
        </p:nvPicPr>
        <p:blipFill>
          <a:blip r:embed="rId5"/>
          <a:stretch>
            <a:fillRect/>
          </a:stretch>
        </p:blipFill>
        <p:spPr>
          <a:xfrm>
            <a:off x="200113" y="2148750"/>
            <a:ext cx="3381143" cy="3913407"/>
          </a:xfrm>
          <a:prstGeom prst="rect">
            <a:avLst/>
          </a:prstGeom>
          <a:ln w="25400">
            <a:solidFill>
              <a:srgbClr val="00B0F0"/>
            </a:solidFill>
          </a:ln>
        </p:spPr>
      </p:pic>
      <p:sp>
        <p:nvSpPr>
          <p:cNvPr id="9" name="TextBox 8"/>
          <p:cNvSpPr txBox="1"/>
          <p:nvPr/>
        </p:nvSpPr>
        <p:spPr>
          <a:xfrm>
            <a:off x="350519" y="1360235"/>
            <a:ext cx="2141933" cy="584775"/>
          </a:xfrm>
          <a:prstGeom prst="rect">
            <a:avLst/>
          </a:prstGeom>
          <a:noFill/>
        </p:spPr>
        <p:txBody>
          <a:bodyPr wrap="none" rtlCol="0">
            <a:spAutoFit/>
          </a:bodyPr>
          <a:lstStyle/>
          <a:p>
            <a:r>
              <a:rPr lang="en-US" sz="3200" b="1" dirty="0">
                <a:solidFill>
                  <a:srgbClr val="FF0000"/>
                </a:solidFill>
                <a:latin typeface="Arial" panose="020B0604020202020204" pitchFamily="34" charset="0"/>
                <a:cs typeface="Arial" panose="020B0604020202020204" pitchFamily="34" charset="0"/>
              </a:rPr>
              <a:t>2000-2002</a:t>
            </a:r>
          </a:p>
        </p:txBody>
      </p:sp>
    </p:spTree>
    <p:extLst>
      <p:ext uri="{BB962C8B-B14F-4D97-AF65-F5344CB8AC3E}">
        <p14:creationId xmlns:p14="http://schemas.microsoft.com/office/powerpoint/2010/main" val="24576720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14241" y="194201"/>
            <a:ext cx="9371949" cy="1183566"/>
          </a:xfrm>
        </p:spPr>
        <p:txBody>
          <a:bodyPr anchor="t">
            <a:normAutofit fontScale="90000"/>
          </a:bodyPr>
          <a:lstStyle/>
          <a:p>
            <a:r>
              <a:rPr lang="en-US" dirty="0">
                <a:solidFill>
                  <a:schemeClr val="tx1"/>
                </a:solidFill>
              </a:rPr>
              <a:t>Morley and Karr (2002), Booth et al. (2004)</a:t>
            </a:r>
          </a:p>
        </p:txBody>
      </p:sp>
      <p:sp>
        <p:nvSpPr>
          <p:cNvPr id="3" name="Slide Number Placeholder 2"/>
          <p:cNvSpPr>
            <a:spLocks noGrp="1"/>
          </p:cNvSpPr>
          <p:nvPr>
            <p:ph type="sldNum" sz="quarter" idx="4294967295"/>
          </p:nvPr>
        </p:nvSpPr>
        <p:spPr>
          <a:xfrm>
            <a:off x="8610600" y="6356350"/>
            <a:ext cx="2743200" cy="365125"/>
          </a:xfrm>
          <a:prstGeom prst="rect">
            <a:avLst/>
          </a:prstGeom>
        </p:spPr>
        <p:txBody>
          <a:bodyPr/>
          <a:lstStyle/>
          <a:p>
            <a:fld id="{9CD8D479-8942-46E8-A226-A4E01F7A105C}" type="slidenum">
              <a:rPr lang="en-US" smtClean="0"/>
              <a:t>21</a:t>
            </a:fld>
            <a:endParaRPr lang="en-US"/>
          </a:p>
        </p:txBody>
      </p:sp>
      <p:sp>
        <p:nvSpPr>
          <p:cNvPr id="9" name="TextBox 8"/>
          <p:cNvSpPr txBox="1"/>
          <p:nvPr/>
        </p:nvSpPr>
        <p:spPr>
          <a:xfrm>
            <a:off x="737949" y="949757"/>
            <a:ext cx="2141933" cy="584775"/>
          </a:xfrm>
          <a:prstGeom prst="rect">
            <a:avLst/>
          </a:prstGeom>
          <a:noFill/>
        </p:spPr>
        <p:txBody>
          <a:bodyPr wrap="none" rtlCol="0">
            <a:spAutoFit/>
          </a:bodyPr>
          <a:lstStyle/>
          <a:p>
            <a:r>
              <a:rPr lang="en-US" sz="3200" b="1" dirty="0">
                <a:solidFill>
                  <a:srgbClr val="FF0000"/>
                </a:solidFill>
                <a:latin typeface="Arial" panose="020B0604020202020204" pitchFamily="34" charset="0"/>
                <a:cs typeface="Arial" panose="020B0604020202020204" pitchFamily="34" charset="0"/>
              </a:rPr>
              <a:t>2002-2004</a:t>
            </a:r>
          </a:p>
        </p:txBody>
      </p:sp>
      <p:pic>
        <p:nvPicPr>
          <p:cNvPr id="10" name="Picture 9"/>
          <p:cNvPicPr>
            <a:picLocks noChangeAspect="1"/>
          </p:cNvPicPr>
          <p:nvPr/>
        </p:nvPicPr>
        <p:blipFill>
          <a:blip r:embed="rId3"/>
          <a:stretch>
            <a:fillRect/>
          </a:stretch>
        </p:blipFill>
        <p:spPr>
          <a:xfrm>
            <a:off x="6237027" y="1370759"/>
            <a:ext cx="5204346" cy="5038250"/>
          </a:xfrm>
          <a:prstGeom prst="rect">
            <a:avLst/>
          </a:prstGeom>
          <a:ln w="25400">
            <a:solidFill>
              <a:srgbClr val="00B0F0"/>
            </a:solidFill>
          </a:ln>
        </p:spPr>
      </p:pic>
      <p:pic>
        <p:nvPicPr>
          <p:cNvPr id="11" name="Picture 10"/>
          <p:cNvPicPr>
            <a:picLocks noChangeAspect="1"/>
          </p:cNvPicPr>
          <p:nvPr/>
        </p:nvPicPr>
        <p:blipFill>
          <a:blip r:embed="rId4"/>
          <a:stretch>
            <a:fillRect/>
          </a:stretch>
        </p:blipFill>
        <p:spPr>
          <a:xfrm>
            <a:off x="850467" y="1943306"/>
            <a:ext cx="4986739" cy="3893156"/>
          </a:xfrm>
          <a:prstGeom prst="rect">
            <a:avLst/>
          </a:prstGeom>
          <a:ln w="25400">
            <a:solidFill>
              <a:srgbClr val="00B0F0"/>
            </a:solidFill>
          </a:ln>
        </p:spPr>
      </p:pic>
    </p:spTree>
    <p:extLst>
      <p:ext uri="{BB962C8B-B14F-4D97-AF65-F5344CB8AC3E}">
        <p14:creationId xmlns:p14="http://schemas.microsoft.com/office/powerpoint/2010/main" val="14752281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55184" y="207849"/>
            <a:ext cx="9371949" cy="1183566"/>
          </a:xfrm>
        </p:spPr>
        <p:txBody>
          <a:bodyPr>
            <a:normAutofit/>
          </a:bodyPr>
          <a:lstStyle/>
          <a:p>
            <a:r>
              <a:rPr lang="en-US" sz="3600" dirty="0">
                <a:solidFill>
                  <a:schemeClr val="tx1"/>
                </a:solidFill>
                <a:latin typeface="+mn-lt"/>
              </a:rPr>
              <a:t>Booth et al. (2004) Reviving urban streams: land use, hydrology, biology, and human behavior</a:t>
            </a:r>
          </a:p>
        </p:txBody>
      </p:sp>
      <p:sp>
        <p:nvSpPr>
          <p:cNvPr id="3" name="Slide Number Placeholder 2"/>
          <p:cNvSpPr>
            <a:spLocks noGrp="1"/>
          </p:cNvSpPr>
          <p:nvPr>
            <p:ph type="sldNum" sz="quarter" idx="4294967295"/>
          </p:nvPr>
        </p:nvSpPr>
        <p:spPr>
          <a:xfrm>
            <a:off x="8610600" y="6356350"/>
            <a:ext cx="2743200" cy="365125"/>
          </a:xfrm>
          <a:prstGeom prst="rect">
            <a:avLst/>
          </a:prstGeom>
        </p:spPr>
        <p:txBody>
          <a:bodyPr/>
          <a:lstStyle/>
          <a:p>
            <a:fld id="{9CD8D479-8942-46E8-A226-A4E01F7A105C}" type="slidenum">
              <a:rPr lang="en-US" smtClean="0"/>
              <a:t>22</a:t>
            </a:fld>
            <a:endParaRPr lang="en-US"/>
          </a:p>
        </p:txBody>
      </p:sp>
      <p:pic>
        <p:nvPicPr>
          <p:cNvPr id="6" name="Picture 5"/>
          <p:cNvPicPr>
            <a:picLocks noChangeAspect="1"/>
          </p:cNvPicPr>
          <p:nvPr/>
        </p:nvPicPr>
        <p:blipFill>
          <a:blip r:embed="rId3"/>
          <a:stretch>
            <a:fillRect/>
          </a:stretch>
        </p:blipFill>
        <p:spPr>
          <a:xfrm>
            <a:off x="410402" y="1860787"/>
            <a:ext cx="3876675" cy="3600450"/>
          </a:xfrm>
          <a:prstGeom prst="rect">
            <a:avLst/>
          </a:prstGeom>
          <a:ln w="25400">
            <a:solidFill>
              <a:srgbClr val="00B0F0"/>
            </a:solidFill>
          </a:ln>
        </p:spPr>
      </p:pic>
      <p:pic>
        <p:nvPicPr>
          <p:cNvPr id="7" name="Picture 6"/>
          <p:cNvPicPr>
            <a:picLocks noChangeAspect="1"/>
          </p:cNvPicPr>
          <p:nvPr/>
        </p:nvPicPr>
        <p:blipFill rotWithShape="1">
          <a:blip r:embed="rId4"/>
          <a:srcRect b="18708"/>
          <a:stretch/>
        </p:blipFill>
        <p:spPr>
          <a:xfrm>
            <a:off x="4708478" y="1521260"/>
            <a:ext cx="3168768" cy="2668603"/>
          </a:xfrm>
          <a:prstGeom prst="rect">
            <a:avLst/>
          </a:prstGeom>
          <a:ln w="25400">
            <a:solidFill>
              <a:srgbClr val="00B0F0"/>
            </a:solidFill>
          </a:ln>
        </p:spPr>
      </p:pic>
      <p:pic>
        <p:nvPicPr>
          <p:cNvPr id="8" name="Picture 7"/>
          <p:cNvPicPr>
            <a:picLocks noChangeAspect="1"/>
          </p:cNvPicPr>
          <p:nvPr/>
        </p:nvPicPr>
        <p:blipFill rotWithShape="1">
          <a:blip r:embed="rId5"/>
          <a:srcRect b="18703"/>
          <a:stretch/>
        </p:blipFill>
        <p:spPr>
          <a:xfrm>
            <a:off x="4754184" y="4368764"/>
            <a:ext cx="3077356" cy="2260636"/>
          </a:xfrm>
          <a:prstGeom prst="rect">
            <a:avLst/>
          </a:prstGeom>
          <a:ln w="25400">
            <a:solidFill>
              <a:srgbClr val="00B0F0"/>
            </a:solidFill>
          </a:ln>
        </p:spPr>
      </p:pic>
      <p:pic>
        <p:nvPicPr>
          <p:cNvPr id="9" name="Picture 8"/>
          <p:cNvPicPr>
            <a:picLocks noChangeAspect="1"/>
          </p:cNvPicPr>
          <p:nvPr/>
        </p:nvPicPr>
        <p:blipFill>
          <a:blip r:embed="rId6"/>
          <a:stretch>
            <a:fillRect/>
          </a:stretch>
        </p:blipFill>
        <p:spPr>
          <a:xfrm>
            <a:off x="8344353" y="1446007"/>
            <a:ext cx="2604507" cy="5222440"/>
          </a:xfrm>
          <a:prstGeom prst="rect">
            <a:avLst/>
          </a:prstGeom>
          <a:ln w="25400">
            <a:solidFill>
              <a:srgbClr val="00B0F0"/>
            </a:solidFill>
          </a:ln>
        </p:spPr>
      </p:pic>
    </p:spTree>
    <p:extLst>
      <p:ext uri="{BB962C8B-B14F-4D97-AF65-F5344CB8AC3E}">
        <p14:creationId xmlns:p14="http://schemas.microsoft.com/office/powerpoint/2010/main" val="657731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55184" y="207849"/>
            <a:ext cx="9371949" cy="1183566"/>
          </a:xfrm>
        </p:spPr>
        <p:txBody>
          <a:bodyPr>
            <a:normAutofit/>
          </a:bodyPr>
          <a:lstStyle/>
          <a:p>
            <a:r>
              <a:rPr lang="en-US" sz="3600" dirty="0">
                <a:solidFill>
                  <a:schemeClr val="tx1"/>
                </a:solidFill>
                <a:latin typeface="+mn-lt"/>
              </a:rPr>
              <a:t>Booth et al. (2004) Reviving urban streams: land use, hydrology, biology, and human behavior</a:t>
            </a:r>
          </a:p>
        </p:txBody>
      </p:sp>
      <p:sp>
        <p:nvSpPr>
          <p:cNvPr id="3" name="Slide Number Placeholder 2"/>
          <p:cNvSpPr>
            <a:spLocks noGrp="1"/>
          </p:cNvSpPr>
          <p:nvPr>
            <p:ph type="sldNum" sz="quarter" idx="4294967295"/>
          </p:nvPr>
        </p:nvSpPr>
        <p:spPr>
          <a:xfrm>
            <a:off x="8610600" y="6356350"/>
            <a:ext cx="2743200" cy="365125"/>
          </a:xfrm>
          <a:prstGeom prst="rect">
            <a:avLst/>
          </a:prstGeom>
        </p:spPr>
        <p:txBody>
          <a:bodyPr/>
          <a:lstStyle/>
          <a:p>
            <a:fld id="{9CD8D479-8942-46E8-A226-A4E01F7A105C}" type="slidenum">
              <a:rPr lang="en-US" smtClean="0"/>
              <a:t>23</a:t>
            </a:fld>
            <a:endParaRPr lang="en-US"/>
          </a:p>
        </p:txBody>
      </p:sp>
      <p:pic>
        <p:nvPicPr>
          <p:cNvPr id="4" name="Picture 3"/>
          <p:cNvPicPr>
            <a:picLocks noChangeAspect="1"/>
          </p:cNvPicPr>
          <p:nvPr/>
        </p:nvPicPr>
        <p:blipFill>
          <a:blip r:embed="rId3"/>
          <a:stretch>
            <a:fillRect/>
          </a:stretch>
        </p:blipFill>
        <p:spPr>
          <a:xfrm>
            <a:off x="1514616" y="1852969"/>
            <a:ext cx="8553989" cy="3851796"/>
          </a:xfrm>
          <a:prstGeom prst="rect">
            <a:avLst/>
          </a:prstGeom>
          <a:ln w="25400">
            <a:solidFill>
              <a:srgbClr val="00B0F0"/>
            </a:solidFill>
          </a:ln>
        </p:spPr>
      </p:pic>
    </p:spTree>
    <p:extLst>
      <p:ext uri="{BB962C8B-B14F-4D97-AF65-F5344CB8AC3E}">
        <p14:creationId xmlns:p14="http://schemas.microsoft.com/office/powerpoint/2010/main" val="25588902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410026" y="191066"/>
            <a:ext cx="9371949" cy="900095"/>
          </a:xfrm>
        </p:spPr>
        <p:txBody>
          <a:bodyPr>
            <a:normAutofit/>
          </a:bodyPr>
          <a:lstStyle/>
          <a:p>
            <a:r>
              <a:rPr lang="en-US" sz="4400" dirty="0">
                <a:solidFill>
                  <a:schemeClr val="tx1"/>
                </a:solidFill>
                <a:latin typeface="+mn-lt"/>
              </a:rPr>
              <a:t>King County Normative Flow Studies</a:t>
            </a:r>
          </a:p>
        </p:txBody>
      </p:sp>
      <p:pic>
        <p:nvPicPr>
          <p:cNvPr id="6" name="Picture 5"/>
          <p:cNvPicPr>
            <a:picLocks noChangeAspect="1"/>
          </p:cNvPicPr>
          <p:nvPr/>
        </p:nvPicPr>
        <p:blipFill>
          <a:blip r:embed="rId3"/>
          <a:stretch>
            <a:fillRect/>
          </a:stretch>
        </p:blipFill>
        <p:spPr>
          <a:xfrm>
            <a:off x="2552132" y="1586914"/>
            <a:ext cx="6810232" cy="4275848"/>
          </a:xfrm>
          <a:prstGeom prst="rect">
            <a:avLst/>
          </a:prstGeom>
          <a:ln w="25400">
            <a:solidFill>
              <a:srgbClr val="00B0F0"/>
            </a:solidFill>
          </a:ln>
        </p:spPr>
      </p:pic>
    </p:spTree>
    <p:extLst>
      <p:ext uri="{BB962C8B-B14F-4D97-AF65-F5344CB8AC3E}">
        <p14:creationId xmlns:p14="http://schemas.microsoft.com/office/powerpoint/2010/main" val="20509635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r>
              <a:rPr lang="en-US" altLang="en-US"/>
              <a:t>Normative Flow Concept</a:t>
            </a:r>
          </a:p>
        </p:txBody>
      </p:sp>
      <p:sp>
        <p:nvSpPr>
          <p:cNvPr id="110595" name="Rectangle 3"/>
          <p:cNvSpPr>
            <a:spLocks noGrp="1" noChangeArrowheads="1"/>
          </p:cNvSpPr>
          <p:nvPr>
            <p:ph type="body" idx="1"/>
          </p:nvPr>
        </p:nvSpPr>
        <p:spPr>
          <a:noFill/>
        </p:spPr>
        <p:txBody>
          <a:bodyPr/>
          <a:lstStyle/>
          <a:p>
            <a:pPr>
              <a:spcAft>
                <a:spcPct val="20000"/>
              </a:spcAft>
              <a:buFontTx/>
              <a:buNone/>
            </a:pPr>
            <a:r>
              <a:rPr lang="en-US" altLang="en-US" dirty="0"/>
              <a:t>	Can we develop a valid and defensible small stream flow assessment method using Normative Flow concepts for application to flow management issues in King County?</a:t>
            </a:r>
          </a:p>
        </p:txBody>
      </p:sp>
      <p:sp>
        <p:nvSpPr>
          <p:cNvPr id="110596" name="Text Box 4"/>
          <p:cNvSpPr txBox="1">
            <a:spLocks noChangeArrowheads="1"/>
          </p:cNvSpPr>
          <p:nvPr/>
        </p:nvSpPr>
        <p:spPr bwMode="auto">
          <a:xfrm>
            <a:off x="1981200" y="5486400"/>
            <a:ext cx="8153400" cy="1061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1800" b="1" dirty="0"/>
              <a:t>Adapted from King County Normative Flow Studies web page</a:t>
            </a:r>
            <a:r>
              <a:rPr lang="en-US" altLang="en-US" sz="1800" dirty="0"/>
              <a:t> – bullet one </a:t>
            </a:r>
          </a:p>
          <a:p>
            <a:pPr eaLnBrk="1" hangingPunct="1">
              <a:spcBef>
                <a:spcPct val="50000"/>
              </a:spcBef>
              <a:buFontTx/>
              <a:buNone/>
            </a:pPr>
            <a:r>
              <a:rPr lang="en-US" altLang="en-US" sz="1800" dirty="0">
                <a:hlinkClick r:id="rId3"/>
              </a:rPr>
              <a:t>https://www.kingcounty.gov/services/environment/watersheds/general-information/normative-flow-studies/products.aspx</a:t>
            </a:r>
            <a:endParaRPr lang="en-US" altLang="en-US" sz="1800" dirty="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0595">
                                            <p:txEl>
                                              <p:pRg st="0" end="0"/>
                                            </p:txEl>
                                          </p:spTgt>
                                        </p:tgtEl>
                                        <p:attrNameLst>
                                          <p:attrName>style.visibility</p:attrName>
                                        </p:attrNameLst>
                                      </p:cBhvr>
                                      <p:to>
                                        <p:strVal val="visible"/>
                                      </p:to>
                                    </p:set>
                                    <p:anim calcmode="lin" valueType="num">
                                      <p:cBhvr additive="base">
                                        <p:cTn id="7" dur="500" fill="hold"/>
                                        <p:tgtEl>
                                          <p:spTgt spid="11059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10595">
                                            <p:txEl>
                                              <p:pRg st="0" end="0"/>
                                            </p:txEl>
                                          </p:spTgt>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500"/>
                            </p:stCondLst>
                            <p:childTnLst>
                              <p:par>
                                <p:cTn id="10" presetID="1" presetClass="entr" presetSubtype="0" fill="hold" grpId="0" nodeType="afterEffect">
                                  <p:stCondLst>
                                    <p:cond delay="500"/>
                                  </p:stCondLst>
                                  <p:childTnLst>
                                    <p:set>
                                      <p:cBhvr>
                                        <p:cTn id="11" dur="1" fill="hold">
                                          <p:stCondLst>
                                            <p:cond delay="0"/>
                                          </p:stCondLst>
                                        </p:cTn>
                                        <p:tgtEl>
                                          <p:spTgt spid="11059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595" grpId="0" build="p"/>
      <p:bldP spid="110596"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r>
              <a:rPr lang="en-US" altLang="en-US" sz="4000"/>
              <a:t>What is “Normative Flow”</a:t>
            </a:r>
            <a:br>
              <a:rPr lang="en-US" altLang="en-US" sz="4000"/>
            </a:br>
            <a:r>
              <a:rPr lang="en-US" altLang="en-US" sz="4000"/>
              <a:t>aka “Natural Flow Regime”</a:t>
            </a:r>
          </a:p>
        </p:txBody>
      </p:sp>
      <p:sp>
        <p:nvSpPr>
          <p:cNvPr id="9219" name="Rectangle 3"/>
          <p:cNvSpPr>
            <a:spLocks noGrp="1" noChangeArrowheads="1"/>
          </p:cNvSpPr>
          <p:nvPr>
            <p:ph type="body" idx="1"/>
          </p:nvPr>
        </p:nvSpPr>
        <p:spPr/>
        <p:txBody>
          <a:bodyPr/>
          <a:lstStyle/>
          <a:p>
            <a:r>
              <a:rPr lang="en-US" altLang="en-US" dirty="0"/>
              <a:t>Not an attempt to return the landscape to pre-European conditions</a:t>
            </a:r>
          </a:p>
          <a:p>
            <a:pPr>
              <a:buFontTx/>
              <a:buNone/>
            </a:pPr>
            <a:endParaRPr lang="en-US" altLang="en-US" dirty="0"/>
          </a:p>
        </p:txBody>
      </p:sp>
      <p:pic>
        <p:nvPicPr>
          <p:cNvPr id="9220" name="Picture 4" descr="IND0453_269_oldgrowt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14800" y="4067176"/>
            <a:ext cx="3968750" cy="2644775"/>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57349" name="Text Box 5"/>
          <p:cNvSpPr txBox="1">
            <a:spLocks noChangeArrowheads="1"/>
          </p:cNvSpPr>
          <p:nvPr/>
        </p:nvSpPr>
        <p:spPr bwMode="auto">
          <a:xfrm>
            <a:off x="2084388" y="2757488"/>
            <a:ext cx="8001000" cy="1808162"/>
          </a:xfrm>
          <a:prstGeom prst="rect">
            <a:avLst/>
          </a:prstGeom>
          <a:solidFill>
            <a:srgbClr val="FFFF00"/>
          </a:solidFill>
          <a:ln w="9525">
            <a:solidFill>
              <a:schemeClr val="tx1"/>
            </a:solidFill>
            <a:miter lim="800000"/>
            <a:headEnd/>
            <a:tailEnd/>
          </a:ln>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dirty="0">
                <a:solidFill>
                  <a:srgbClr val="0000FF"/>
                </a:solidFill>
              </a:rPr>
              <a:t>However…</a:t>
            </a:r>
          </a:p>
          <a:p>
            <a:pPr eaLnBrk="1" hangingPunct="1">
              <a:spcBef>
                <a:spcPct val="50000"/>
              </a:spcBef>
              <a:buFontTx/>
              <a:buNone/>
            </a:pPr>
            <a:r>
              <a:rPr lang="en-US" altLang="en-US" dirty="0">
                <a:solidFill>
                  <a:srgbClr val="0000FF"/>
                </a:solidFill>
              </a:rPr>
              <a:t>historical conditions give us clues to flow regime that native biota were adapted to</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7349"/>
                                        </p:tgtEl>
                                        <p:attrNameLst>
                                          <p:attrName>style.visibility</p:attrName>
                                        </p:attrNameLst>
                                      </p:cBhvr>
                                      <p:to>
                                        <p:strVal val="visible"/>
                                      </p:to>
                                    </p:set>
                                    <p:animEffect transition="in" filter="dissolve">
                                      <p:cBhvr>
                                        <p:cTn id="7" dur="500"/>
                                        <p:tgtEl>
                                          <p:spTgt spid="573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349"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nchor="t">
            <a:normAutofit/>
          </a:bodyPr>
          <a:lstStyle/>
          <a:p>
            <a:r>
              <a:rPr lang="en-US" altLang="en-US" sz="4000" dirty="0">
                <a:solidFill>
                  <a:schemeClr val="tx1"/>
                </a:solidFill>
              </a:rPr>
              <a:t>Normative flow principles</a:t>
            </a:r>
          </a:p>
        </p:txBody>
      </p:sp>
      <p:sp>
        <p:nvSpPr>
          <p:cNvPr id="9219" name="Rectangle 3"/>
          <p:cNvSpPr>
            <a:spLocks noGrp="1" noChangeArrowheads="1"/>
          </p:cNvSpPr>
          <p:nvPr>
            <p:ph type="body" idx="1"/>
          </p:nvPr>
        </p:nvSpPr>
        <p:spPr/>
        <p:txBody>
          <a:bodyPr/>
          <a:lstStyle/>
          <a:p>
            <a:r>
              <a:rPr lang="en-US" altLang="en-US" sz="2800" dirty="0"/>
              <a:t>Flow is a major determinant of stream habitat, which in turn is a major determinant of biotic composition.</a:t>
            </a:r>
          </a:p>
          <a:p>
            <a:r>
              <a:rPr lang="en-US" altLang="en-US" sz="2800" dirty="0"/>
              <a:t>Aquatic species have evolved life history strategies primarily in direct response to natural flow regimes.</a:t>
            </a:r>
          </a:p>
          <a:p>
            <a:r>
              <a:rPr lang="en-US" altLang="en-US" sz="2800" dirty="0"/>
              <a:t>Maintenance of natural patterns of longitudinal and lateral stream connectivity is essential to the viability of many aquatic species.</a:t>
            </a:r>
          </a:p>
          <a:p>
            <a:endParaRPr lang="en-US" altLang="en-US" dirty="0"/>
          </a:p>
          <a:p>
            <a:pPr>
              <a:buFontTx/>
              <a:buNone/>
            </a:pPr>
            <a:endParaRPr lang="en-US" altLang="en-US" dirty="0"/>
          </a:p>
        </p:txBody>
      </p:sp>
      <p:sp>
        <p:nvSpPr>
          <p:cNvPr id="6" name="Text Box 4"/>
          <p:cNvSpPr txBox="1">
            <a:spLocks noChangeArrowheads="1"/>
          </p:cNvSpPr>
          <p:nvPr/>
        </p:nvSpPr>
        <p:spPr bwMode="auto">
          <a:xfrm>
            <a:off x="3886200" y="6248400"/>
            <a:ext cx="51054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1800" b="1" dirty="0"/>
              <a:t>Adapted from: Bunn and </a:t>
            </a:r>
            <a:r>
              <a:rPr lang="en-US" altLang="en-US" sz="1800" b="1" dirty="0" err="1"/>
              <a:t>Arthington</a:t>
            </a:r>
            <a:r>
              <a:rPr lang="en-US" altLang="en-US" sz="1800" b="1" dirty="0"/>
              <a:t> (2002)</a:t>
            </a:r>
          </a:p>
        </p:txBody>
      </p:sp>
    </p:spTree>
    <p:extLst>
      <p:ext uri="{BB962C8B-B14F-4D97-AF65-F5344CB8AC3E}">
        <p14:creationId xmlns:p14="http://schemas.microsoft.com/office/powerpoint/2010/main" val="29223539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032954" y="300568"/>
            <a:ext cx="9371949" cy="1183566"/>
          </a:xfrm>
        </p:spPr>
        <p:txBody>
          <a:bodyPr>
            <a:normAutofit/>
          </a:bodyPr>
          <a:lstStyle/>
          <a:p>
            <a:r>
              <a:rPr lang="en-US" sz="4400" dirty="0">
                <a:solidFill>
                  <a:schemeClr val="tx1"/>
                </a:solidFill>
              </a:rPr>
              <a:t>Challenges</a:t>
            </a:r>
          </a:p>
        </p:txBody>
      </p:sp>
      <p:sp>
        <p:nvSpPr>
          <p:cNvPr id="3" name="Content Placeholder 2"/>
          <p:cNvSpPr>
            <a:spLocks noGrp="1"/>
          </p:cNvSpPr>
          <p:nvPr>
            <p:ph idx="1"/>
          </p:nvPr>
        </p:nvSpPr>
        <p:spPr/>
        <p:txBody>
          <a:bodyPr/>
          <a:lstStyle/>
          <a:p>
            <a:r>
              <a:rPr lang="en-US" sz="2800" dirty="0"/>
              <a:t>Direct observations of the pre-disturbance  flow regime are generally unavailable.</a:t>
            </a:r>
          </a:p>
          <a:p>
            <a:r>
              <a:rPr lang="en-US" sz="2800" dirty="0"/>
              <a:t>Co-located hydrological and biological (or chemical) observations are rare.</a:t>
            </a:r>
          </a:p>
          <a:p>
            <a:r>
              <a:rPr lang="en-US" sz="2800" dirty="0"/>
              <a:t>Few “reference” streams available.</a:t>
            </a:r>
          </a:p>
          <a:p>
            <a:r>
              <a:rPr lang="en-US" sz="2800" dirty="0"/>
              <a:t>Covariation of land development and natural landscape features.</a:t>
            </a:r>
          </a:p>
          <a:p>
            <a:r>
              <a:rPr lang="en-US" sz="2800" dirty="0"/>
              <a:t>How to incorporate climate variability?</a:t>
            </a:r>
          </a:p>
          <a:p>
            <a:endParaRPr lang="en-US" dirty="0"/>
          </a:p>
        </p:txBody>
      </p:sp>
      <p:pic>
        <p:nvPicPr>
          <p:cNvPr id="4098" name="Picture 2" descr="3 Biggest Web Analytics Challenges and How To Overcome Them - Clicky Blog">
            <a:extLst>
              <a:ext uri="{FF2B5EF4-FFF2-40B4-BE49-F238E27FC236}">
                <a16:creationId xmlns:a16="http://schemas.microsoft.com/office/drawing/2014/main" id="{6910B24C-B391-44A4-82FC-BFC6199A12F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45740" y="4957232"/>
            <a:ext cx="2857500" cy="1600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20498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838200" y="509806"/>
            <a:ext cx="9371949" cy="1183566"/>
          </a:xfrm>
        </p:spPr>
        <p:txBody>
          <a:bodyPr>
            <a:normAutofit/>
          </a:bodyPr>
          <a:lstStyle/>
          <a:p>
            <a:r>
              <a:rPr lang="en-US" sz="4400" dirty="0">
                <a:solidFill>
                  <a:schemeClr val="tx1"/>
                </a:solidFill>
              </a:rPr>
              <a:t>Requirements</a:t>
            </a:r>
          </a:p>
        </p:txBody>
      </p:sp>
      <p:sp>
        <p:nvSpPr>
          <p:cNvPr id="3" name="Content Placeholder 2"/>
          <p:cNvSpPr>
            <a:spLocks noGrp="1"/>
          </p:cNvSpPr>
          <p:nvPr>
            <p:ph idx="1"/>
          </p:nvPr>
        </p:nvSpPr>
        <p:spPr/>
        <p:txBody>
          <a:bodyPr/>
          <a:lstStyle/>
          <a:p>
            <a:r>
              <a:rPr lang="en-US" sz="2800" dirty="0"/>
              <a:t>Can be calculated annually</a:t>
            </a:r>
          </a:p>
          <a:p>
            <a:r>
              <a:rPr lang="en-US" sz="2800" dirty="0"/>
              <a:t>Component metrics chosen to minimize redundancy</a:t>
            </a:r>
          </a:p>
          <a:p>
            <a:r>
              <a:rPr lang="en-US" sz="2800" dirty="0"/>
              <a:t>Demonstrated trend with time (low </a:t>
            </a:r>
            <a:r>
              <a:rPr lang="en-US" sz="2800" dirty="0" err="1"/>
              <a:t>interannual</a:t>
            </a:r>
            <a:r>
              <a:rPr lang="en-US" sz="2800" dirty="0"/>
              <a:t> variability)</a:t>
            </a:r>
          </a:p>
          <a:p>
            <a:r>
              <a:rPr lang="en-US" sz="2800" dirty="0"/>
              <a:t>Correlated with land cover metrics</a:t>
            </a:r>
          </a:p>
          <a:p>
            <a:r>
              <a:rPr lang="en-US" sz="2800" dirty="0"/>
              <a:t>Correlated with biological metrics</a:t>
            </a:r>
          </a:p>
          <a:p>
            <a:r>
              <a:rPr lang="en-US" sz="2800" dirty="0"/>
              <a:t>Relatively unaffected by basin area/elevation/precipitation totals</a:t>
            </a:r>
          </a:p>
          <a:p>
            <a:endParaRPr lang="en-US" dirty="0"/>
          </a:p>
        </p:txBody>
      </p:sp>
    </p:spTree>
    <p:extLst>
      <p:ext uri="{BB962C8B-B14F-4D97-AF65-F5344CB8AC3E}">
        <p14:creationId xmlns:p14="http://schemas.microsoft.com/office/powerpoint/2010/main" val="31183874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838200" y="262861"/>
            <a:ext cx="9371949" cy="1183566"/>
          </a:xfrm>
        </p:spPr>
        <p:txBody>
          <a:bodyPr>
            <a:normAutofit/>
          </a:bodyPr>
          <a:lstStyle/>
          <a:p>
            <a:r>
              <a:rPr lang="en-US" sz="4400">
                <a:solidFill>
                  <a:schemeClr val="tx1"/>
                </a:solidFill>
              </a:rPr>
              <a:t>Assumptions</a:t>
            </a:r>
            <a:endParaRPr lang="en-US" sz="4400" dirty="0">
              <a:solidFill>
                <a:schemeClr val="tx1"/>
              </a:solidFill>
            </a:endParaRPr>
          </a:p>
        </p:txBody>
      </p:sp>
      <p:sp>
        <p:nvSpPr>
          <p:cNvPr id="3" name="Content Placeholder 2"/>
          <p:cNvSpPr>
            <a:spLocks noGrp="1"/>
          </p:cNvSpPr>
          <p:nvPr>
            <p:ph idx="1"/>
          </p:nvPr>
        </p:nvSpPr>
        <p:spPr/>
        <p:txBody>
          <a:bodyPr/>
          <a:lstStyle/>
          <a:p>
            <a:r>
              <a:rPr lang="en-US" sz="2800"/>
              <a:t>Biological response occurs over multi-year time scales</a:t>
            </a:r>
          </a:p>
          <a:p>
            <a:r>
              <a:rPr lang="en-US" sz="2800"/>
              <a:t>Biota will respond to “normative flow” restoration (reversibility)</a:t>
            </a:r>
          </a:p>
          <a:p>
            <a:r>
              <a:rPr lang="en-US" sz="2800"/>
              <a:t>A “Normative” hydrologic index will require the use of models to estimate the historical flow regime</a:t>
            </a:r>
          </a:p>
          <a:p>
            <a:endParaRPr lang="en-US" dirty="0"/>
          </a:p>
        </p:txBody>
      </p:sp>
      <p:pic>
        <p:nvPicPr>
          <p:cNvPr id="4" name="Picture 3">
            <a:extLst>
              <a:ext uri="{FF2B5EF4-FFF2-40B4-BE49-F238E27FC236}">
                <a16:creationId xmlns:a16="http://schemas.microsoft.com/office/drawing/2014/main" id="{40F08C5D-013E-44AB-961C-1AB6A9A1CBF5}"/>
              </a:ext>
            </a:extLst>
          </p:cNvPr>
          <p:cNvPicPr>
            <a:picLocks noChangeAspect="1"/>
          </p:cNvPicPr>
          <p:nvPr/>
        </p:nvPicPr>
        <p:blipFill>
          <a:blip r:embed="rId3"/>
          <a:stretch>
            <a:fillRect/>
          </a:stretch>
        </p:blipFill>
        <p:spPr>
          <a:xfrm>
            <a:off x="8774177" y="3850431"/>
            <a:ext cx="2579623" cy="2505919"/>
          </a:xfrm>
          <a:prstGeom prst="rect">
            <a:avLst/>
          </a:prstGeom>
        </p:spPr>
      </p:pic>
    </p:spTree>
    <p:extLst>
      <p:ext uri="{BB962C8B-B14F-4D97-AF65-F5344CB8AC3E}">
        <p14:creationId xmlns:p14="http://schemas.microsoft.com/office/powerpoint/2010/main" val="1160593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740723" y="357129"/>
            <a:ext cx="9371949" cy="1183566"/>
          </a:xfrm>
        </p:spPr>
        <p:txBody>
          <a:bodyPr>
            <a:normAutofit/>
          </a:bodyPr>
          <a:lstStyle/>
          <a:p>
            <a:r>
              <a:rPr lang="en-US" sz="4400" dirty="0">
                <a:solidFill>
                  <a:schemeClr val="tx1"/>
                </a:solidFill>
              </a:rPr>
              <a:t>Models</a:t>
            </a:r>
          </a:p>
        </p:txBody>
      </p:sp>
      <p:sp>
        <p:nvSpPr>
          <p:cNvPr id="3" name="Content Placeholder 2"/>
          <p:cNvSpPr>
            <a:spLocks noGrp="1"/>
          </p:cNvSpPr>
          <p:nvPr>
            <p:ph idx="1"/>
          </p:nvPr>
        </p:nvSpPr>
        <p:spPr/>
        <p:txBody>
          <a:bodyPr/>
          <a:lstStyle/>
          <a:p>
            <a:r>
              <a:rPr lang="en-US" sz="2800" dirty="0"/>
              <a:t>Ability to predict mean annual flow</a:t>
            </a:r>
          </a:p>
          <a:p>
            <a:r>
              <a:rPr lang="en-US" sz="2800" dirty="0"/>
              <a:t>Ability to predict hydrologic metrics</a:t>
            </a:r>
          </a:p>
          <a:p>
            <a:r>
              <a:rPr lang="en-US" sz="2800" dirty="0"/>
              <a:t>Account for climate variability</a:t>
            </a:r>
          </a:p>
          <a:p>
            <a:r>
              <a:rPr lang="en-US" sz="2800" dirty="0"/>
              <a:t>Extrapolate to ungauged locations </a:t>
            </a:r>
          </a:p>
          <a:p>
            <a:endParaRPr lang="en-US" dirty="0"/>
          </a:p>
        </p:txBody>
      </p:sp>
      <p:pic>
        <p:nvPicPr>
          <p:cNvPr id="4" name="Picture 3">
            <a:extLst>
              <a:ext uri="{FF2B5EF4-FFF2-40B4-BE49-F238E27FC236}">
                <a16:creationId xmlns:a16="http://schemas.microsoft.com/office/drawing/2014/main" id="{4AF92A75-A6A0-4998-BAC5-61356A2E1FB3}"/>
              </a:ext>
            </a:extLst>
          </p:cNvPr>
          <p:cNvPicPr>
            <a:picLocks noChangeAspect="1"/>
          </p:cNvPicPr>
          <p:nvPr/>
        </p:nvPicPr>
        <p:blipFill>
          <a:blip r:embed="rId3"/>
          <a:stretch>
            <a:fillRect/>
          </a:stretch>
        </p:blipFill>
        <p:spPr>
          <a:xfrm>
            <a:off x="7770881" y="314385"/>
            <a:ext cx="3680396" cy="5862578"/>
          </a:xfrm>
          <a:prstGeom prst="rect">
            <a:avLst/>
          </a:prstGeom>
          <a:ln w="25400">
            <a:solidFill>
              <a:srgbClr val="00B0F0"/>
            </a:solidFill>
          </a:ln>
        </p:spPr>
      </p:pic>
    </p:spTree>
    <p:extLst>
      <p:ext uri="{BB962C8B-B14F-4D97-AF65-F5344CB8AC3E}">
        <p14:creationId xmlns:p14="http://schemas.microsoft.com/office/powerpoint/2010/main" val="13088758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nchor="t"/>
          <a:lstStyle/>
          <a:p>
            <a:r>
              <a:rPr lang="en-US" altLang="en-US" dirty="0">
                <a:solidFill>
                  <a:schemeClr val="tx1"/>
                </a:solidFill>
              </a:rPr>
              <a:t>Hydrologic Metrics</a:t>
            </a:r>
          </a:p>
        </p:txBody>
      </p:sp>
      <p:sp>
        <p:nvSpPr>
          <p:cNvPr id="27651" name="Rectangle 3"/>
          <p:cNvSpPr>
            <a:spLocks noGrp="1" noChangeArrowheads="1"/>
          </p:cNvSpPr>
          <p:nvPr>
            <p:ph type="body" idx="1"/>
          </p:nvPr>
        </p:nvSpPr>
        <p:spPr>
          <a:xfrm>
            <a:off x="838200" y="1449371"/>
            <a:ext cx="8229600" cy="4953000"/>
          </a:xfrm>
        </p:spPr>
        <p:txBody>
          <a:bodyPr>
            <a:normAutofit lnSpcReduction="10000"/>
          </a:bodyPr>
          <a:lstStyle/>
          <a:p>
            <a:pPr>
              <a:lnSpc>
                <a:spcPct val="80000"/>
              </a:lnSpc>
            </a:pPr>
            <a:r>
              <a:rPr lang="en-US" altLang="en-US" sz="2400" dirty="0"/>
              <a:t>Magnitude</a:t>
            </a:r>
          </a:p>
          <a:p>
            <a:pPr lvl="1">
              <a:lnSpc>
                <a:spcPct val="80000"/>
              </a:lnSpc>
            </a:pPr>
            <a:r>
              <a:rPr lang="en-US" altLang="en-US" dirty="0"/>
              <a:t>7-day average annual minimum flow</a:t>
            </a:r>
          </a:p>
          <a:p>
            <a:pPr>
              <a:lnSpc>
                <a:spcPct val="80000"/>
              </a:lnSpc>
            </a:pPr>
            <a:r>
              <a:rPr lang="en-US" altLang="en-US" sz="2400" dirty="0"/>
              <a:t>Duration</a:t>
            </a:r>
          </a:p>
          <a:p>
            <a:pPr lvl="1">
              <a:lnSpc>
                <a:spcPct val="80000"/>
              </a:lnSpc>
            </a:pPr>
            <a:r>
              <a:rPr lang="en-US" altLang="en-US" dirty="0"/>
              <a:t>Low and high flow pulse duration</a:t>
            </a:r>
          </a:p>
          <a:p>
            <a:pPr lvl="1">
              <a:lnSpc>
                <a:spcPct val="80000"/>
              </a:lnSpc>
            </a:pPr>
            <a:r>
              <a:rPr lang="en-US" altLang="en-US" dirty="0"/>
              <a:t>Low and high flow pulse range</a:t>
            </a:r>
          </a:p>
          <a:p>
            <a:pPr lvl="1">
              <a:lnSpc>
                <a:spcPct val="80000"/>
              </a:lnSpc>
            </a:pPr>
            <a:r>
              <a:rPr lang="en-US" altLang="en-US" dirty="0"/>
              <a:t>Fraction of year mean annual flow exceeded (</a:t>
            </a:r>
            <a:r>
              <a:rPr lang="en-US" altLang="en-US" dirty="0" err="1"/>
              <a:t>T</a:t>
            </a:r>
            <a:r>
              <a:rPr lang="en-US" altLang="en-US" baseline="-25000" dirty="0" err="1"/>
              <a:t>Qmean</a:t>
            </a:r>
            <a:r>
              <a:rPr lang="en-US" altLang="en-US" dirty="0"/>
              <a:t>)</a:t>
            </a:r>
            <a:endParaRPr lang="en-US" altLang="en-US" baseline="-25000" dirty="0"/>
          </a:p>
          <a:p>
            <a:pPr>
              <a:lnSpc>
                <a:spcPct val="80000"/>
              </a:lnSpc>
            </a:pPr>
            <a:r>
              <a:rPr lang="en-US" altLang="en-US" sz="2400" dirty="0"/>
              <a:t>Frequency</a:t>
            </a:r>
          </a:p>
          <a:p>
            <a:pPr lvl="1">
              <a:lnSpc>
                <a:spcPct val="80000"/>
              </a:lnSpc>
            </a:pPr>
            <a:r>
              <a:rPr lang="en-US" altLang="en-US" dirty="0"/>
              <a:t>Flow reversals</a:t>
            </a:r>
          </a:p>
          <a:p>
            <a:pPr lvl="1">
              <a:lnSpc>
                <a:spcPct val="80000"/>
              </a:lnSpc>
            </a:pPr>
            <a:r>
              <a:rPr lang="en-US" altLang="en-US" dirty="0"/>
              <a:t>Low and high flow pulse counts</a:t>
            </a:r>
          </a:p>
          <a:p>
            <a:pPr lvl="1">
              <a:lnSpc>
                <a:spcPct val="80000"/>
              </a:lnSpc>
            </a:pPr>
            <a:r>
              <a:rPr lang="en-US" altLang="en-US" dirty="0"/>
              <a:t>Fall and rise counts</a:t>
            </a:r>
          </a:p>
          <a:p>
            <a:pPr>
              <a:lnSpc>
                <a:spcPct val="80000"/>
              </a:lnSpc>
            </a:pPr>
            <a:r>
              <a:rPr lang="en-US" altLang="en-US" sz="2400" dirty="0"/>
              <a:t>Timing</a:t>
            </a:r>
          </a:p>
          <a:p>
            <a:pPr lvl="1">
              <a:lnSpc>
                <a:spcPct val="80000"/>
              </a:lnSpc>
            </a:pPr>
            <a:r>
              <a:rPr lang="en-US" altLang="en-US" dirty="0"/>
              <a:t>Date of annual daily minimum flow</a:t>
            </a:r>
          </a:p>
          <a:p>
            <a:pPr>
              <a:lnSpc>
                <a:spcPct val="80000"/>
              </a:lnSpc>
            </a:pPr>
            <a:r>
              <a:rPr lang="en-US" altLang="en-US" sz="2400" dirty="0"/>
              <a:t>Rate of Change</a:t>
            </a:r>
          </a:p>
          <a:p>
            <a:pPr lvl="1">
              <a:lnSpc>
                <a:spcPct val="80000"/>
              </a:lnSpc>
            </a:pPr>
            <a:r>
              <a:rPr lang="en-US" altLang="en-US" dirty="0"/>
              <a:t>Rise and fall rates                                                                                                                                         </a:t>
            </a:r>
          </a:p>
        </p:txBody>
      </p:sp>
      <p:sp>
        <p:nvSpPr>
          <p:cNvPr id="96260" name="Text Box 4"/>
          <p:cNvSpPr txBox="1">
            <a:spLocks noChangeArrowheads="1"/>
          </p:cNvSpPr>
          <p:nvPr/>
        </p:nvSpPr>
        <p:spPr bwMode="auto">
          <a:xfrm>
            <a:off x="6165376" y="3925871"/>
            <a:ext cx="5804848" cy="1169551"/>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pPr>
            <a:r>
              <a:rPr lang="en-US" altLang="en-US" sz="2800" dirty="0"/>
              <a:t>Richards-Baker Flashiness Index</a:t>
            </a:r>
          </a:p>
          <a:p>
            <a:pPr eaLnBrk="1" hangingPunct="1">
              <a:spcBef>
                <a:spcPct val="50000"/>
              </a:spcBef>
            </a:pPr>
            <a:r>
              <a:rPr lang="en-US" altLang="en-US" sz="2800" dirty="0" err="1"/>
              <a:t>T</a:t>
            </a:r>
            <a:r>
              <a:rPr lang="en-US" altLang="en-US" sz="2800" baseline="-25000" dirty="0" err="1"/>
              <a:t>Qmean</a:t>
            </a:r>
            <a:endParaRPr lang="en-US" altLang="en-US" sz="2800" baseline="-25000" dirty="0"/>
          </a:p>
        </p:txBody>
      </p:sp>
    </p:spTree>
    <p:extLst>
      <p:ext uri="{BB962C8B-B14F-4D97-AF65-F5344CB8AC3E}">
        <p14:creationId xmlns:p14="http://schemas.microsoft.com/office/powerpoint/2010/main" val="19694632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626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260"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2"/>
          <p:cNvSpPr>
            <a:spLocks noGrp="1" noChangeArrowheads="1"/>
          </p:cNvSpPr>
          <p:nvPr>
            <p:ph type="title"/>
          </p:nvPr>
        </p:nvSpPr>
        <p:spPr/>
        <p:txBody>
          <a:bodyPr anchor="t"/>
          <a:lstStyle/>
          <a:p>
            <a:r>
              <a:rPr lang="en-US" altLang="en-US" dirty="0">
                <a:solidFill>
                  <a:schemeClr val="tx1"/>
                </a:solidFill>
              </a:rPr>
              <a:t>Hydrologic Metric Calculations</a:t>
            </a:r>
          </a:p>
        </p:txBody>
      </p:sp>
      <p:sp>
        <p:nvSpPr>
          <p:cNvPr id="202755" name="Rectangle 3"/>
          <p:cNvSpPr>
            <a:spLocks noGrp="1" noChangeArrowheads="1"/>
          </p:cNvSpPr>
          <p:nvPr>
            <p:ph type="body" idx="1"/>
          </p:nvPr>
        </p:nvSpPr>
        <p:spPr/>
        <p:txBody>
          <a:bodyPr>
            <a:normAutofit/>
          </a:bodyPr>
          <a:lstStyle/>
          <a:p>
            <a:r>
              <a:rPr lang="en-US" altLang="en-US" sz="3600" dirty="0"/>
              <a:t>High and Low Flow Pulses</a:t>
            </a:r>
          </a:p>
          <a:p>
            <a:r>
              <a:rPr lang="en-US" altLang="en-US" sz="3600" dirty="0" err="1"/>
              <a:t>TQmean</a:t>
            </a:r>
            <a:endParaRPr lang="en-US" altLang="en-US" sz="3600" dirty="0"/>
          </a:p>
          <a:p>
            <a:r>
              <a:rPr lang="en-US" altLang="en-US" sz="3600" dirty="0"/>
              <a:t>R-B Index</a:t>
            </a:r>
          </a:p>
        </p:txBody>
      </p:sp>
    </p:spTree>
    <p:extLst>
      <p:ext uri="{BB962C8B-B14F-4D97-AF65-F5344CB8AC3E}">
        <p14:creationId xmlns:p14="http://schemas.microsoft.com/office/powerpoint/2010/main" val="25329121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924" name="Picture 4"/>
          <p:cNvPicPr>
            <a:picLocks noChangeAspect="1" noChangeArrowheads="1"/>
          </p:cNvPicPr>
          <p:nvPr/>
        </p:nvPicPr>
        <p:blipFill>
          <a:blip r:embed="rId3" cstate="print"/>
          <a:srcRect/>
          <a:stretch>
            <a:fillRect/>
          </a:stretch>
        </p:blipFill>
        <p:spPr bwMode="auto">
          <a:xfrm>
            <a:off x="1524000" y="1455739"/>
            <a:ext cx="9144000" cy="3944937"/>
          </a:xfrm>
          <a:prstGeom prst="rect">
            <a:avLst/>
          </a:prstGeom>
          <a:noFill/>
          <a:ln w="9525" algn="ctr">
            <a:noFill/>
            <a:miter lim="800000"/>
            <a:headEnd/>
            <a:tailEnd/>
          </a:ln>
          <a:effectLst/>
        </p:spPr>
      </p:pic>
      <p:sp>
        <p:nvSpPr>
          <p:cNvPr id="209925" name="Text Box 5"/>
          <p:cNvSpPr txBox="1">
            <a:spLocks noChangeArrowheads="1"/>
          </p:cNvSpPr>
          <p:nvPr/>
        </p:nvSpPr>
        <p:spPr bwMode="auto">
          <a:xfrm>
            <a:off x="2133600" y="1295400"/>
            <a:ext cx="3886200" cy="369332"/>
          </a:xfrm>
          <a:prstGeom prst="rect">
            <a:avLst/>
          </a:prstGeom>
          <a:solidFill>
            <a:schemeClr val="bg1"/>
          </a:solidFill>
          <a:ln w="9525" algn="ctr">
            <a:noFill/>
            <a:miter lim="800000"/>
            <a:headEnd/>
            <a:tailEnd/>
          </a:ln>
          <a:effectLst/>
        </p:spPr>
        <p:txBody>
          <a:bodyPr>
            <a:spAutoFit/>
          </a:bodyPr>
          <a:lstStyle/>
          <a:p>
            <a:pPr marL="342900" indent="-342900" algn="ctr">
              <a:spcBef>
                <a:spcPct val="50000"/>
              </a:spcBef>
            </a:pPr>
            <a:r>
              <a:rPr lang="en-US" dirty="0">
                <a:solidFill>
                  <a:srgbClr val="0000FF"/>
                </a:solidFill>
              </a:rPr>
              <a:t>High Flow Pulses</a:t>
            </a:r>
          </a:p>
        </p:txBody>
      </p:sp>
      <p:sp>
        <p:nvSpPr>
          <p:cNvPr id="209926" name="Text Box 6"/>
          <p:cNvSpPr txBox="1">
            <a:spLocks noChangeArrowheads="1"/>
          </p:cNvSpPr>
          <p:nvPr/>
        </p:nvSpPr>
        <p:spPr bwMode="auto">
          <a:xfrm>
            <a:off x="6553200" y="1295400"/>
            <a:ext cx="3886200" cy="369332"/>
          </a:xfrm>
          <a:prstGeom prst="rect">
            <a:avLst/>
          </a:prstGeom>
          <a:solidFill>
            <a:schemeClr val="bg1"/>
          </a:solidFill>
          <a:ln w="9525" algn="ctr">
            <a:noFill/>
            <a:miter lim="800000"/>
            <a:headEnd/>
            <a:tailEnd/>
          </a:ln>
          <a:effectLst/>
        </p:spPr>
        <p:txBody>
          <a:bodyPr>
            <a:spAutoFit/>
          </a:bodyPr>
          <a:lstStyle/>
          <a:p>
            <a:pPr marL="342900" indent="-342900" algn="ctr">
              <a:spcBef>
                <a:spcPct val="50000"/>
              </a:spcBef>
            </a:pPr>
            <a:r>
              <a:rPr lang="en-US" dirty="0">
                <a:solidFill>
                  <a:srgbClr val="0000FF"/>
                </a:solidFill>
              </a:rPr>
              <a:t>Low Flow Pulses</a:t>
            </a:r>
          </a:p>
        </p:txBody>
      </p:sp>
      <p:sp>
        <p:nvSpPr>
          <p:cNvPr id="209927" name="Text Box 7"/>
          <p:cNvSpPr txBox="1">
            <a:spLocks noChangeArrowheads="1"/>
          </p:cNvSpPr>
          <p:nvPr/>
        </p:nvSpPr>
        <p:spPr bwMode="auto">
          <a:xfrm>
            <a:off x="2590800" y="5562600"/>
            <a:ext cx="4495800" cy="369332"/>
          </a:xfrm>
          <a:prstGeom prst="rect">
            <a:avLst/>
          </a:prstGeom>
          <a:solidFill>
            <a:schemeClr val="bg1"/>
          </a:solidFill>
          <a:ln w="9525" algn="ctr">
            <a:solidFill>
              <a:srgbClr val="FF0000"/>
            </a:solidFill>
            <a:miter lim="800000"/>
            <a:headEnd/>
            <a:tailEnd/>
          </a:ln>
          <a:effectLst/>
        </p:spPr>
        <p:txBody>
          <a:bodyPr>
            <a:spAutoFit/>
          </a:bodyPr>
          <a:lstStyle/>
          <a:p>
            <a:pPr marL="342900" indent="-342900" algn="ctr">
              <a:spcBef>
                <a:spcPct val="50000"/>
              </a:spcBef>
            </a:pPr>
            <a:r>
              <a:rPr lang="en-US" dirty="0"/>
              <a:t>Long-term mean flow</a:t>
            </a:r>
          </a:p>
        </p:txBody>
      </p:sp>
      <p:sp>
        <p:nvSpPr>
          <p:cNvPr id="209928" name="Line 8"/>
          <p:cNvSpPr>
            <a:spLocks noChangeShapeType="1"/>
          </p:cNvSpPr>
          <p:nvPr/>
        </p:nvSpPr>
        <p:spPr bwMode="auto">
          <a:xfrm flipH="1" flipV="1">
            <a:off x="5710239" y="4643438"/>
            <a:ext cx="384175" cy="914400"/>
          </a:xfrm>
          <a:prstGeom prst="line">
            <a:avLst/>
          </a:prstGeom>
          <a:noFill/>
          <a:ln w="25400">
            <a:solidFill>
              <a:srgbClr val="0000FF"/>
            </a:solidFill>
            <a:round/>
            <a:headEnd/>
            <a:tailEnd type="triangle" w="lg" len="lg"/>
          </a:ln>
          <a:effectLst/>
        </p:spPr>
        <p:txBody>
          <a:bodyPr/>
          <a:lstStyle/>
          <a:p>
            <a:endParaRPr lang="en-US"/>
          </a:p>
        </p:txBody>
      </p:sp>
      <p:sp>
        <p:nvSpPr>
          <p:cNvPr id="209929" name="Line 9"/>
          <p:cNvSpPr>
            <a:spLocks noChangeShapeType="1"/>
          </p:cNvSpPr>
          <p:nvPr/>
        </p:nvSpPr>
        <p:spPr bwMode="auto">
          <a:xfrm flipV="1">
            <a:off x="6096000" y="4648200"/>
            <a:ext cx="2667000" cy="914400"/>
          </a:xfrm>
          <a:prstGeom prst="line">
            <a:avLst/>
          </a:prstGeom>
          <a:noFill/>
          <a:ln w="25400">
            <a:solidFill>
              <a:srgbClr val="0000FF"/>
            </a:solidFill>
            <a:round/>
            <a:headEnd/>
            <a:tailEnd type="triangle" w="lg" len="lg"/>
          </a:ln>
          <a:effectLst/>
        </p:spPr>
        <p:txBody>
          <a:bodyPr/>
          <a:lstStyle/>
          <a:p>
            <a:endParaRPr lang="en-US"/>
          </a:p>
        </p:txBody>
      </p:sp>
      <p:sp>
        <p:nvSpPr>
          <p:cNvPr id="209930" name="Text Box 10"/>
          <p:cNvSpPr txBox="1">
            <a:spLocks noChangeArrowheads="1"/>
          </p:cNvSpPr>
          <p:nvPr/>
        </p:nvSpPr>
        <p:spPr bwMode="auto">
          <a:xfrm>
            <a:off x="5638800" y="6019800"/>
            <a:ext cx="4572000" cy="369332"/>
          </a:xfrm>
          <a:prstGeom prst="rect">
            <a:avLst/>
          </a:prstGeom>
          <a:solidFill>
            <a:schemeClr val="bg1"/>
          </a:solidFill>
          <a:ln w="25400" algn="ctr">
            <a:solidFill>
              <a:srgbClr val="FF0000"/>
            </a:solidFill>
            <a:miter lim="800000"/>
            <a:headEnd/>
            <a:tailEnd/>
          </a:ln>
          <a:effectLst/>
        </p:spPr>
        <p:txBody>
          <a:bodyPr>
            <a:spAutoFit/>
          </a:bodyPr>
          <a:lstStyle/>
          <a:p>
            <a:pPr marL="342900" indent="-342900" algn="ctr">
              <a:spcBef>
                <a:spcPct val="50000"/>
              </a:spcBef>
            </a:pPr>
            <a:r>
              <a:rPr lang="en-US"/>
              <a:t>0.5 x mean flow</a:t>
            </a:r>
          </a:p>
        </p:txBody>
      </p:sp>
      <p:sp>
        <p:nvSpPr>
          <p:cNvPr id="209931" name="Line 11"/>
          <p:cNvSpPr>
            <a:spLocks noChangeShapeType="1"/>
          </p:cNvSpPr>
          <p:nvPr/>
        </p:nvSpPr>
        <p:spPr bwMode="auto">
          <a:xfrm flipH="1" flipV="1">
            <a:off x="7467600" y="4724400"/>
            <a:ext cx="609600" cy="1295400"/>
          </a:xfrm>
          <a:prstGeom prst="line">
            <a:avLst/>
          </a:prstGeom>
          <a:noFill/>
          <a:ln w="25400">
            <a:solidFill>
              <a:srgbClr val="0000FF"/>
            </a:solidFill>
            <a:round/>
            <a:headEnd/>
            <a:tailEnd type="triangle" w="med" len="med"/>
          </a:ln>
          <a:effectLst/>
        </p:spPr>
        <p:txBody>
          <a:bodyPr/>
          <a:lstStyle/>
          <a:p>
            <a:endParaRPr lang="en-US"/>
          </a:p>
        </p:txBody>
      </p:sp>
      <p:sp>
        <p:nvSpPr>
          <p:cNvPr id="209932" name="Text Box 12"/>
          <p:cNvSpPr txBox="1">
            <a:spLocks noChangeArrowheads="1"/>
          </p:cNvSpPr>
          <p:nvPr/>
        </p:nvSpPr>
        <p:spPr bwMode="auto">
          <a:xfrm>
            <a:off x="2362200" y="304800"/>
            <a:ext cx="4572000" cy="369332"/>
          </a:xfrm>
          <a:prstGeom prst="rect">
            <a:avLst/>
          </a:prstGeom>
          <a:solidFill>
            <a:schemeClr val="bg1"/>
          </a:solidFill>
          <a:ln w="25400" algn="ctr">
            <a:solidFill>
              <a:srgbClr val="FF0000"/>
            </a:solidFill>
            <a:miter lim="800000"/>
            <a:headEnd/>
            <a:tailEnd/>
          </a:ln>
          <a:effectLst/>
        </p:spPr>
        <p:txBody>
          <a:bodyPr>
            <a:spAutoFit/>
          </a:bodyPr>
          <a:lstStyle/>
          <a:p>
            <a:pPr marL="342900" indent="-342900" algn="ctr">
              <a:spcBef>
                <a:spcPct val="50000"/>
              </a:spcBef>
            </a:pPr>
            <a:r>
              <a:rPr lang="en-US"/>
              <a:t>2 x mean flow</a:t>
            </a:r>
          </a:p>
        </p:txBody>
      </p:sp>
      <p:sp>
        <p:nvSpPr>
          <p:cNvPr id="209933" name="Line 13"/>
          <p:cNvSpPr>
            <a:spLocks noChangeShapeType="1"/>
          </p:cNvSpPr>
          <p:nvPr/>
        </p:nvSpPr>
        <p:spPr bwMode="auto">
          <a:xfrm flipH="1">
            <a:off x="4827588" y="914400"/>
            <a:ext cx="887412" cy="3600450"/>
          </a:xfrm>
          <a:prstGeom prst="line">
            <a:avLst/>
          </a:prstGeom>
          <a:noFill/>
          <a:ln w="25400">
            <a:solidFill>
              <a:srgbClr val="0000FF"/>
            </a:solidFill>
            <a:round/>
            <a:headEnd/>
            <a:tailEnd type="triangle" w="med" len="med"/>
          </a:ln>
          <a:effectLst/>
        </p:spPr>
        <p:txBody>
          <a:bodyPr/>
          <a:lstStyle/>
          <a:p>
            <a:endParaRPr lang="en-US"/>
          </a:p>
        </p:txBody>
      </p:sp>
    </p:spTree>
    <p:extLst>
      <p:ext uri="{BB962C8B-B14F-4D97-AF65-F5344CB8AC3E}">
        <p14:creationId xmlns:p14="http://schemas.microsoft.com/office/powerpoint/2010/main" val="11821497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992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0992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0992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1" nodeType="clickEffect">
                                  <p:stCondLst>
                                    <p:cond delay="0"/>
                                  </p:stCondLst>
                                  <p:childTnLst>
                                    <p:set>
                                      <p:cBhvr>
                                        <p:cTn id="14" dur="1" fill="hold">
                                          <p:stCondLst>
                                            <p:cond delay="0"/>
                                          </p:stCondLst>
                                        </p:cTn>
                                        <p:tgtEl>
                                          <p:spTgt spid="209927"/>
                                        </p:tgtEl>
                                        <p:attrNameLst>
                                          <p:attrName>style.visibility</p:attrName>
                                        </p:attrNameLst>
                                      </p:cBhvr>
                                      <p:to>
                                        <p:strVal val="hidden"/>
                                      </p:to>
                                    </p:set>
                                  </p:childTnLst>
                                </p:cTn>
                              </p:par>
                              <p:par>
                                <p:cTn id="15" presetID="1" presetClass="exit" presetSubtype="0" fill="hold" grpId="1" nodeType="withEffect">
                                  <p:stCondLst>
                                    <p:cond delay="0"/>
                                  </p:stCondLst>
                                  <p:childTnLst>
                                    <p:set>
                                      <p:cBhvr>
                                        <p:cTn id="16" dur="1" fill="hold">
                                          <p:stCondLst>
                                            <p:cond delay="0"/>
                                          </p:stCondLst>
                                        </p:cTn>
                                        <p:tgtEl>
                                          <p:spTgt spid="209929"/>
                                        </p:tgtEl>
                                        <p:attrNameLst>
                                          <p:attrName>style.visibility</p:attrName>
                                        </p:attrNameLst>
                                      </p:cBhvr>
                                      <p:to>
                                        <p:strVal val="hidden"/>
                                      </p:to>
                                    </p:set>
                                  </p:childTnLst>
                                </p:cTn>
                              </p:par>
                              <p:par>
                                <p:cTn id="17" presetID="1" presetClass="exit" presetSubtype="0" fill="hold" grpId="1" nodeType="withEffect">
                                  <p:stCondLst>
                                    <p:cond delay="0"/>
                                  </p:stCondLst>
                                  <p:childTnLst>
                                    <p:set>
                                      <p:cBhvr>
                                        <p:cTn id="18" dur="1" fill="hold">
                                          <p:stCondLst>
                                            <p:cond delay="0"/>
                                          </p:stCondLst>
                                        </p:cTn>
                                        <p:tgtEl>
                                          <p:spTgt spid="209928"/>
                                        </p:tgtEl>
                                        <p:attrNameLst>
                                          <p:attrName>style.visibility</p:attrName>
                                        </p:attrNameLst>
                                      </p:cBhvr>
                                      <p:to>
                                        <p:strVal val="hidden"/>
                                      </p:to>
                                    </p:set>
                                  </p:childTnLst>
                                </p:cTn>
                              </p:par>
                              <p:par>
                                <p:cTn id="19" presetID="1" presetClass="entr" presetSubtype="0" fill="hold" grpId="0" nodeType="withEffect">
                                  <p:stCondLst>
                                    <p:cond delay="0"/>
                                  </p:stCondLst>
                                  <p:childTnLst>
                                    <p:set>
                                      <p:cBhvr>
                                        <p:cTn id="20" dur="1" fill="hold">
                                          <p:stCondLst>
                                            <p:cond delay="0"/>
                                          </p:stCondLst>
                                        </p:cTn>
                                        <p:tgtEl>
                                          <p:spTgt spid="20993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0993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grpId="1" nodeType="clickEffect">
                                  <p:stCondLst>
                                    <p:cond delay="0"/>
                                  </p:stCondLst>
                                  <p:childTnLst>
                                    <p:set>
                                      <p:cBhvr>
                                        <p:cTn id="26" dur="1" fill="hold">
                                          <p:stCondLst>
                                            <p:cond delay="0"/>
                                          </p:stCondLst>
                                        </p:cTn>
                                        <p:tgtEl>
                                          <p:spTgt spid="209932"/>
                                        </p:tgtEl>
                                        <p:attrNameLst>
                                          <p:attrName>style.visibility</p:attrName>
                                        </p:attrNameLst>
                                      </p:cBhvr>
                                      <p:to>
                                        <p:strVal val="hidden"/>
                                      </p:to>
                                    </p:set>
                                  </p:childTnLst>
                                </p:cTn>
                              </p:par>
                              <p:par>
                                <p:cTn id="27" presetID="1" presetClass="exit" presetSubtype="0" fill="hold" grpId="1" nodeType="withEffect">
                                  <p:stCondLst>
                                    <p:cond delay="0"/>
                                  </p:stCondLst>
                                  <p:childTnLst>
                                    <p:set>
                                      <p:cBhvr>
                                        <p:cTn id="28" dur="1" fill="hold">
                                          <p:stCondLst>
                                            <p:cond delay="0"/>
                                          </p:stCondLst>
                                        </p:cTn>
                                        <p:tgtEl>
                                          <p:spTgt spid="209933"/>
                                        </p:tgtEl>
                                        <p:attrNameLst>
                                          <p:attrName>style.visibility</p:attrName>
                                        </p:attrNameLst>
                                      </p:cBhvr>
                                      <p:to>
                                        <p:strVal val="hidden"/>
                                      </p:to>
                                    </p:set>
                                  </p:childTnLst>
                                </p:cTn>
                              </p:par>
                              <p:par>
                                <p:cTn id="29" presetID="1" presetClass="entr" presetSubtype="0" fill="hold" grpId="0" nodeType="withEffect">
                                  <p:stCondLst>
                                    <p:cond delay="0"/>
                                  </p:stCondLst>
                                  <p:childTnLst>
                                    <p:set>
                                      <p:cBhvr>
                                        <p:cTn id="30" dur="1" fill="hold">
                                          <p:stCondLst>
                                            <p:cond delay="0"/>
                                          </p:stCondLst>
                                        </p:cTn>
                                        <p:tgtEl>
                                          <p:spTgt spid="209930"/>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09931"/>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xit" presetSubtype="0" fill="hold" grpId="1" nodeType="clickEffect">
                                  <p:stCondLst>
                                    <p:cond delay="0"/>
                                  </p:stCondLst>
                                  <p:childTnLst>
                                    <p:set>
                                      <p:cBhvr>
                                        <p:cTn id="36" dur="1" fill="hold">
                                          <p:stCondLst>
                                            <p:cond delay="0"/>
                                          </p:stCondLst>
                                        </p:cTn>
                                        <p:tgtEl>
                                          <p:spTgt spid="209930"/>
                                        </p:tgtEl>
                                        <p:attrNameLst>
                                          <p:attrName>style.visibility</p:attrName>
                                        </p:attrNameLst>
                                      </p:cBhvr>
                                      <p:to>
                                        <p:strVal val="hidden"/>
                                      </p:to>
                                    </p:set>
                                  </p:childTnLst>
                                </p:cTn>
                              </p:par>
                              <p:par>
                                <p:cTn id="37" presetID="1" presetClass="exit" presetSubtype="0" fill="hold" grpId="1" nodeType="withEffect">
                                  <p:stCondLst>
                                    <p:cond delay="0"/>
                                  </p:stCondLst>
                                  <p:childTnLst>
                                    <p:set>
                                      <p:cBhvr>
                                        <p:cTn id="38" dur="1" fill="hold">
                                          <p:stCondLst>
                                            <p:cond delay="0"/>
                                          </p:stCondLst>
                                        </p:cTn>
                                        <p:tgtEl>
                                          <p:spTgt spid="20993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9927" grpId="0" animBg="1"/>
      <p:bldP spid="209927" grpId="1" animBg="1"/>
      <p:bldP spid="209928" grpId="0" animBg="1"/>
      <p:bldP spid="209928" grpId="1" animBg="1"/>
      <p:bldP spid="209929" grpId="0" animBg="1"/>
      <p:bldP spid="209929" grpId="1" animBg="1"/>
      <p:bldP spid="209930" grpId="0" animBg="1"/>
      <p:bldP spid="209930" grpId="1" animBg="1"/>
      <p:bldP spid="209931" grpId="0" animBg="1"/>
      <p:bldP spid="209931" grpId="1" animBg="1"/>
      <p:bldP spid="209932" grpId="0" animBg="1"/>
      <p:bldP spid="209932" grpId="1" animBg="1"/>
      <p:bldP spid="209933" grpId="0" animBg="1"/>
      <p:bldP spid="209933" grpId="1"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1974" name="Picture 6"/>
          <p:cNvPicPr>
            <a:picLocks noChangeAspect="1" noChangeArrowheads="1"/>
          </p:cNvPicPr>
          <p:nvPr/>
        </p:nvPicPr>
        <p:blipFill>
          <a:blip r:embed="rId3" cstate="print"/>
          <a:srcRect/>
          <a:stretch>
            <a:fillRect/>
          </a:stretch>
        </p:blipFill>
        <p:spPr bwMode="auto">
          <a:xfrm>
            <a:off x="1797050" y="1"/>
            <a:ext cx="8610600" cy="6854825"/>
          </a:xfrm>
          <a:prstGeom prst="rect">
            <a:avLst/>
          </a:prstGeom>
          <a:solidFill>
            <a:schemeClr val="bg1"/>
          </a:solidFill>
          <a:ln w="9525" algn="ctr">
            <a:noFill/>
            <a:miter lim="800000"/>
            <a:headEnd/>
            <a:tailEnd/>
          </a:ln>
          <a:effectLst/>
        </p:spPr>
      </p:pic>
      <p:sp>
        <p:nvSpPr>
          <p:cNvPr id="211973" name="Text Box 5"/>
          <p:cNvSpPr txBox="1">
            <a:spLocks noChangeArrowheads="1"/>
          </p:cNvSpPr>
          <p:nvPr/>
        </p:nvSpPr>
        <p:spPr bwMode="auto">
          <a:xfrm>
            <a:off x="2133600" y="228600"/>
            <a:ext cx="7924800" cy="369332"/>
          </a:xfrm>
          <a:prstGeom prst="rect">
            <a:avLst/>
          </a:prstGeom>
          <a:solidFill>
            <a:schemeClr val="bg1"/>
          </a:solidFill>
          <a:ln w="9525" algn="ctr">
            <a:noFill/>
            <a:miter lim="800000"/>
            <a:headEnd/>
            <a:tailEnd/>
          </a:ln>
          <a:effectLst/>
        </p:spPr>
        <p:txBody>
          <a:bodyPr>
            <a:spAutoFit/>
          </a:bodyPr>
          <a:lstStyle/>
          <a:p>
            <a:pPr marL="342900" indent="-342900" algn="ctr">
              <a:spcBef>
                <a:spcPct val="50000"/>
              </a:spcBef>
            </a:pPr>
            <a:r>
              <a:rPr lang="en-US" dirty="0">
                <a:solidFill>
                  <a:srgbClr val="0000FF"/>
                </a:solidFill>
              </a:rPr>
              <a:t>High Flow Pulses – Current Conditions</a:t>
            </a:r>
          </a:p>
        </p:txBody>
      </p:sp>
      <p:sp>
        <p:nvSpPr>
          <p:cNvPr id="211975" name="Text Box 7"/>
          <p:cNvSpPr txBox="1">
            <a:spLocks noChangeArrowheads="1"/>
          </p:cNvSpPr>
          <p:nvPr/>
        </p:nvSpPr>
        <p:spPr bwMode="auto">
          <a:xfrm>
            <a:off x="5715000" y="1143000"/>
            <a:ext cx="3886200" cy="369332"/>
          </a:xfrm>
          <a:prstGeom prst="rect">
            <a:avLst/>
          </a:prstGeom>
          <a:solidFill>
            <a:schemeClr val="bg1"/>
          </a:solidFill>
          <a:ln w="9525" algn="ctr">
            <a:noFill/>
            <a:miter lim="800000"/>
            <a:headEnd/>
            <a:tailEnd/>
          </a:ln>
          <a:effectLst/>
        </p:spPr>
        <p:txBody>
          <a:bodyPr>
            <a:spAutoFit/>
          </a:bodyPr>
          <a:lstStyle/>
          <a:p>
            <a:pPr marL="342900" indent="-342900">
              <a:spcBef>
                <a:spcPct val="50000"/>
              </a:spcBef>
            </a:pPr>
            <a:endParaRPr lang="en-US"/>
          </a:p>
        </p:txBody>
      </p:sp>
      <p:sp>
        <p:nvSpPr>
          <p:cNvPr id="211976" name="Text Box 8"/>
          <p:cNvSpPr txBox="1">
            <a:spLocks noChangeArrowheads="1"/>
          </p:cNvSpPr>
          <p:nvPr/>
        </p:nvSpPr>
        <p:spPr bwMode="auto">
          <a:xfrm>
            <a:off x="5181600" y="1371600"/>
            <a:ext cx="4572000" cy="369332"/>
          </a:xfrm>
          <a:prstGeom prst="rect">
            <a:avLst/>
          </a:prstGeom>
          <a:solidFill>
            <a:schemeClr val="bg1"/>
          </a:solidFill>
          <a:ln w="25400" algn="ctr">
            <a:solidFill>
              <a:srgbClr val="FF0000"/>
            </a:solidFill>
            <a:miter lim="800000"/>
            <a:headEnd/>
            <a:tailEnd/>
          </a:ln>
          <a:effectLst/>
        </p:spPr>
        <p:txBody>
          <a:bodyPr>
            <a:spAutoFit/>
          </a:bodyPr>
          <a:lstStyle/>
          <a:p>
            <a:pPr marL="342900" indent="-342900" algn="ctr">
              <a:spcBef>
                <a:spcPct val="50000"/>
              </a:spcBef>
            </a:pPr>
            <a:r>
              <a:rPr lang="en-US"/>
              <a:t>2 x mean flow</a:t>
            </a:r>
          </a:p>
        </p:txBody>
      </p:sp>
      <p:sp>
        <p:nvSpPr>
          <p:cNvPr id="211977" name="Line 9"/>
          <p:cNvSpPr>
            <a:spLocks noChangeShapeType="1"/>
          </p:cNvSpPr>
          <p:nvPr/>
        </p:nvSpPr>
        <p:spPr bwMode="auto">
          <a:xfrm>
            <a:off x="7467600" y="2057400"/>
            <a:ext cx="1371600" cy="3429000"/>
          </a:xfrm>
          <a:prstGeom prst="line">
            <a:avLst/>
          </a:prstGeom>
          <a:noFill/>
          <a:ln w="25400">
            <a:solidFill>
              <a:srgbClr val="0000FF"/>
            </a:solidFill>
            <a:round/>
            <a:headEnd/>
            <a:tailEnd type="triangle" w="med" len="med"/>
          </a:ln>
          <a:effectLst/>
        </p:spPr>
        <p:txBody>
          <a:bodyPr/>
          <a:lstStyle/>
          <a:p>
            <a:endParaRPr lang="en-US"/>
          </a:p>
        </p:txBody>
      </p:sp>
      <p:sp>
        <p:nvSpPr>
          <p:cNvPr id="211978" name="Line 10"/>
          <p:cNvSpPr>
            <a:spLocks noChangeShapeType="1"/>
          </p:cNvSpPr>
          <p:nvPr/>
        </p:nvSpPr>
        <p:spPr bwMode="auto">
          <a:xfrm>
            <a:off x="5867400" y="5029200"/>
            <a:ext cx="304800" cy="457200"/>
          </a:xfrm>
          <a:prstGeom prst="line">
            <a:avLst/>
          </a:prstGeom>
          <a:noFill/>
          <a:ln w="25400">
            <a:solidFill>
              <a:srgbClr val="0000FF"/>
            </a:solidFill>
            <a:round/>
            <a:headEnd/>
            <a:tailEnd type="triangle" w="med" len="med"/>
          </a:ln>
          <a:effectLst/>
        </p:spPr>
        <p:txBody>
          <a:bodyPr/>
          <a:lstStyle/>
          <a:p>
            <a:endParaRPr lang="en-US"/>
          </a:p>
        </p:txBody>
      </p:sp>
      <p:sp>
        <p:nvSpPr>
          <p:cNvPr id="211979" name="Line 11"/>
          <p:cNvSpPr>
            <a:spLocks noChangeShapeType="1"/>
          </p:cNvSpPr>
          <p:nvPr/>
        </p:nvSpPr>
        <p:spPr bwMode="auto">
          <a:xfrm>
            <a:off x="6400800" y="5029200"/>
            <a:ext cx="304800" cy="457200"/>
          </a:xfrm>
          <a:prstGeom prst="line">
            <a:avLst/>
          </a:prstGeom>
          <a:noFill/>
          <a:ln w="25400">
            <a:solidFill>
              <a:srgbClr val="0000FF"/>
            </a:solidFill>
            <a:round/>
            <a:headEnd/>
            <a:tailEnd type="triangle" w="med" len="med"/>
          </a:ln>
          <a:effectLst/>
        </p:spPr>
        <p:txBody>
          <a:bodyPr/>
          <a:lstStyle/>
          <a:p>
            <a:endParaRPr lang="en-US"/>
          </a:p>
        </p:txBody>
      </p:sp>
      <p:sp>
        <p:nvSpPr>
          <p:cNvPr id="211980" name="Line 12"/>
          <p:cNvSpPr>
            <a:spLocks noChangeShapeType="1"/>
          </p:cNvSpPr>
          <p:nvPr/>
        </p:nvSpPr>
        <p:spPr bwMode="auto">
          <a:xfrm>
            <a:off x="7772400" y="5029200"/>
            <a:ext cx="304800" cy="457200"/>
          </a:xfrm>
          <a:prstGeom prst="line">
            <a:avLst/>
          </a:prstGeom>
          <a:noFill/>
          <a:ln w="25400">
            <a:solidFill>
              <a:srgbClr val="0000FF"/>
            </a:solidFill>
            <a:round/>
            <a:headEnd/>
            <a:tailEnd type="triangle" w="med" len="med"/>
          </a:ln>
          <a:effectLst/>
        </p:spPr>
        <p:txBody>
          <a:bodyPr/>
          <a:lstStyle/>
          <a:p>
            <a:endParaRPr lang="en-US"/>
          </a:p>
        </p:txBody>
      </p:sp>
      <p:sp>
        <p:nvSpPr>
          <p:cNvPr id="211981" name="Line 13"/>
          <p:cNvSpPr>
            <a:spLocks noChangeShapeType="1"/>
          </p:cNvSpPr>
          <p:nvPr/>
        </p:nvSpPr>
        <p:spPr bwMode="auto">
          <a:xfrm>
            <a:off x="6629400" y="5029200"/>
            <a:ext cx="304800" cy="457200"/>
          </a:xfrm>
          <a:prstGeom prst="line">
            <a:avLst/>
          </a:prstGeom>
          <a:noFill/>
          <a:ln w="25400">
            <a:solidFill>
              <a:srgbClr val="0000FF"/>
            </a:solidFill>
            <a:round/>
            <a:headEnd/>
            <a:tailEnd type="triangle" w="med" len="med"/>
          </a:ln>
          <a:effectLst/>
        </p:spPr>
        <p:txBody>
          <a:bodyPr/>
          <a:lstStyle/>
          <a:p>
            <a:endParaRPr lang="en-US"/>
          </a:p>
        </p:txBody>
      </p:sp>
      <p:sp>
        <p:nvSpPr>
          <p:cNvPr id="211982" name="Line 14"/>
          <p:cNvSpPr>
            <a:spLocks noChangeShapeType="1"/>
          </p:cNvSpPr>
          <p:nvPr/>
        </p:nvSpPr>
        <p:spPr bwMode="auto">
          <a:xfrm>
            <a:off x="5943600" y="5029200"/>
            <a:ext cx="304800" cy="457200"/>
          </a:xfrm>
          <a:prstGeom prst="line">
            <a:avLst/>
          </a:prstGeom>
          <a:noFill/>
          <a:ln w="25400">
            <a:solidFill>
              <a:srgbClr val="0000FF"/>
            </a:solidFill>
            <a:round/>
            <a:headEnd/>
            <a:tailEnd type="triangle" w="med" len="med"/>
          </a:ln>
          <a:effectLst/>
        </p:spPr>
        <p:txBody>
          <a:bodyPr/>
          <a:lstStyle/>
          <a:p>
            <a:endParaRPr lang="en-US"/>
          </a:p>
        </p:txBody>
      </p:sp>
      <p:sp>
        <p:nvSpPr>
          <p:cNvPr id="211983" name="Line 15"/>
          <p:cNvSpPr>
            <a:spLocks noChangeShapeType="1"/>
          </p:cNvSpPr>
          <p:nvPr/>
        </p:nvSpPr>
        <p:spPr bwMode="auto">
          <a:xfrm>
            <a:off x="6324600" y="5105400"/>
            <a:ext cx="304800" cy="457200"/>
          </a:xfrm>
          <a:prstGeom prst="line">
            <a:avLst/>
          </a:prstGeom>
          <a:noFill/>
          <a:ln w="25400">
            <a:solidFill>
              <a:srgbClr val="0000FF"/>
            </a:solidFill>
            <a:round/>
            <a:headEnd/>
            <a:tailEnd type="triangle" w="med" len="med"/>
          </a:ln>
          <a:effectLst/>
        </p:spPr>
        <p:txBody>
          <a:bodyPr/>
          <a:lstStyle/>
          <a:p>
            <a:endParaRPr lang="en-US"/>
          </a:p>
        </p:txBody>
      </p:sp>
      <p:sp>
        <p:nvSpPr>
          <p:cNvPr id="211984" name="Line 16"/>
          <p:cNvSpPr>
            <a:spLocks noChangeShapeType="1"/>
          </p:cNvSpPr>
          <p:nvPr/>
        </p:nvSpPr>
        <p:spPr bwMode="auto">
          <a:xfrm>
            <a:off x="5715000" y="5029200"/>
            <a:ext cx="304800" cy="457200"/>
          </a:xfrm>
          <a:prstGeom prst="line">
            <a:avLst/>
          </a:prstGeom>
          <a:noFill/>
          <a:ln w="25400">
            <a:solidFill>
              <a:srgbClr val="0000FF"/>
            </a:solidFill>
            <a:round/>
            <a:headEnd/>
            <a:tailEnd type="triangle" w="med" len="med"/>
          </a:ln>
          <a:effectLst/>
        </p:spPr>
        <p:txBody>
          <a:bodyPr/>
          <a:lstStyle/>
          <a:p>
            <a:endParaRPr lang="en-US"/>
          </a:p>
        </p:txBody>
      </p:sp>
      <p:sp>
        <p:nvSpPr>
          <p:cNvPr id="211985" name="Line 17"/>
          <p:cNvSpPr>
            <a:spLocks noChangeShapeType="1"/>
          </p:cNvSpPr>
          <p:nvPr/>
        </p:nvSpPr>
        <p:spPr bwMode="auto">
          <a:xfrm>
            <a:off x="5486400" y="4953000"/>
            <a:ext cx="304800" cy="457200"/>
          </a:xfrm>
          <a:prstGeom prst="line">
            <a:avLst/>
          </a:prstGeom>
          <a:noFill/>
          <a:ln w="25400">
            <a:solidFill>
              <a:srgbClr val="0000FF"/>
            </a:solidFill>
            <a:round/>
            <a:headEnd/>
            <a:tailEnd type="triangle" w="med" len="med"/>
          </a:ln>
          <a:effectLst/>
        </p:spPr>
        <p:txBody>
          <a:bodyPr/>
          <a:lstStyle/>
          <a:p>
            <a:endParaRPr lang="en-US"/>
          </a:p>
        </p:txBody>
      </p:sp>
      <p:sp>
        <p:nvSpPr>
          <p:cNvPr id="211986" name="Line 18"/>
          <p:cNvSpPr>
            <a:spLocks noChangeShapeType="1"/>
          </p:cNvSpPr>
          <p:nvPr/>
        </p:nvSpPr>
        <p:spPr bwMode="auto">
          <a:xfrm>
            <a:off x="5410200" y="5029200"/>
            <a:ext cx="304800" cy="457200"/>
          </a:xfrm>
          <a:prstGeom prst="line">
            <a:avLst/>
          </a:prstGeom>
          <a:noFill/>
          <a:ln w="25400">
            <a:solidFill>
              <a:srgbClr val="0000FF"/>
            </a:solidFill>
            <a:round/>
            <a:headEnd/>
            <a:tailEnd type="triangle" w="med" len="med"/>
          </a:ln>
          <a:effectLst/>
        </p:spPr>
        <p:txBody>
          <a:bodyPr/>
          <a:lstStyle/>
          <a:p>
            <a:endParaRPr lang="en-US"/>
          </a:p>
        </p:txBody>
      </p:sp>
      <p:sp>
        <p:nvSpPr>
          <p:cNvPr id="211987" name="Line 19"/>
          <p:cNvSpPr>
            <a:spLocks noChangeShapeType="1"/>
          </p:cNvSpPr>
          <p:nvPr/>
        </p:nvSpPr>
        <p:spPr bwMode="auto">
          <a:xfrm>
            <a:off x="5105400" y="4876800"/>
            <a:ext cx="304800" cy="457200"/>
          </a:xfrm>
          <a:prstGeom prst="line">
            <a:avLst/>
          </a:prstGeom>
          <a:noFill/>
          <a:ln w="25400">
            <a:solidFill>
              <a:srgbClr val="0000FF"/>
            </a:solidFill>
            <a:round/>
            <a:headEnd/>
            <a:tailEnd type="triangle" w="med" len="med"/>
          </a:ln>
          <a:effectLst/>
        </p:spPr>
        <p:txBody>
          <a:bodyPr/>
          <a:lstStyle/>
          <a:p>
            <a:endParaRPr lang="en-US"/>
          </a:p>
        </p:txBody>
      </p:sp>
      <p:sp>
        <p:nvSpPr>
          <p:cNvPr id="211988" name="Line 20"/>
          <p:cNvSpPr>
            <a:spLocks noChangeShapeType="1"/>
          </p:cNvSpPr>
          <p:nvPr/>
        </p:nvSpPr>
        <p:spPr bwMode="auto">
          <a:xfrm>
            <a:off x="5029200" y="4953000"/>
            <a:ext cx="304800" cy="457200"/>
          </a:xfrm>
          <a:prstGeom prst="line">
            <a:avLst/>
          </a:prstGeom>
          <a:noFill/>
          <a:ln w="25400">
            <a:solidFill>
              <a:srgbClr val="0000FF"/>
            </a:solidFill>
            <a:round/>
            <a:headEnd/>
            <a:tailEnd type="triangle" w="med" len="med"/>
          </a:ln>
          <a:effectLst/>
        </p:spPr>
        <p:txBody>
          <a:bodyPr/>
          <a:lstStyle/>
          <a:p>
            <a:endParaRPr lang="en-US"/>
          </a:p>
        </p:txBody>
      </p:sp>
      <p:sp>
        <p:nvSpPr>
          <p:cNvPr id="211989" name="Line 21"/>
          <p:cNvSpPr>
            <a:spLocks noChangeShapeType="1"/>
          </p:cNvSpPr>
          <p:nvPr/>
        </p:nvSpPr>
        <p:spPr bwMode="auto">
          <a:xfrm>
            <a:off x="4876800" y="4876800"/>
            <a:ext cx="304800" cy="457200"/>
          </a:xfrm>
          <a:prstGeom prst="line">
            <a:avLst/>
          </a:prstGeom>
          <a:noFill/>
          <a:ln w="25400">
            <a:solidFill>
              <a:srgbClr val="0000FF"/>
            </a:solidFill>
            <a:round/>
            <a:headEnd/>
            <a:tailEnd type="triangle" w="med" len="med"/>
          </a:ln>
          <a:effectLst/>
        </p:spPr>
        <p:txBody>
          <a:bodyPr/>
          <a:lstStyle/>
          <a:p>
            <a:endParaRPr lang="en-US"/>
          </a:p>
        </p:txBody>
      </p:sp>
      <p:sp>
        <p:nvSpPr>
          <p:cNvPr id="211990" name="Line 22"/>
          <p:cNvSpPr>
            <a:spLocks noChangeShapeType="1"/>
          </p:cNvSpPr>
          <p:nvPr/>
        </p:nvSpPr>
        <p:spPr bwMode="auto">
          <a:xfrm>
            <a:off x="4800600" y="4953000"/>
            <a:ext cx="304800" cy="457200"/>
          </a:xfrm>
          <a:prstGeom prst="line">
            <a:avLst/>
          </a:prstGeom>
          <a:noFill/>
          <a:ln w="25400">
            <a:solidFill>
              <a:srgbClr val="0000FF"/>
            </a:solidFill>
            <a:round/>
            <a:headEnd/>
            <a:tailEnd type="triangle" w="med" len="med"/>
          </a:ln>
          <a:effectLst/>
        </p:spPr>
        <p:txBody>
          <a:bodyPr/>
          <a:lstStyle/>
          <a:p>
            <a:endParaRPr lang="en-US"/>
          </a:p>
        </p:txBody>
      </p:sp>
      <p:sp>
        <p:nvSpPr>
          <p:cNvPr id="211991" name="Line 23"/>
          <p:cNvSpPr>
            <a:spLocks noChangeShapeType="1"/>
          </p:cNvSpPr>
          <p:nvPr/>
        </p:nvSpPr>
        <p:spPr bwMode="auto">
          <a:xfrm>
            <a:off x="4648200" y="4953000"/>
            <a:ext cx="304800" cy="457200"/>
          </a:xfrm>
          <a:prstGeom prst="line">
            <a:avLst/>
          </a:prstGeom>
          <a:noFill/>
          <a:ln w="25400">
            <a:solidFill>
              <a:srgbClr val="0000FF"/>
            </a:solidFill>
            <a:round/>
            <a:headEnd/>
            <a:tailEnd type="triangle" w="med" len="med"/>
          </a:ln>
          <a:effectLst/>
        </p:spPr>
        <p:txBody>
          <a:bodyPr/>
          <a:lstStyle/>
          <a:p>
            <a:endParaRPr lang="en-US"/>
          </a:p>
        </p:txBody>
      </p:sp>
      <p:sp>
        <p:nvSpPr>
          <p:cNvPr id="211992" name="Line 24"/>
          <p:cNvSpPr>
            <a:spLocks noChangeShapeType="1"/>
          </p:cNvSpPr>
          <p:nvPr/>
        </p:nvSpPr>
        <p:spPr bwMode="auto">
          <a:xfrm>
            <a:off x="4495800" y="4953000"/>
            <a:ext cx="304800" cy="457200"/>
          </a:xfrm>
          <a:prstGeom prst="line">
            <a:avLst/>
          </a:prstGeom>
          <a:noFill/>
          <a:ln w="25400">
            <a:solidFill>
              <a:srgbClr val="0000FF"/>
            </a:solidFill>
            <a:round/>
            <a:headEnd/>
            <a:tailEnd type="triangle" w="med" len="med"/>
          </a:ln>
          <a:effectLst/>
        </p:spPr>
        <p:txBody>
          <a:bodyPr/>
          <a:lstStyle/>
          <a:p>
            <a:endParaRPr lang="en-US"/>
          </a:p>
        </p:txBody>
      </p:sp>
      <p:sp>
        <p:nvSpPr>
          <p:cNvPr id="211993" name="Line 25"/>
          <p:cNvSpPr>
            <a:spLocks noChangeShapeType="1"/>
          </p:cNvSpPr>
          <p:nvPr/>
        </p:nvSpPr>
        <p:spPr bwMode="auto">
          <a:xfrm>
            <a:off x="4419600" y="5029200"/>
            <a:ext cx="304800" cy="457200"/>
          </a:xfrm>
          <a:prstGeom prst="line">
            <a:avLst/>
          </a:prstGeom>
          <a:noFill/>
          <a:ln w="25400">
            <a:solidFill>
              <a:srgbClr val="0000FF"/>
            </a:solidFill>
            <a:round/>
            <a:headEnd/>
            <a:tailEnd type="triangle" w="med" len="med"/>
          </a:ln>
          <a:effectLst/>
        </p:spPr>
        <p:txBody>
          <a:bodyPr/>
          <a:lstStyle/>
          <a:p>
            <a:endParaRPr lang="en-US"/>
          </a:p>
        </p:txBody>
      </p:sp>
      <p:sp>
        <p:nvSpPr>
          <p:cNvPr id="211994" name="Line 26"/>
          <p:cNvSpPr>
            <a:spLocks noChangeShapeType="1"/>
          </p:cNvSpPr>
          <p:nvPr/>
        </p:nvSpPr>
        <p:spPr bwMode="auto">
          <a:xfrm>
            <a:off x="4114800" y="4876800"/>
            <a:ext cx="304800" cy="457200"/>
          </a:xfrm>
          <a:prstGeom prst="line">
            <a:avLst/>
          </a:prstGeom>
          <a:noFill/>
          <a:ln w="25400">
            <a:solidFill>
              <a:srgbClr val="0000FF"/>
            </a:solidFill>
            <a:round/>
            <a:headEnd/>
            <a:tailEnd type="triangle" w="med" len="med"/>
          </a:ln>
          <a:effectLst/>
        </p:spPr>
        <p:txBody>
          <a:bodyPr/>
          <a:lstStyle/>
          <a:p>
            <a:endParaRPr lang="en-US"/>
          </a:p>
        </p:txBody>
      </p:sp>
      <p:sp>
        <p:nvSpPr>
          <p:cNvPr id="211995" name="Line 27"/>
          <p:cNvSpPr>
            <a:spLocks noChangeShapeType="1"/>
          </p:cNvSpPr>
          <p:nvPr/>
        </p:nvSpPr>
        <p:spPr bwMode="auto">
          <a:xfrm>
            <a:off x="3886200" y="5029200"/>
            <a:ext cx="304800" cy="457200"/>
          </a:xfrm>
          <a:prstGeom prst="line">
            <a:avLst/>
          </a:prstGeom>
          <a:noFill/>
          <a:ln w="25400">
            <a:solidFill>
              <a:srgbClr val="0000FF"/>
            </a:solidFill>
            <a:round/>
            <a:headEnd/>
            <a:tailEnd type="triangle" w="med" len="med"/>
          </a:ln>
          <a:effectLst/>
        </p:spPr>
        <p:txBody>
          <a:bodyPr/>
          <a:lstStyle/>
          <a:p>
            <a:endParaRPr lang="en-US"/>
          </a:p>
        </p:txBody>
      </p:sp>
      <p:sp>
        <p:nvSpPr>
          <p:cNvPr id="211996" name="Line 28"/>
          <p:cNvSpPr>
            <a:spLocks noChangeShapeType="1"/>
          </p:cNvSpPr>
          <p:nvPr/>
        </p:nvSpPr>
        <p:spPr bwMode="auto">
          <a:xfrm>
            <a:off x="3581400" y="5029200"/>
            <a:ext cx="304800" cy="457200"/>
          </a:xfrm>
          <a:prstGeom prst="line">
            <a:avLst/>
          </a:prstGeom>
          <a:noFill/>
          <a:ln w="25400">
            <a:solidFill>
              <a:srgbClr val="0000FF"/>
            </a:solidFill>
            <a:round/>
            <a:headEnd/>
            <a:tailEnd type="triangle" w="med" len="med"/>
          </a:ln>
          <a:effectLst/>
        </p:spPr>
        <p:txBody>
          <a:bodyPr/>
          <a:lstStyle/>
          <a:p>
            <a:endParaRPr lang="en-US"/>
          </a:p>
        </p:txBody>
      </p:sp>
      <p:sp>
        <p:nvSpPr>
          <p:cNvPr id="211997" name="Line 29"/>
          <p:cNvSpPr>
            <a:spLocks noChangeShapeType="1"/>
          </p:cNvSpPr>
          <p:nvPr/>
        </p:nvSpPr>
        <p:spPr bwMode="auto">
          <a:xfrm>
            <a:off x="3733800" y="5029200"/>
            <a:ext cx="304800" cy="457200"/>
          </a:xfrm>
          <a:prstGeom prst="line">
            <a:avLst/>
          </a:prstGeom>
          <a:noFill/>
          <a:ln w="25400">
            <a:solidFill>
              <a:srgbClr val="0000FF"/>
            </a:solidFill>
            <a:round/>
            <a:headEnd/>
            <a:tailEnd type="triangle" w="med" len="med"/>
          </a:ln>
          <a:effectLst/>
        </p:spPr>
        <p:txBody>
          <a:bodyPr/>
          <a:lstStyle/>
          <a:p>
            <a:endParaRPr lang="en-US"/>
          </a:p>
        </p:txBody>
      </p:sp>
      <p:sp>
        <p:nvSpPr>
          <p:cNvPr id="211999" name="Oval 31"/>
          <p:cNvSpPr>
            <a:spLocks noChangeArrowheads="1"/>
          </p:cNvSpPr>
          <p:nvPr/>
        </p:nvSpPr>
        <p:spPr bwMode="auto">
          <a:xfrm>
            <a:off x="4495800" y="2362200"/>
            <a:ext cx="2209800" cy="914400"/>
          </a:xfrm>
          <a:prstGeom prst="ellipse">
            <a:avLst/>
          </a:prstGeom>
          <a:noFill/>
          <a:ln w="25400" algn="ctr">
            <a:solidFill>
              <a:srgbClr val="0000FF"/>
            </a:solidFill>
            <a:round/>
            <a:headEnd/>
            <a:tailEnd/>
          </a:ln>
          <a:effectLst/>
        </p:spPr>
        <p:txBody>
          <a:bodyPr wrap="none" anchor="ctr"/>
          <a:lstStyle/>
          <a:p>
            <a:pPr marL="342900" indent="-342900" algn="ctr"/>
            <a:r>
              <a:rPr lang="en-US"/>
              <a:t>21 Pulses</a:t>
            </a:r>
          </a:p>
        </p:txBody>
      </p:sp>
    </p:spTree>
    <p:extLst>
      <p:ext uri="{BB962C8B-B14F-4D97-AF65-F5344CB8AC3E}">
        <p14:creationId xmlns:p14="http://schemas.microsoft.com/office/powerpoint/2010/main" val="42125772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1197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1197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2" presetClass="entr" presetSubtype="9" fill="hold" grpId="0" nodeType="clickEffect">
                                  <p:stCondLst>
                                    <p:cond delay="0"/>
                                  </p:stCondLst>
                                  <p:childTnLst>
                                    <p:set>
                                      <p:cBhvr>
                                        <p:cTn id="12" dur="1" fill="hold">
                                          <p:stCondLst>
                                            <p:cond delay="0"/>
                                          </p:stCondLst>
                                        </p:cTn>
                                        <p:tgtEl>
                                          <p:spTgt spid="211996"/>
                                        </p:tgtEl>
                                        <p:attrNameLst>
                                          <p:attrName>style.visibility</p:attrName>
                                        </p:attrNameLst>
                                      </p:cBhvr>
                                      <p:to>
                                        <p:strVal val="visible"/>
                                      </p:to>
                                    </p:set>
                                    <p:anim calcmode="lin" valueType="num">
                                      <p:cBhvr additive="base">
                                        <p:cTn id="13" dur="500" fill="hold"/>
                                        <p:tgtEl>
                                          <p:spTgt spid="211996"/>
                                        </p:tgtEl>
                                        <p:attrNameLst>
                                          <p:attrName>ppt_x</p:attrName>
                                        </p:attrNameLst>
                                      </p:cBhvr>
                                      <p:tavLst>
                                        <p:tav tm="0">
                                          <p:val>
                                            <p:strVal val="0-#ppt_w/2"/>
                                          </p:val>
                                        </p:tav>
                                        <p:tav tm="100000">
                                          <p:val>
                                            <p:strVal val="#ppt_x"/>
                                          </p:val>
                                        </p:tav>
                                      </p:tavLst>
                                    </p:anim>
                                    <p:anim calcmode="lin" valueType="num">
                                      <p:cBhvr additive="base">
                                        <p:cTn id="14" dur="500" fill="hold"/>
                                        <p:tgtEl>
                                          <p:spTgt spid="211996"/>
                                        </p:tgtEl>
                                        <p:attrNameLst>
                                          <p:attrName>ppt_y</p:attrName>
                                        </p:attrNameLst>
                                      </p:cBhvr>
                                      <p:tavLst>
                                        <p:tav tm="0">
                                          <p:val>
                                            <p:strVal val="0-#ppt_h/2"/>
                                          </p:val>
                                        </p:tav>
                                        <p:tav tm="100000">
                                          <p:val>
                                            <p:strVal val="#ppt_y"/>
                                          </p:val>
                                        </p:tav>
                                      </p:tavLst>
                                    </p:anim>
                                  </p:childTnLst>
                                </p:cTn>
                              </p:par>
                              <p:par>
                                <p:cTn id="15" presetID="2" presetClass="entr" presetSubtype="9" fill="hold" grpId="0" nodeType="withEffect">
                                  <p:stCondLst>
                                    <p:cond delay="0"/>
                                  </p:stCondLst>
                                  <p:childTnLst>
                                    <p:set>
                                      <p:cBhvr>
                                        <p:cTn id="16" dur="1" fill="hold">
                                          <p:stCondLst>
                                            <p:cond delay="0"/>
                                          </p:stCondLst>
                                        </p:cTn>
                                        <p:tgtEl>
                                          <p:spTgt spid="211997"/>
                                        </p:tgtEl>
                                        <p:attrNameLst>
                                          <p:attrName>style.visibility</p:attrName>
                                        </p:attrNameLst>
                                      </p:cBhvr>
                                      <p:to>
                                        <p:strVal val="visible"/>
                                      </p:to>
                                    </p:set>
                                    <p:anim calcmode="lin" valueType="num">
                                      <p:cBhvr additive="base">
                                        <p:cTn id="17" dur="500" fill="hold"/>
                                        <p:tgtEl>
                                          <p:spTgt spid="211997"/>
                                        </p:tgtEl>
                                        <p:attrNameLst>
                                          <p:attrName>ppt_x</p:attrName>
                                        </p:attrNameLst>
                                      </p:cBhvr>
                                      <p:tavLst>
                                        <p:tav tm="0">
                                          <p:val>
                                            <p:strVal val="0-#ppt_w/2"/>
                                          </p:val>
                                        </p:tav>
                                        <p:tav tm="100000">
                                          <p:val>
                                            <p:strVal val="#ppt_x"/>
                                          </p:val>
                                        </p:tav>
                                      </p:tavLst>
                                    </p:anim>
                                    <p:anim calcmode="lin" valueType="num">
                                      <p:cBhvr additive="base">
                                        <p:cTn id="18" dur="500" fill="hold"/>
                                        <p:tgtEl>
                                          <p:spTgt spid="211997"/>
                                        </p:tgtEl>
                                        <p:attrNameLst>
                                          <p:attrName>ppt_y</p:attrName>
                                        </p:attrNameLst>
                                      </p:cBhvr>
                                      <p:tavLst>
                                        <p:tav tm="0">
                                          <p:val>
                                            <p:strVal val="0-#ppt_h/2"/>
                                          </p:val>
                                        </p:tav>
                                        <p:tav tm="100000">
                                          <p:val>
                                            <p:strVal val="#ppt_y"/>
                                          </p:val>
                                        </p:tav>
                                      </p:tavLst>
                                    </p:anim>
                                  </p:childTnLst>
                                </p:cTn>
                              </p:par>
                              <p:par>
                                <p:cTn id="19" presetID="2" presetClass="entr" presetSubtype="9" fill="hold" grpId="0" nodeType="withEffect">
                                  <p:stCondLst>
                                    <p:cond delay="0"/>
                                  </p:stCondLst>
                                  <p:childTnLst>
                                    <p:set>
                                      <p:cBhvr>
                                        <p:cTn id="20" dur="1" fill="hold">
                                          <p:stCondLst>
                                            <p:cond delay="0"/>
                                          </p:stCondLst>
                                        </p:cTn>
                                        <p:tgtEl>
                                          <p:spTgt spid="211995"/>
                                        </p:tgtEl>
                                        <p:attrNameLst>
                                          <p:attrName>style.visibility</p:attrName>
                                        </p:attrNameLst>
                                      </p:cBhvr>
                                      <p:to>
                                        <p:strVal val="visible"/>
                                      </p:to>
                                    </p:set>
                                    <p:anim calcmode="lin" valueType="num">
                                      <p:cBhvr additive="base">
                                        <p:cTn id="21" dur="500" fill="hold"/>
                                        <p:tgtEl>
                                          <p:spTgt spid="211995"/>
                                        </p:tgtEl>
                                        <p:attrNameLst>
                                          <p:attrName>ppt_x</p:attrName>
                                        </p:attrNameLst>
                                      </p:cBhvr>
                                      <p:tavLst>
                                        <p:tav tm="0">
                                          <p:val>
                                            <p:strVal val="0-#ppt_w/2"/>
                                          </p:val>
                                        </p:tav>
                                        <p:tav tm="100000">
                                          <p:val>
                                            <p:strVal val="#ppt_x"/>
                                          </p:val>
                                        </p:tav>
                                      </p:tavLst>
                                    </p:anim>
                                    <p:anim calcmode="lin" valueType="num">
                                      <p:cBhvr additive="base">
                                        <p:cTn id="22" dur="500" fill="hold"/>
                                        <p:tgtEl>
                                          <p:spTgt spid="211995"/>
                                        </p:tgtEl>
                                        <p:attrNameLst>
                                          <p:attrName>ppt_y</p:attrName>
                                        </p:attrNameLst>
                                      </p:cBhvr>
                                      <p:tavLst>
                                        <p:tav tm="0">
                                          <p:val>
                                            <p:strVal val="0-#ppt_h/2"/>
                                          </p:val>
                                        </p:tav>
                                        <p:tav tm="100000">
                                          <p:val>
                                            <p:strVal val="#ppt_y"/>
                                          </p:val>
                                        </p:tav>
                                      </p:tavLst>
                                    </p:anim>
                                  </p:childTnLst>
                                </p:cTn>
                              </p:par>
                              <p:par>
                                <p:cTn id="23" presetID="2" presetClass="entr" presetSubtype="9" fill="hold" grpId="0" nodeType="withEffect">
                                  <p:stCondLst>
                                    <p:cond delay="0"/>
                                  </p:stCondLst>
                                  <p:childTnLst>
                                    <p:set>
                                      <p:cBhvr>
                                        <p:cTn id="24" dur="1" fill="hold">
                                          <p:stCondLst>
                                            <p:cond delay="0"/>
                                          </p:stCondLst>
                                        </p:cTn>
                                        <p:tgtEl>
                                          <p:spTgt spid="211994"/>
                                        </p:tgtEl>
                                        <p:attrNameLst>
                                          <p:attrName>style.visibility</p:attrName>
                                        </p:attrNameLst>
                                      </p:cBhvr>
                                      <p:to>
                                        <p:strVal val="visible"/>
                                      </p:to>
                                    </p:set>
                                    <p:anim calcmode="lin" valueType="num">
                                      <p:cBhvr additive="base">
                                        <p:cTn id="25" dur="500" fill="hold"/>
                                        <p:tgtEl>
                                          <p:spTgt spid="211994"/>
                                        </p:tgtEl>
                                        <p:attrNameLst>
                                          <p:attrName>ppt_x</p:attrName>
                                        </p:attrNameLst>
                                      </p:cBhvr>
                                      <p:tavLst>
                                        <p:tav tm="0">
                                          <p:val>
                                            <p:strVal val="0-#ppt_w/2"/>
                                          </p:val>
                                        </p:tav>
                                        <p:tav tm="100000">
                                          <p:val>
                                            <p:strVal val="#ppt_x"/>
                                          </p:val>
                                        </p:tav>
                                      </p:tavLst>
                                    </p:anim>
                                    <p:anim calcmode="lin" valueType="num">
                                      <p:cBhvr additive="base">
                                        <p:cTn id="26" dur="500" fill="hold"/>
                                        <p:tgtEl>
                                          <p:spTgt spid="211994"/>
                                        </p:tgtEl>
                                        <p:attrNameLst>
                                          <p:attrName>ppt_y</p:attrName>
                                        </p:attrNameLst>
                                      </p:cBhvr>
                                      <p:tavLst>
                                        <p:tav tm="0">
                                          <p:val>
                                            <p:strVal val="0-#ppt_h/2"/>
                                          </p:val>
                                        </p:tav>
                                        <p:tav tm="100000">
                                          <p:val>
                                            <p:strVal val="#ppt_y"/>
                                          </p:val>
                                        </p:tav>
                                      </p:tavLst>
                                    </p:anim>
                                  </p:childTnLst>
                                </p:cTn>
                              </p:par>
                              <p:par>
                                <p:cTn id="27" presetID="2" presetClass="entr" presetSubtype="9" fill="hold" grpId="0" nodeType="withEffect">
                                  <p:stCondLst>
                                    <p:cond delay="0"/>
                                  </p:stCondLst>
                                  <p:childTnLst>
                                    <p:set>
                                      <p:cBhvr>
                                        <p:cTn id="28" dur="1" fill="hold">
                                          <p:stCondLst>
                                            <p:cond delay="0"/>
                                          </p:stCondLst>
                                        </p:cTn>
                                        <p:tgtEl>
                                          <p:spTgt spid="211993"/>
                                        </p:tgtEl>
                                        <p:attrNameLst>
                                          <p:attrName>style.visibility</p:attrName>
                                        </p:attrNameLst>
                                      </p:cBhvr>
                                      <p:to>
                                        <p:strVal val="visible"/>
                                      </p:to>
                                    </p:set>
                                    <p:anim calcmode="lin" valueType="num">
                                      <p:cBhvr additive="base">
                                        <p:cTn id="29" dur="500" fill="hold"/>
                                        <p:tgtEl>
                                          <p:spTgt spid="211993"/>
                                        </p:tgtEl>
                                        <p:attrNameLst>
                                          <p:attrName>ppt_x</p:attrName>
                                        </p:attrNameLst>
                                      </p:cBhvr>
                                      <p:tavLst>
                                        <p:tav tm="0">
                                          <p:val>
                                            <p:strVal val="0-#ppt_w/2"/>
                                          </p:val>
                                        </p:tav>
                                        <p:tav tm="100000">
                                          <p:val>
                                            <p:strVal val="#ppt_x"/>
                                          </p:val>
                                        </p:tav>
                                      </p:tavLst>
                                    </p:anim>
                                    <p:anim calcmode="lin" valueType="num">
                                      <p:cBhvr additive="base">
                                        <p:cTn id="30" dur="500" fill="hold"/>
                                        <p:tgtEl>
                                          <p:spTgt spid="211993"/>
                                        </p:tgtEl>
                                        <p:attrNameLst>
                                          <p:attrName>ppt_y</p:attrName>
                                        </p:attrNameLst>
                                      </p:cBhvr>
                                      <p:tavLst>
                                        <p:tav tm="0">
                                          <p:val>
                                            <p:strVal val="0-#ppt_h/2"/>
                                          </p:val>
                                        </p:tav>
                                        <p:tav tm="100000">
                                          <p:val>
                                            <p:strVal val="#ppt_y"/>
                                          </p:val>
                                        </p:tav>
                                      </p:tavLst>
                                    </p:anim>
                                  </p:childTnLst>
                                </p:cTn>
                              </p:par>
                              <p:par>
                                <p:cTn id="31" presetID="2" presetClass="entr" presetSubtype="9" fill="hold" grpId="0" nodeType="withEffect">
                                  <p:stCondLst>
                                    <p:cond delay="0"/>
                                  </p:stCondLst>
                                  <p:childTnLst>
                                    <p:set>
                                      <p:cBhvr>
                                        <p:cTn id="32" dur="1" fill="hold">
                                          <p:stCondLst>
                                            <p:cond delay="0"/>
                                          </p:stCondLst>
                                        </p:cTn>
                                        <p:tgtEl>
                                          <p:spTgt spid="211992"/>
                                        </p:tgtEl>
                                        <p:attrNameLst>
                                          <p:attrName>style.visibility</p:attrName>
                                        </p:attrNameLst>
                                      </p:cBhvr>
                                      <p:to>
                                        <p:strVal val="visible"/>
                                      </p:to>
                                    </p:set>
                                    <p:anim calcmode="lin" valueType="num">
                                      <p:cBhvr additive="base">
                                        <p:cTn id="33" dur="500" fill="hold"/>
                                        <p:tgtEl>
                                          <p:spTgt spid="211992"/>
                                        </p:tgtEl>
                                        <p:attrNameLst>
                                          <p:attrName>ppt_x</p:attrName>
                                        </p:attrNameLst>
                                      </p:cBhvr>
                                      <p:tavLst>
                                        <p:tav tm="0">
                                          <p:val>
                                            <p:strVal val="0-#ppt_w/2"/>
                                          </p:val>
                                        </p:tav>
                                        <p:tav tm="100000">
                                          <p:val>
                                            <p:strVal val="#ppt_x"/>
                                          </p:val>
                                        </p:tav>
                                      </p:tavLst>
                                    </p:anim>
                                    <p:anim calcmode="lin" valueType="num">
                                      <p:cBhvr additive="base">
                                        <p:cTn id="34" dur="500" fill="hold"/>
                                        <p:tgtEl>
                                          <p:spTgt spid="211992"/>
                                        </p:tgtEl>
                                        <p:attrNameLst>
                                          <p:attrName>ppt_y</p:attrName>
                                        </p:attrNameLst>
                                      </p:cBhvr>
                                      <p:tavLst>
                                        <p:tav tm="0">
                                          <p:val>
                                            <p:strVal val="0-#ppt_h/2"/>
                                          </p:val>
                                        </p:tav>
                                        <p:tav tm="100000">
                                          <p:val>
                                            <p:strVal val="#ppt_y"/>
                                          </p:val>
                                        </p:tav>
                                      </p:tavLst>
                                    </p:anim>
                                  </p:childTnLst>
                                </p:cTn>
                              </p:par>
                              <p:par>
                                <p:cTn id="35" presetID="2" presetClass="entr" presetSubtype="9" fill="hold" grpId="0" nodeType="withEffect">
                                  <p:stCondLst>
                                    <p:cond delay="0"/>
                                  </p:stCondLst>
                                  <p:childTnLst>
                                    <p:set>
                                      <p:cBhvr>
                                        <p:cTn id="36" dur="1" fill="hold">
                                          <p:stCondLst>
                                            <p:cond delay="0"/>
                                          </p:stCondLst>
                                        </p:cTn>
                                        <p:tgtEl>
                                          <p:spTgt spid="211991"/>
                                        </p:tgtEl>
                                        <p:attrNameLst>
                                          <p:attrName>style.visibility</p:attrName>
                                        </p:attrNameLst>
                                      </p:cBhvr>
                                      <p:to>
                                        <p:strVal val="visible"/>
                                      </p:to>
                                    </p:set>
                                    <p:anim calcmode="lin" valueType="num">
                                      <p:cBhvr additive="base">
                                        <p:cTn id="37" dur="500" fill="hold"/>
                                        <p:tgtEl>
                                          <p:spTgt spid="211991"/>
                                        </p:tgtEl>
                                        <p:attrNameLst>
                                          <p:attrName>ppt_x</p:attrName>
                                        </p:attrNameLst>
                                      </p:cBhvr>
                                      <p:tavLst>
                                        <p:tav tm="0">
                                          <p:val>
                                            <p:strVal val="0-#ppt_w/2"/>
                                          </p:val>
                                        </p:tav>
                                        <p:tav tm="100000">
                                          <p:val>
                                            <p:strVal val="#ppt_x"/>
                                          </p:val>
                                        </p:tav>
                                      </p:tavLst>
                                    </p:anim>
                                    <p:anim calcmode="lin" valueType="num">
                                      <p:cBhvr additive="base">
                                        <p:cTn id="38" dur="500" fill="hold"/>
                                        <p:tgtEl>
                                          <p:spTgt spid="211991"/>
                                        </p:tgtEl>
                                        <p:attrNameLst>
                                          <p:attrName>ppt_y</p:attrName>
                                        </p:attrNameLst>
                                      </p:cBhvr>
                                      <p:tavLst>
                                        <p:tav tm="0">
                                          <p:val>
                                            <p:strVal val="0-#ppt_h/2"/>
                                          </p:val>
                                        </p:tav>
                                        <p:tav tm="100000">
                                          <p:val>
                                            <p:strVal val="#ppt_y"/>
                                          </p:val>
                                        </p:tav>
                                      </p:tavLst>
                                    </p:anim>
                                  </p:childTnLst>
                                </p:cTn>
                              </p:par>
                              <p:par>
                                <p:cTn id="39" presetID="2" presetClass="entr" presetSubtype="9" fill="hold" grpId="0" nodeType="withEffect">
                                  <p:stCondLst>
                                    <p:cond delay="0"/>
                                  </p:stCondLst>
                                  <p:childTnLst>
                                    <p:set>
                                      <p:cBhvr>
                                        <p:cTn id="40" dur="1" fill="hold">
                                          <p:stCondLst>
                                            <p:cond delay="0"/>
                                          </p:stCondLst>
                                        </p:cTn>
                                        <p:tgtEl>
                                          <p:spTgt spid="211990"/>
                                        </p:tgtEl>
                                        <p:attrNameLst>
                                          <p:attrName>style.visibility</p:attrName>
                                        </p:attrNameLst>
                                      </p:cBhvr>
                                      <p:to>
                                        <p:strVal val="visible"/>
                                      </p:to>
                                    </p:set>
                                    <p:anim calcmode="lin" valueType="num">
                                      <p:cBhvr additive="base">
                                        <p:cTn id="41" dur="500" fill="hold"/>
                                        <p:tgtEl>
                                          <p:spTgt spid="211990"/>
                                        </p:tgtEl>
                                        <p:attrNameLst>
                                          <p:attrName>ppt_x</p:attrName>
                                        </p:attrNameLst>
                                      </p:cBhvr>
                                      <p:tavLst>
                                        <p:tav tm="0">
                                          <p:val>
                                            <p:strVal val="0-#ppt_w/2"/>
                                          </p:val>
                                        </p:tav>
                                        <p:tav tm="100000">
                                          <p:val>
                                            <p:strVal val="#ppt_x"/>
                                          </p:val>
                                        </p:tav>
                                      </p:tavLst>
                                    </p:anim>
                                    <p:anim calcmode="lin" valueType="num">
                                      <p:cBhvr additive="base">
                                        <p:cTn id="42" dur="500" fill="hold"/>
                                        <p:tgtEl>
                                          <p:spTgt spid="211990"/>
                                        </p:tgtEl>
                                        <p:attrNameLst>
                                          <p:attrName>ppt_y</p:attrName>
                                        </p:attrNameLst>
                                      </p:cBhvr>
                                      <p:tavLst>
                                        <p:tav tm="0">
                                          <p:val>
                                            <p:strVal val="0-#ppt_h/2"/>
                                          </p:val>
                                        </p:tav>
                                        <p:tav tm="100000">
                                          <p:val>
                                            <p:strVal val="#ppt_y"/>
                                          </p:val>
                                        </p:tav>
                                      </p:tavLst>
                                    </p:anim>
                                  </p:childTnLst>
                                </p:cTn>
                              </p:par>
                              <p:par>
                                <p:cTn id="43" presetID="2" presetClass="entr" presetSubtype="9" fill="hold" grpId="0" nodeType="withEffect">
                                  <p:stCondLst>
                                    <p:cond delay="0"/>
                                  </p:stCondLst>
                                  <p:childTnLst>
                                    <p:set>
                                      <p:cBhvr>
                                        <p:cTn id="44" dur="1" fill="hold">
                                          <p:stCondLst>
                                            <p:cond delay="0"/>
                                          </p:stCondLst>
                                        </p:cTn>
                                        <p:tgtEl>
                                          <p:spTgt spid="211988"/>
                                        </p:tgtEl>
                                        <p:attrNameLst>
                                          <p:attrName>style.visibility</p:attrName>
                                        </p:attrNameLst>
                                      </p:cBhvr>
                                      <p:to>
                                        <p:strVal val="visible"/>
                                      </p:to>
                                    </p:set>
                                    <p:anim calcmode="lin" valueType="num">
                                      <p:cBhvr additive="base">
                                        <p:cTn id="45" dur="500" fill="hold"/>
                                        <p:tgtEl>
                                          <p:spTgt spid="211988"/>
                                        </p:tgtEl>
                                        <p:attrNameLst>
                                          <p:attrName>ppt_x</p:attrName>
                                        </p:attrNameLst>
                                      </p:cBhvr>
                                      <p:tavLst>
                                        <p:tav tm="0">
                                          <p:val>
                                            <p:strVal val="0-#ppt_w/2"/>
                                          </p:val>
                                        </p:tav>
                                        <p:tav tm="100000">
                                          <p:val>
                                            <p:strVal val="#ppt_x"/>
                                          </p:val>
                                        </p:tav>
                                      </p:tavLst>
                                    </p:anim>
                                    <p:anim calcmode="lin" valueType="num">
                                      <p:cBhvr additive="base">
                                        <p:cTn id="46" dur="500" fill="hold"/>
                                        <p:tgtEl>
                                          <p:spTgt spid="211988"/>
                                        </p:tgtEl>
                                        <p:attrNameLst>
                                          <p:attrName>ppt_y</p:attrName>
                                        </p:attrNameLst>
                                      </p:cBhvr>
                                      <p:tavLst>
                                        <p:tav tm="0">
                                          <p:val>
                                            <p:strVal val="0-#ppt_h/2"/>
                                          </p:val>
                                        </p:tav>
                                        <p:tav tm="100000">
                                          <p:val>
                                            <p:strVal val="#ppt_y"/>
                                          </p:val>
                                        </p:tav>
                                      </p:tavLst>
                                    </p:anim>
                                  </p:childTnLst>
                                </p:cTn>
                              </p:par>
                              <p:par>
                                <p:cTn id="47" presetID="2" presetClass="entr" presetSubtype="9" fill="hold" grpId="0" nodeType="withEffect">
                                  <p:stCondLst>
                                    <p:cond delay="0"/>
                                  </p:stCondLst>
                                  <p:childTnLst>
                                    <p:set>
                                      <p:cBhvr>
                                        <p:cTn id="48" dur="1" fill="hold">
                                          <p:stCondLst>
                                            <p:cond delay="0"/>
                                          </p:stCondLst>
                                        </p:cTn>
                                        <p:tgtEl>
                                          <p:spTgt spid="211989"/>
                                        </p:tgtEl>
                                        <p:attrNameLst>
                                          <p:attrName>style.visibility</p:attrName>
                                        </p:attrNameLst>
                                      </p:cBhvr>
                                      <p:to>
                                        <p:strVal val="visible"/>
                                      </p:to>
                                    </p:set>
                                    <p:anim calcmode="lin" valueType="num">
                                      <p:cBhvr additive="base">
                                        <p:cTn id="49" dur="500" fill="hold"/>
                                        <p:tgtEl>
                                          <p:spTgt spid="211989"/>
                                        </p:tgtEl>
                                        <p:attrNameLst>
                                          <p:attrName>ppt_x</p:attrName>
                                        </p:attrNameLst>
                                      </p:cBhvr>
                                      <p:tavLst>
                                        <p:tav tm="0">
                                          <p:val>
                                            <p:strVal val="0-#ppt_w/2"/>
                                          </p:val>
                                        </p:tav>
                                        <p:tav tm="100000">
                                          <p:val>
                                            <p:strVal val="#ppt_x"/>
                                          </p:val>
                                        </p:tav>
                                      </p:tavLst>
                                    </p:anim>
                                    <p:anim calcmode="lin" valueType="num">
                                      <p:cBhvr additive="base">
                                        <p:cTn id="50" dur="500" fill="hold"/>
                                        <p:tgtEl>
                                          <p:spTgt spid="211989"/>
                                        </p:tgtEl>
                                        <p:attrNameLst>
                                          <p:attrName>ppt_y</p:attrName>
                                        </p:attrNameLst>
                                      </p:cBhvr>
                                      <p:tavLst>
                                        <p:tav tm="0">
                                          <p:val>
                                            <p:strVal val="0-#ppt_h/2"/>
                                          </p:val>
                                        </p:tav>
                                        <p:tav tm="100000">
                                          <p:val>
                                            <p:strVal val="#ppt_y"/>
                                          </p:val>
                                        </p:tav>
                                      </p:tavLst>
                                    </p:anim>
                                  </p:childTnLst>
                                </p:cTn>
                              </p:par>
                              <p:par>
                                <p:cTn id="51" presetID="2" presetClass="entr" presetSubtype="9" fill="hold" grpId="0" nodeType="withEffect">
                                  <p:stCondLst>
                                    <p:cond delay="0"/>
                                  </p:stCondLst>
                                  <p:childTnLst>
                                    <p:set>
                                      <p:cBhvr>
                                        <p:cTn id="52" dur="1" fill="hold">
                                          <p:stCondLst>
                                            <p:cond delay="0"/>
                                          </p:stCondLst>
                                        </p:cTn>
                                        <p:tgtEl>
                                          <p:spTgt spid="211987"/>
                                        </p:tgtEl>
                                        <p:attrNameLst>
                                          <p:attrName>style.visibility</p:attrName>
                                        </p:attrNameLst>
                                      </p:cBhvr>
                                      <p:to>
                                        <p:strVal val="visible"/>
                                      </p:to>
                                    </p:set>
                                    <p:anim calcmode="lin" valueType="num">
                                      <p:cBhvr additive="base">
                                        <p:cTn id="53" dur="500" fill="hold"/>
                                        <p:tgtEl>
                                          <p:spTgt spid="211987"/>
                                        </p:tgtEl>
                                        <p:attrNameLst>
                                          <p:attrName>ppt_x</p:attrName>
                                        </p:attrNameLst>
                                      </p:cBhvr>
                                      <p:tavLst>
                                        <p:tav tm="0">
                                          <p:val>
                                            <p:strVal val="0-#ppt_w/2"/>
                                          </p:val>
                                        </p:tav>
                                        <p:tav tm="100000">
                                          <p:val>
                                            <p:strVal val="#ppt_x"/>
                                          </p:val>
                                        </p:tav>
                                      </p:tavLst>
                                    </p:anim>
                                    <p:anim calcmode="lin" valueType="num">
                                      <p:cBhvr additive="base">
                                        <p:cTn id="54" dur="500" fill="hold"/>
                                        <p:tgtEl>
                                          <p:spTgt spid="211987"/>
                                        </p:tgtEl>
                                        <p:attrNameLst>
                                          <p:attrName>ppt_y</p:attrName>
                                        </p:attrNameLst>
                                      </p:cBhvr>
                                      <p:tavLst>
                                        <p:tav tm="0">
                                          <p:val>
                                            <p:strVal val="0-#ppt_h/2"/>
                                          </p:val>
                                        </p:tav>
                                        <p:tav tm="100000">
                                          <p:val>
                                            <p:strVal val="#ppt_y"/>
                                          </p:val>
                                        </p:tav>
                                      </p:tavLst>
                                    </p:anim>
                                  </p:childTnLst>
                                </p:cTn>
                              </p:par>
                              <p:par>
                                <p:cTn id="55" presetID="2" presetClass="entr" presetSubtype="9" fill="hold" grpId="0" nodeType="withEffect">
                                  <p:stCondLst>
                                    <p:cond delay="0"/>
                                  </p:stCondLst>
                                  <p:childTnLst>
                                    <p:set>
                                      <p:cBhvr>
                                        <p:cTn id="56" dur="1" fill="hold">
                                          <p:stCondLst>
                                            <p:cond delay="0"/>
                                          </p:stCondLst>
                                        </p:cTn>
                                        <p:tgtEl>
                                          <p:spTgt spid="211986"/>
                                        </p:tgtEl>
                                        <p:attrNameLst>
                                          <p:attrName>style.visibility</p:attrName>
                                        </p:attrNameLst>
                                      </p:cBhvr>
                                      <p:to>
                                        <p:strVal val="visible"/>
                                      </p:to>
                                    </p:set>
                                    <p:anim calcmode="lin" valueType="num">
                                      <p:cBhvr additive="base">
                                        <p:cTn id="57" dur="500" fill="hold"/>
                                        <p:tgtEl>
                                          <p:spTgt spid="211986"/>
                                        </p:tgtEl>
                                        <p:attrNameLst>
                                          <p:attrName>ppt_x</p:attrName>
                                        </p:attrNameLst>
                                      </p:cBhvr>
                                      <p:tavLst>
                                        <p:tav tm="0">
                                          <p:val>
                                            <p:strVal val="0-#ppt_w/2"/>
                                          </p:val>
                                        </p:tav>
                                        <p:tav tm="100000">
                                          <p:val>
                                            <p:strVal val="#ppt_x"/>
                                          </p:val>
                                        </p:tav>
                                      </p:tavLst>
                                    </p:anim>
                                    <p:anim calcmode="lin" valueType="num">
                                      <p:cBhvr additive="base">
                                        <p:cTn id="58" dur="500" fill="hold"/>
                                        <p:tgtEl>
                                          <p:spTgt spid="211986"/>
                                        </p:tgtEl>
                                        <p:attrNameLst>
                                          <p:attrName>ppt_y</p:attrName>
                                        </p:attrNameLst>
                                      </p:cBhvr>
                                      <p:tavLst>
                                        <p:tav tm="0">
                                          <p:val>
                                            <p:strVal val="0-#ppt_h/2"/>
                                          </p:val>
                                        </p:tav>
                                        <p:tav tm="100000">
                                          <p:val>
                                            <p:strVal val="#ppt_y"/>
                                          </p:val>
                                        </p:tav>
                                      </p:tavLst>
                                    </p:anim>
                                  </p:childTnLst>
                                </p:cTn>
                              </p:par>
                              <p:par>
                                <p:cTn id="59" presetID="2" presetClass="entr" presetSubtype="9" fill="hold" grpId="0" nodeType="withEffect">
                                  <p:stCondLst>
                                    <p:cond delay="0"/>
                                  </p:stCondLst>
                                  <p:childTnLst>
                                    <p:set>
                                      <p:cBhvr>
                                        <p:cTn id="60" dur="1" fill="hold">
                                          <p:stCondLst>
                                            <p:cond delay="0"/>
                                          </p:stCondLst>
                                        </p:cTn>
                                        <p:tgtEl>
                                          <p:spTgt spid="211985"/>
                                        </p:tgtEl>
                                        <p:attrNameLst>
                                          <p:attrName>style.visibility</p:attrName>
                                        </p:attrNameLst>
                                      </p:cBhvr>
                                      <p:to>
                                        <p:strVal val="visible"/>
                                      </p:to>
                                    </p:set>
                                    <p:anim calcmode="lin" valueType="num">
                                      <p:cBhvr additive="base">
                                        <p:cTn id="61" dur="500" fill="hold"/>
                                        <p:tgtEl>
                                          <p:spTgt spid="211985"/>
                                        </p:tgtEl>
                                        <p:attrNameLst>
                                          <p:attrName>ppt_x</p:attrName>
                                        </p:attrNameLst>
                                      </p:cBhvr>
                                      <p:tavLst>
                                        <p:tav tm="0">
                                          <p:val>
                                            <p:strVal val="0-#ppt_w/2"/>
                                          </p:val>
                                        </p:tav>
                                        <p:tav tm="100000">
                                          <p:val>
                                            <p:strVal val="#ppt_x"/>
                                          </p:val>
                                        </p:tav>
                                      </p:tavLst>
                                    </p:anim>
                                    <p:anim calcmode="lin" valueType="num">
                                      <p:cBhvr additive="base">
                                        <p:cTn id="62" dur="500" fill="hold"/>
                                        <p:tgtEl>
                                          <p:spTgt spid="211985"/>
                                        </p:tgtEl>
                                        <p:attrNameLst>
                                          <p:attrName>ppt_y</p:attrName>
                                        </p:attrNameLst>
                                      </p:cBhvr>
                                      <p:tavLst>
                                        <p:tav tm="0">
                                          <p:val>
                                            <p:strVal val="0-#ppt_h/2"/>
                                          </p:val>
                                        </p:tav>
                                        <p:tav tm="100000">
                                          <p:val>
                                            <p:strVal val="#ppt_y"/>
                                          </p:val>
                                        </p:tav>
                                      </p:tavLst>
                                    </p:anim>
                                  </p:childTnLst>
                                </p:cTn>
                              </p:par>
                              <p:par>
                                <p:cTn id="63" presetID="2" presetClass="entr" presetSubtype="9" fill="hold" grpId="0" nodeType="withEffect">
                                  <p:stCondLst>
                                    <p:cond delay="0"/>
                                  </p:stCondLst>
                                  <p:childTnLst>
                                    <p:set>
                                      <p:cBhvr>
                                        <p:cTn id="64" dur="1" fill="hold">
                                          <p:stCondLst>
                                            <p:cond delay="0"/>
                                          </p:stCondLst>
                                        </p:cTn>
                                        <p:tgtEl>
                                          <p:spTgt spid="211984"/>
                                        </p:tgtEl>
                                        <p:attrNameLst>
                                          <p:attrName>style.visibility</p:attrName>
                                        </p:attrNameLst>
                                      </p:cBhvr>
                                      <p:to>
                                        <p:strVal val="visible"/>
                                      </p:to>
                                    </p:set>
                                    <p:anim calcmode="lin" valueType="num">
                                      <p:cBhvr additive="base">
                                        <p:cTn id="65" dur="500" fill="hold"/>
                                        <p:tgtEl>
                                          <p:spTgt spid="211984"/>
                                        </p:tgtEl>
                                        <p:attrNameLst>
                                          <p:attrName>ppt_x</p:attrName>
                                        </p:attrNameLst>
                                      </p:cBhvr>
                                      <p:tavLst>
                                        <p:tav tm="0">
                                          <p:val>
                                            <p:strVal val="0-#ppt_w/2"/>
                                          </p:val>
                                        </p:tav>
                                        <p:tav tm="100000">
                                          <p:val>
                                            <p:strVal val="#ppt_x"/>
                                          </p:val>
                                        </p:tav>
                                      </p:tavLst>
                                    </p:anim>
                                    <p:anim calcmode="lin" valueType="num">
                                      <p:cBhvr additive="base">
                                        <p:cTn id="66" dur="500" fill="hold"/>
                                        <p:tgtEl>
                                          <p:spTgt spid="211984"/>
                                        </p:tgtEl>
                                        <p:attrNameLst>
                                          <p:attrName>ppt_y</p:attrName>
                                        </p:attrNameLst>
                                      </p:cBhvr>
                                      <p:tavLst>
                                        <p:tav tm="0">
                                          <p:val>
                                            <p:strVal val="0-#ppt_h/2"/>
                                          </p:val>
                                        </p:tav>
                                        <p:tav tm="100000">
                                          <p:val>
                                            <p:strVal val="#ppt_y"/>
                                          </p:val>
                                        </p:tav>
                                      </p:tavLst>
                                    </p:anim>
                                  </p:childTnLst>
                                </p:cTn>
                              </p:par>
                              <p:par>
                                <p:cTn id="67" presetID="2" presetClass="entr" presetSubtype="9" fill="hold" grpId="0" nodeType="withEffect">
                                  <p:stCondLst>
                                    <p:cond delay="0"/>
                                  </p:stCondLst>
                                  <p:childTnLst>
                                    <p:set>
                                      <p:cBhvr>
                                        <p:cTn id="68" dur="1" fill="hold">
                                          <p:stCondLst>
                                            <p:cond delay="0"/>
                                          </p:stCondLst>
                                        </p:cTn>
                                        <p:tgtEl>
                                          <p:spTgt spid="211982"/>
                                        </p:tgtEl>
                                        <p:attrNameLst>
                                          <p:attrName>style.visibility</p:attrName>
                                        </p:attrNameLst>
                                      </p:cBhvr>
                                      <p:to>
                                        <p:strVal val="visible"/>
                                      </p:to>
                                    </p:set>
                                    <p:anim calcmode="lin" valueType="num">
                                      <p:cBhvr additive="base">
                                        <p:cTn id="69" dur="500" fill="hold"/>
                                        <p:tgtEl>
                                          <p:spTgt spid="211982"/>
                                        </p:tgtEl>
                                        <p:attrNameLst>
                                          <p:attrName>ppt_x</p:attrName>
                                        </p:attrNameLst>
                                      </p:cBhvr>
                                      <p:tavLst>
                                        <p:tav tm="0">
                                          <p:val>
                                            <p:strVal val="0-#ppt_w/2"/>
                                          </p:val>
                                        </p:tav>
                                        <p:tav tm="100000">
                                          <p:val>
                                            <p:strVal val="#ppt_x"/>
                                          </p:val>
                                        </p:tav>
                                      </p:tavLst>
                                    </p:anim>
                                    <p:anim calcmode="lin" valueType="num">
                                      <p:cBhvr additive="base">
                                        <p:cTn id="70" dur="500" fill="hold"/>
                                        <p:tgtEl>
                                          <p:spTgt spid="211982"/>
                                        </p:tgtEl>
                                        <p:attrNameLst>
                                          <p:attrName>ppt_y</p:attrName>
                                        </p:attrNameLst>
                                      </p:cBhvr>
                                      <p:tavLst>
                                        <p:tav tm="0">
                                          <p:val>
                                            <p:strVal val="0-#ppt_h/2"/>
                                          </p:val>
                                        </p:tav>
                                        <p:tav tm="100000">
                                          <p:val>
                                            <p:strVal val="#ppt_y"/>
                                          </p:val>
                                        </p:tav>
                                      </p:tavLst>
                                    </p:anim>
                                  </p:childTnLst>
                                </p:cTn>
                              </p:par>
                              <p:par>
                                <p:cTn id="71" presetID="2" presetClass="entr" presetSubtype="9" fill="hold" grpId="0" nodeType="withEffect">
                                  <p:stCondLst>
                                    <p:cond delay="0"/>
                                  </p:stCondLst>
                                  <p:childTnLst>
                                    <p:set>
                                      <p:cBhvr>
                                        <p:cTn id="72" dur="1" fill="hold">
                                          <p:stCondLst>
                                            <p:cond delay="0"/>
                                          </p:stCondLst>
                                        </p:cTn>
                                        <p:tgtEl>
                                          <p:spTgt spid="211978"/>
                                        </p:tgtEl>
                                        <p:attrNameLst>
                                          <p:attrName>style.visibility</p:attrName>
                                        </p:attrNameLst>
                                      </p:cBhvr>
                                      <p:to>
                                        <p:strVal val="visible"/>
                                      </p:to>
                                    </p:set>
                                    <p:anim calcmode="lin" valueType="num">
                                      <p:cBhvr additive="base">
                                        <p:cTn id="73" dur="500" fill="hold"/>
                                        <p:tgtEl>
                                          <p:spTgt spid="211978"/>
                                        </p:tgtEl>
                                        <p:attrNameLst>
                                          <p:attrName>ppt_x</p:attrName>
                                        </p:attrNameLst>
                                      </p:cBhvr>
                                      <p:tavLst>
                                        <p:tav tm="0">
                                          <p:val>
                                            <p:strVal val="0-#ppt_w/2"/>
                                          </p:val>
                                        </p:tav>
                                        <p:tav tm="100000">
                                          <p:val>
                                            <p:strVal val="#ppt_x"/>
                                          </p:val>
                                        </p:tav>
                                      </p:tavLst>
                                    </p:anim>
                                    <p:anim calcmode="lin" valueType="num">
                                      <p:cBhvr additive="base">
                                        <p:cTn id="74" dur="500" fill="hold"/>
                                        <p:tgtEl>
                                          <p:spTgt spid="211978"/>
                                        </p:tgtEl>
                                        <p:attrNameLst>
                                          <p:attrName>ppt_y</p:attrName>
                                        </p:attrNameLst>
                                      </p:cBhvr>
                                      <p:tavLst>
                                        <p:tav tm="0">
                                          <p:val>
                                            <p:strVal val="0-#ppt_h/2"/>
                                          </p:val>
                                        </p:tav>
                                        <p:tav tm="100000">
                                          <p:val>
                                            <p:strVal val="#ppt_y"/>
                                          </p:val>
                                        </p:tav>
                                      </p:tavLst>
                                    </p:anim>
                                  </p:childTnLst>
                                </p:cTn>
                              </p:par>
                              <p:par>
                                <p:cTn id="75" presetID="2" presetClass="entr" presetSubtype="9" fill="hold" grpId="0" nodeType="withEffect">
                                  <p:stCondLst>
                                    <p:cond delay="0"/>
                                  </p:stCondLst>
                                  <p:childTnLst>
                                    <p:set>
                                      <p:cBhvr>
                                        <p:cTn id="76" dur="1" fill="hold">
                                          <p:stCondLst>
                                            <p:cond delay="0"/>
                                          </p:stCondLst>
                                        </p:cTn>
                                        <p:tgtEl>
                                          <p:spTgt spid="211983"/>
                                        </p:tgtEl>
                                        <p:attrNameLst>
                                          <p:attrName>style.visibility</p:attrName>
                                        </p:attrNameLst>
                                      </p:cBhvr>
                                      <p:to>
                                        <p:strVal val="visible"/>
                                      </p:to>
                                    </p:set>
                                    <p:anim calcmode="lin" valueType="num">
                                      <p:cBhvr additive="base">
                                        <p:cTn id="77" dur="500" fill="hold"/>
                                        <p:tgtEl>
                                          <p:spTgt spid="211983"/>
                                        </p:tgtEl>
                                        <p:attrNameLst>
                                          <p:attrName>ppt_x</p:attrName>
                                        </p:attrNameLst>
                                      </p:cBhvr>
                                      <p:tavLst>
                                        <p:tav tm="0">
                                          <p:val>
                                            <p:strVal val="0-#ppt_w/2"/>
                                          </p:val>
                                        </p:tav>
                                        <p:tav tm="100000">
                                          <p:val>
                                            <p:strVal val="#ppt_x"/>
                                          </p:val>
                                        </p:tav>
                                      </p:tavLst>
                                    </p:anim>
                                    <p:anim calcmode="lin" valueType="num">
                                      <p:cBhvr additive="base">
                                        <p:cTn id="78" dur="500" fill="hold"/>
                                        <p:tgtEl>
                                          <p:spTgt spid="211983"/>
                                        </p:tgtEl>
                                        <p:attrNameLst>
                                          <p:attrName>ppt_y</p:attrName>
                                        </p:attrNameLst>
                                      </p:cBhvr>
                                      <p:tavLst>
                                        <p:tav tm="0">
                                          <p:val>
                                            <p:strVal val="0-#ppt_h/2"/>
                                          </p:val>
                                        </p:tav>
                                        <p:tav tm="100000">
                                          <p:val>
                                            <p:strVal val="#ppt_y"/>
                                          </p:val>
                                        </p:tav>
                                      </p:tavLst>
                                    </p:anim>
                                  </p:childTnLst>
                                </p:cTn>
                              </p:par>
                              <p:par>
                                <p:cTn id="79" presetID="2" presetClass="entr" presetSubtype="9" fill="hold" grpId="0" nodeType="withEffect">
                                  <p:stCondLst>
                                    <p:cond delay="0"/>
                                  </p:stCondLst>
                                  <p:childTnLst>
                                    <p:set>
                                      <p:cBhvr>
                                        <p:cTn id="80" dur="1" fill="hold">
                                          <p:stCondLst>
                                            <p:cond delay="0"/>
                                          </p:stCondLst>
                                        </p:cTn>
                                        <p:tgtEl>
                                          <p:spTgt spid="211979"/>
                                        </p:tgtEl>
                                        <p:attrNameLst>
                                          <p:attrName>style.visibility</p:attrName>
                                        </p:attrNameLst>
                                      </p:cBhvr>
                                      <p:to>
                                        <p:strVal val="visible"/>
                                      </p:to>
                                    </p:set>
                                    <p:anim calcmode="lin" valueType="num">
                                      <p:cBhvr additive="base">
                                        <p:cTn id="81" dur="500" fill="hold"/>
                                        <p:tgtEl>
                                          <p:spTgt spid="211979"/>
                                        </p:tgtEl>
                                        <p:attrNameLst>
                                          <p:attrName>ppt_x</p:attrName>
                                        </p:attrNameLst>
                                      </p:cBhvr>
                                      <p:tavLst>
                                        <p:tav tm="0">
                                          <p:val>
                                            <p:strVal val="0-#ppt_w/2"/>
                                          </p:val>
                                        </p:tav>
                                        <p:tav tm="100000">
                                          <p:val>
                                            <p:strVal val="#ppt_x"/>
                                          </p:val>
                                        </p:tav>
                                      </p:tavLst>
                                    </p:anim>
                                    <p:anim calcmode="lin" valueType="num">
                                      <p:cBhvr additive="base">
                                        <p:cTn id="82" dur="500" fill="hold"/>
                                        <p:tgtEl>
                                          <p:spTgt spid="211979"/>
                                        </p:tgtEl>
                                        <p:attrNameLst>
                                          <p:attrName>ppt_y</p:attrName>
                                        </p:attrNameLst>
                                      </p:cBhvr>
                                      <p:tavLst>
                                        <p:tav tm="0">
                                          <p:val>
                                            <p:strVal val="0-#ppt_h/2"/>
                                          </p:val>
                                        </p:tav>
                                        <p:tav tm="100000">
                                          <p:val>
                                            <p:strVal val="#ppt_y"/>
                                          </p:val>
                                        </p:tav>
                                      </p:tavLst>
                                    </p:anim>
                                  </p:childTnLst>
                                </p:cTn>
                              </p:par>
                              <p:par>
                                <p:cTn id="83" presetID="2" presetClass="entr" presetSubtype="9" fill="hold" grpId="0" nodeType="withEffect">
                                  <p:stCondLst>
                                    <p:cond delay="0"/>
                                  </p:stCondLst>
                                  <p:childTnLst>
                                    <p:set>
                                      <p:cBhvr>
                                        <p:cTn id="84" dur="1" fill="hold">
                                          <p:stCondLst>
                                            <p:cond delay="0"/>
                                          </p:stCondLst>
                                        </p:cTn>
                                        <p:tgtEl>
                                          <p:spTgt spid="211981"/>
                                        </p:tgtEl>
                                        <p:attrNameLst>
                                          <p:attrName>style.visibility</p:attrName>
                                        </p:attrNameLst>
                                      </p:cBhvr>
                                      <p:to>
                                        <p:strVal val="visible"/>
                                      </p:to>
                                    </p:set>
                                    <p:anim calcmode="lin" valueType="num">
                                      <p:cBhvr additive="base">
                                        <p:cTn id="85" dur="500" fill="hold"/>
                                        <p:tgtEl>
                                          <p:spTgt spid="211981"/>
                                        </p:tgtEl>
                                        <p:attrNameLst>
                                          <p:attrName>ppt_x</p:attrName>
                                        </p:attrNameLst>
                                      </p:cBhvr>
                                      <p:tavLst>
                                        <p:tav tm="0">
                                          <p:val>
                                            <p:strVal val="0-#ppt_w/2"/>
                                          </p:val>
                                        </p:tav>
                                        <p:tav tm="100000">
                                          <p:val>
                                            <p:strVal val="#ppt_x"/>
                                          </p:val>
                                        </p:tav>
                                      </p:tavLst>
                                    </p:anim>
                                    <p:anim calcmode="lin" valueType="num">
                                      <p:cBhvr additive="base">
                                        <p:cTn id="86" dur="500" fill="hold"/>
                                        <p:tgtEl>
                                          <p:spTgt spid="211981"/>
                                        </p:tgtEl>
                                        <p:attrNameLst>
                                          <p:attrName>ppt_y</p:attrName>
                                        </p:attrNameLst>
                                      </p:cBhvr>
                                      <p:tavLst>
                                        <p:tav tm="0">
                                          <p:val>
                                            <p:strVal val="0-#ppt_h/2"/>
                                          </p:val>
                                        </p:tav>
                                        <p:tav tm="100000">
                                          <p:val>
                                            <p:strVal val="#ppt_y"/>
                                          </p:val>
                                        </p:tav>
                                      </p:tavLst>
                                    </p:anim>
                                  </p:childTnLst>
                                </p:cTn>
                              </p:par>
                              <p:par>
                                <p:cTn id="87" presetID="2" presetClass="entr" presetSubtype="9" fill="hold" grpId="0" nodeType="withEffect">
                                  <p:stCondLst>
                                    <p:cond delay="0"/>
                                  </p:stCondLst>
                                  <p:childTnLst>
                                    <p:set>
                                      <p:cBhvr>
                                        <p:cTn id="88" dur="1" fill="hold">
                                          <p:stCondLst>
                                            <p:cond delay="0"/>
                                          </p:stCondLst>
                                        </p:cTn>
                                        <p:tgtEl>
                                          <p:spTgt spid="211980"/>
                                        </p:tgtEl>
                                        <p:attrNameLst>
                                          <p:attrName>style.visibility</p:attrName>
                                        </p:attrNameLst>
                                      </p:cBhvr>
                                      <p:to>
                                        <p:strVal val="visible"/>
                                      </p:to>
                                    </p:set>
                                    <p:anim calcmode="lin" valueType="num">
                                      <p:cBhvr additive="base">
                                        <p:cTn id="89" dur="500" fill="hold"/>
                                        <p:tgtEl>
                                          <p:spTgt spid="211980"/>
                                        </p:tgtEl>
                                        <p:attrNameLst>
                                          <p:attrName>ppt_x</p:attrName>
                                        </p:attrNameLst>
                                      </p:cBhvr>
                                      <p:tavLst>
                                        <p:tav tm="0">
                                          <p:val>
                                            <p:strVal val="0-#ppt_w/2"/>
                                          </p:val>
                                        </p:tav>
                                        <p:tav tm="100000">
                                          <p:val>
                                            <p:strVal val="#ppt_x"/>
                                          </p:val>
                                        </p:tav>
                                      </p:tavLst>
                                    </p:anim>
                                    <p:anim calcmode="lin" valueType="num">
                                      <p:cBhvr additive="base">
                                        <p:cTn id="90" dur="500" fill="hold"/>
                                        <p:tgtEl>
                                          <p:spTgt spid="211980"/>
                                        </p:tgtEl>
                                        <p:attrNameLst>
                                          <p:attrName>ppt_y</p:attrName>
                                        </p:attrNameLst>
                                      </p:cBhvr>
                                      <p:tavLst>
                                        <p:tav tm="0">
                                          <p:val>
                                            <p:strVal val="0-#ppt_h/2"/>
                                          </p:val>
                                        </p:tav>
                                        <p:tav tm="100000">
                                          <p:val>
                                            <p:strVal val="#ppt_y"/>
                                          </p:val>
                                        </p:tav>
                                      </p:tavLst>
                                    </p:anim>
                                  </p:childTnLst>
                                </p:cTn>
                              </p:par>
                              <p:par>
                                <p:cTn id="91" presetID="1" presetClass="entr" presetSubtype="0" fill="hold" grpId="0" nodeType="withEffect">
                                  <p:stCondLst>
                                    <p:cond delay="1000"/>
                                  </p:stCondLst>
                                  <p:childTnLst>
                                    <p:set>
                                      <p:cBhvr>
                                        <p:cTn id="92" dur="1" fill="hold">
                                          <p:stCondLst>
                                            <p:cond delay="0"/>
                                          </p:stCondLst>
                                        </p:cTn>
                                        <p:tgtEl>
                                          <p:spTgt spid="21199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1976" grpId="0" animBg="1"/>
      <p:bldP spid="211977" grpId="0" animBg="1"/>
      <p:bldP spid="211978" grpId="0" animBg="1"/>
      <p:bldP spid="211979" grpId="0" animBg="1"/>
      <p:bldP spid="211980" grpId="0" animBg="1"/>
      <p:bldP spid="211981" grpId="0" animBg="1"/>
      <p:bldP spid="211982" grpId="0" animBg="1"/>
      <p:bldP spid="211983" grpId="0" animBg="1"/>
      <p:bldP spid="211984" grpId="0" animBg="1"/>
      <p:bldP spid="211985" grpId="0" animBg="1"/>
      <p:bldP spid="211986" grpId="0" animBg="1"/>
      <p:bldP spid="211987" grpId="0" animBg="1"/>
      <p:bldP spid="211988" grpId="0" animBg="1"/>
      <p:bldP spid="211989" grpId="0" animBg="1"/>
      <p:bldP spid="211990" grpId="0" animBg="1"/>
      <p:bldP spid="211991" grpId="0" animBg="1"/>
      <p:bldP spid="211992" grpId="0" animBg="1"/>
      <p:bldP spid="211993" grpId="0" animBg="1"/>
      <p:bldP spid="211994" grpId="0" animBg="1"/>
      <p:bldP spid="211995" grpId="0" animBg="1"/>
      <p:bldP spid="211996" grpId="0" animBg="1"/>
      <p:bldP spid="211997" grpId="0" animBg="1"/>
      <p:bldP spid="211999"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6070" name="Picture 6"/>
          <p:cNvPicPr>
            <a:picLocks noChangeAspect="1" noChangeArrowheads="1"/>
          </p:cNvPicPr>
          <p:nvPr/>
        </p:nvPicPr>
        <p:blipFill>
          <a:blip r:embed="rId3" cstate="print"/>
          <a:srcRect/>
          <a:stretch>
            <a:fillRect/>
          </a:stretch>
        </p:blipFill>
        <p:spPr bwMode="auto">
          <a:xfrm>
            <a:off x="1797050" y="4764"/>
            <a:ext cx="8610600" cy="6853237"/>
          </a:xfrm>
          <a:prstGeom prst="rect">
            <a:avLst/>
          </a:prstGeom>
          <a:noFill/>
          <a:ln w="9525" algn="ctr">
            <a:noFill/>
            <a:miter lim="800000"/>
            <a:headEnd/>
            <a:tailEnd/>
          </a:ln>
          <a:effectLst/>
        </p:spPr>
      </p:pic>
      <p:sp>
        <p:nvSpPr>
          <p:cNvPr id="216071" name="Text Box 7"/>
          <p:cNvSpPr txBox="1">
            <a:spLocks noChangeArrowheads="1"/>
          </p:cNvSpPr>
          <p:nvPr/>
        </p:nvSpPr>
        <p:spPr bwMode="auto">
          <a:xfrm>
            <a:off x="2819400" y="228600"/>
            <a:ext cx="6934200" cy="369332"/>
          </a:xfrm>
          <a:prstGeom prst="rect">
            <a:avLst/>
          </a:prstGeom>
          <a:solidFill>
            <a:schemeClr val="bg1"/>
          </a:solidFill>
          <a:ln w="9525" algn="ctr">
            <a:noFill/>
            <a:miter lim="800000"/>
            <a:headEnd/>
            <a:tailEnd/>
          </a:ln>
          <a:effectLst/>
        </p:spPr>
        <p:txBody>
          <a:bodyPr>
            <a:spAutoFit/>
          </a:bodyPr>
          <a:lstStyle/>
          <a:p>
            <a:pPr marL="342900" indent="-342900" algn="ctr">
              <a:spcBef>
                <a:spcPct val="50000"/>
              </a:spcBef>
            </a:pPr>
            <a:r>
              <a:rPr lang="en-US">
                <a:solidFill>
                  <a:srgbClr val="0000FF"/>
                </a:solidFill>
              </a:rPr>
              <a:t>Low Flow Pulses – Current Condition</a:t>
            </a:r>
          </a:p>
        </p:txBody>
      </p:sp>
      <p:sp>
        <p:nvSpPr>
          <p:cNvPr id="216072" name="Text Box 8"/>
          <p:cNvSpPr txBox="1">
            <a:spLocks noChangeArrowheads="1"/>
          </p:cNvSpPr>
          <p:nvPr/>
        </p:nvSpPr>
        <p:spPr bwMode="auto">
          <a:xfrm>
            <a:off x="3657600" y="1219200"/>
            <a:ext cx="4572000" cy="369332"/>
          </a:xfrm>
          <a:prstGeom prst="rect">
            <a:avLst/>
          </a:prstGeom>
          <a:solidFill>
            <a:schemeClr val="bg1"/>
          </a:solidFill>
          <a:ln w="25400" algn="ctr">
            <a:solidFill>
              <a:srgbClr val="FF0000"/>
            </a:solidFill>
            <a:miter lim="800000"/>
            <a:headEnd/>
            <a:tailEnd/>
          </a:ln>
          <a:effectLst/>
        </p:spPr>
        <p:txBody>
          <a:bodyPr>
            <a:spAutoFit/>
          </a:bodyPr>
          <a:lstStyle/>
          <a:p>
            <a:pPr marL="342900" indent="-342900" algn="ctr">
              <a:spcBef>
                <a:spcPct val="50000"/>
              </a:spcBef>
            </a:pPr>
            <a:r>
              <a:rPr lang="en-US"/>
              <a:t>0.5 x mean flow</a:t>
            </a:r>
          </a:p>
        </p:txBody>
      </p:sp>
      <p:sp>
        <p:nvSpPr>
          <p:cNvPr id="216073" name="Line 9"/>
          <p:cNvSpPr>
            <a:spLocks noChangeShapeType="1"/>
          </p:cNvSpPr>
          <p:nvPr/>
        </p:nvSpPr>
        <p:spPr bwMode="auto">
          <a:xfrm flipH="1">
            <a:off x="4800600" y="1828800"/>
            <a:ext cx="1066800" cy="4114800"/>
          </a:xfrm>
          <a:prstGeom prst="line">
            <a:avLst/>
          </a:prstGeom>
          <a:noFill/>
          <a:ln w="25400">
            <a:solidFill>
              <a:srgbClr val="0000FF"/>
            </a:solidFill>
            <a:round/>
            <a:headEnd/>
            <a:tailEnd type="triangle" w="med" len="med"/>
          </a:ln>
          <a:effectLst/>
        </p:spPr>
        <p:txBody>
          <a:bodyPr/>
          <a:lstStyle/>
          <a:p>
            <a:endParaRPr lang="en-US"/>
          </a:p>
        </p:txBody>
      </p:sp>
      <p:sp>
        <p:nvSpPr>
          <p:cNvPr id="216074" name="Line 10"/>
          <p:cNvSpPr>
            <a:spLocks noChangeShapeType="1"/>
          </p:cNvSpPr>
          <p:nvPr/>
        </p:nvSpPr>
        <p:spPr bwMode="auto">
          <a:xfrm>
            <a:off x="7239000" y="5486400"/>
            <a:ext cx="304800" cy="457200"/>
          </a:xfrm>
          <a:prstGeom prst="line">
            <a:avLst/>
          </a:prstGeom>
          <a:noFill/>
          <a:ln w="25400">
            <a:solidFill>
              <a:srgbClr val="0000FF"/>
            </a:solidFill>
            <a:round/>
            <a:headEnd/>
            <a:tailEnd type="triangle" w="med" len="med"/>
          </a:ln>
          <a:effectLst/>
        </p:spPr>
        <p:txBody>
          <a:bodyPr/>
          <a:lstStyle/>
          <a:p>
            <a:endParaRPr lang="en-US"/>
          </a:p>
        </p:txBody>
      </p:sp>
      <p:sp>
        <p:nvSpPr>
          <p:cNvPr id="216075" name="Line 11"/>
          <p:cNvSpPr>
            <a:spLocks noChangeShapeType="1"/>
          </p:cNvSpPr>
          <p:nvPr/>
        </p:nvSpPr>
        <p:spPr bwMode="auto">
          <a:xfrm>
            <a:off x="8305800" y="5562600"/>
            <a:ext cx="304800" cy="457200"/>
          </a:xfrm>
          <a:prstGeom prst="line">
            <a:avLst/>
          </a:prstGeom>
          <a:noFill/>
          <a:ln w="25400">
            <a:solidFill>
              <a:srgbClr val="0000FF"/>
            </a:solidFill>
            <a:round/>
            <a:headEnd/>
            <a:tailEnd type="triangle" w="med" len="med"/>
          </a:ln>
          <a:effectLst/>
        </p:spPr>
        <p:txBody>
          <a:bodyPr/>
          <a:lstStyle/>
          <a:p>
            <a:endParaRPr lang="en-US"/>
          </a:p>
        </p:txBody>
      </p:sp>
      <p:sp>
        <p:nvSpPr>
          <p:cNvPr id="216076" name="Line 12"/>
          <p:cNvSpPr>
            <a:spLocks noChangeShapeType="1"/>
          </p:cNvSpPr>
          <p:nvPr/>
        </p:nvSpPr>
        <p:spPr bwMode="auto">
          <a:xfrm>
            <a:off x="8686800" y="5410200"/>
            <a:ext cx="304800" cy="457200"/>
          </a:xfrm>
          <a:prstGeom prst="line">
            <a:avLst/>
          </a:prstGeom>
          <a:noFill/>
          <a:ln w="25400">
            <a:solidFill>
              <a:srgbClr val="0000FF"/>
            </a:solidFill>
            <a:round/>
            <a:headEnd/>
            <a:tailEnd type="triangle" w="med" len="med"/>
          </a:ln>
          <a:effectLst/>
        </p:spPr>
        <p:txBody>
          <a:bodyPr/>
          <a:lstStyle/>
          <a:p>
            <a:endParaRPr lang="en-US"/>
          </a:p>
        </p:txBody>
      </p:sp>
      <p:sp>
        <p:nvSpPr>
          <p:cNvPr id="216077" name="Line 13"/>
          <p:cNvSpPr>
            <a:spLocks noChangeShapeType="1"/>
          </p:cNvSpPr>
          <p:nvPr/>
        </p:nvSpPr>
        <p:spPr bwMode="auto">
          <a:xfrm>
            <a:off x="9067800" y="5486400"/>
            <a:ext cx="304800" cy="457200"/>
          </a:xfrm>
          <a:prstGeom prst="line">
            <a:avLst/>
          </a:prstGeom>
          <a:noFill/>
          <a:ln w="25400">
            <a:solidFill>
              <a:srgbClr val="0000FF"/>
            </a:solidFill>
            <a:round/>
            <a:headEnd/>
            <a:tailEnd type="triangle" w="med" len="med"/>
          </a:ln>
          <a:effectLst/>
        </p:spPr>
        <p:txBody>
          <a:bodyPr/>
          <a:lstStyle/>
          <a:p>
            <a:endParaRPr lang="en-US"/>
          </a:p>
        </p:txBody>
      </p:sp>
      <p:sp>
        <p:nvSpPr>
          <p:cNvPr id="216079" name="Oval 15"/>
          <p:cNvSpPr>
            <a:spLocks noChangeArrowheads="1"/>
          </p:cNvSpPr>
          <p:nvPr/>
        </p:nvSpPr>
        <p:spPr bwMode="auto">
          <a:xfrm>
            <a:off x="6477000" y="3124200"/>
            <a:ext cx="2209800" cy="914400"/>
          </a:xfrm>
          <a:prstGeom prst="ellipse">
            <a:avLst/>
          </a:prstGeom>
          <a:noFill/>
          <a:ln w="25400" algn="ctr">
            <a:solidFill>
              <a:srgbClr val="0000FF"/>
            </a:solidFill>
            <a:round/>
            <a:headEnd/>
            <a:tailEnd/>
          </a:ln>
          <a:effectLst/>
        </p:spPr>
        <p:txBody>
          <a:bodyPr wrap="none" anchor="ctr"/>
          <a:lstStyle/>
          <a:p>
            <a:pPr marL="342900" indent="-342900" algn="ctr"/>
            <a:r>
              <a:rPr lang="en-US"/>
              <a:t>6 Pulses</a:t>
            </a:r>
          </a:p>
        </p:txBody>
      </p:sp>
      <p:sp>
        <p:nvSpPr>
          <p:cNvPr id="216081" name="Line 17"/>
          <p:cNvSpPr>
            <a:spLocks noChangeShapeType="1"/>
          </p:cNvSpPr>
          <p:nvPr/>
        </p:nvSpPr>
        <p:spPr bwMode="auto">
          <a:xfrm>
            <a:off x="6019800" y="5486400"/>
            <a:ext cx="304800" cy="457200"/>
          </a:xfrm>
          <a:prstGeom prst="line">
            <a:avLst/>
          </a:prstGeom>
          <a:noFill/>
          <a:ln w="25400">
            <a:solidFill>
              <a:srgbClr val="0000FF"/>
            </a:solidFill>
            <a:round/>
            <a:headEnd/>
            <a:tailEnd type="triangle" w="med" len="med"/>
          </a:ln>
          <a:effectLst/>
        </p:spPr>
        <p:txBody>
          <a:bodyPr/>
          <a:lstStyle/>
          <a:p>
            <a:endParaRPr lang="en-US"/>
          </a:p>
        </p:txBody>
      </p:sp>
      <p:sp>
        <p:nvSpPr>
          <p:cNvPr id="216082" name="Line 18"/>
          <p:cNvSpPr>
            <a:spLocks noChangeShapeType="1"/>
          </p:cNvSpPr>
          <p:nvPr/>
        </p:nvSpPr>
        <p:spPr bwMode="auto">
          <a:xfrm>
            <a:off x="6248400" y="5486400"/>
            <a:ext cx="304800" cy="457200"/>
          </a:xfrm>
          <a:prstGeom prst="line">
            <a:avLst/>
          </a:prstGeom>
          <a:noFill/>
          <a:ln w="25400">
            <a:solidFill>
              <a:srgbClr val="0000FF"/>
            </a:solidFill>
            <a:round/>
            <a:headEnd/>
            <a:tailEnd type="triangle" w="med" len="med"/>
          </a:ln>
          <a:effectLst/>
        </p:spPr>
        <p:txBody>
          <a:bodyPr/>
          <a:lstStyle/>
          <a:p>
            <a:endParaRPr lang="en-US"/>
          </a:p>
        </p:txBody>
      </p:sp>
    </p:spTree>
    <p:extLst>
      <p:ext uri="{BB962C8B-B14F-4D97-AF65-F5344CB8AC3E}">
        <p14:creationId xmlns:p14="http://schemas.microsoft.com/office/powerpoint/2010/main" val="32412865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1607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1607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2" presetClass="entr" presetSubtype="9" fill="hold" grpId="0" nodeType="clickEffect">
                                  <p:stCondLst>
                                    <p:cond delay="0"/>
                                  </p:stCondLst>
                                  <p:childTnLst>
                                    <p:set>
                                      <p:cBhvr>
                                        <p:cTn id="12" dur="1" fill="hold">
                                          <p:stCondLst>
                                            <p:cond delay="0"/>
                                          </p:stCondLst>
                                        </p:cTn>
                                        <p:tgtEl>
                                          <p:spTgt spid="216074"/>
                                        </p:tgtEl>
                                        <p:attrNameLst>
                                          <p:attrName>style.visibility</p:attrName>
                                        </p:attrNameLst>
                                      </p:cBhvr>
                                      <p:to>
                                        <p:strVal val="visible"/>
                                      </p:to>
                                    </p:set>
                                    <p:anim calcmode="lin" valueType="num">
                                      <p:cBhvr additive="base">
                                        <p:cTn id="13" dur="500" fill="hold"/>
                                        <p:tgtEl>
                                          <p:spTgt spid="216074"/>
                                        </p:tgtEl>
                                        <p:attrNameLst>
                                          <p:attrName>ppt_x</p:attrName>
                                        </p:attrNameLst>
                                      </p:cBhvr>
                                      <p:tavLst>
                                        <p:tav tm="0">
                                          <p:val>
                                            <p:strVal val="0-#ppt_w/2"/>
                                          </p:val>
                                        </p:tav>
                                        <p:tav tm="100000">
                                          <p:val>
                                            <p:strVal val="#ppt_x"/>
                                          </p:val>
                                        </p:tav>
                                      </p:tavLst>
                                    </p:anim>
                                    <p:anim calcmode="lin" valueType="num">
                                      <p:cBhvr additive="base">
                                        <p:cTn id="14" dur="500" fill="hold"/>
                                        <p:tgtEl>
                                          <p:spTgt spid="216074"/>
                                        </p:tgtEl>
                                        <p:attrNameLst>
                                          <p:attrName>ppt_y</p:attrName>
                                        </p:attrNameLst>
                                      </p:cBhvr>
                                      <p:tavLst>
                                        <p:tav tm="0">
                                          <p:val>
                                            <p:strVal val="0-#ppt_h/2"/>
                                          </p:val>
                                        </p:tav>
                                        <p:tav tm="100000">
                                          <p:val>
                                            <p:strVal val="#ppt_y"/>
                                          </p:val>
                                        </p:tav>
                                      </p:tavLst>
                                    </p:anim>
                                  </p:childTnLst>
                                </p:cTn>
                              </p:par>
                              <p:par>
                                <p:cTn id="15" presetID="2" presetClass="entr" presetSubtype="9" fill="hold" grpId="0" nodeType="withEffect">
                                  <p:stCondLst>
                                    <p:cond delay="0"/>
                                  </p:stCondLst>
                                  <p:childTnLst>
                                    <p:set>
                                      <p:cBhvr>
                                        <p:cTn id="16" dur="1" fill="hold">
                                          <p:stCondLst>
                                            <p:cond delay="0"/>
                                          </p:stCondLst>
                                        </p:cTn>
                                        <p:tgtEl>
                                          <p:spTgt spid="216075"/>
                                        </p:tgtEl>
                                        <p:attrNameLst>
                                          <p:attrName>style.visibility</p:attrName>
                                        </p:attrNameLst>
                                      </p:cBhvr>
                                      <p:to>
                                        <p:strVal val="visible"/>
                                      </p:to>
                                    </p:set>
                                    <p:anim calcmode="lin" valueType="num">
                                      <p:cBhvr additive="base">
                                        <p:cTn id="17" dur="500" fill="hold"/>
                                        <p:tgtEl>
                                          <p:spTgt spid="216075"/>
                                        </p:tgtEl>
                                        <p:attrNameLst>
                                          <p:attrName>ppt_x</p:attrName>
                                        </p:attrNameLst>
                                      </p:cBhvr>
                                      <p:tavLst>
                                        <p:tav tm="0">
                                          <p:val>
                                            <p:strVal val="0-#ppt_w/2"/>
                                          </p:val>
                                        </p:tav>
                                        <p:tav tm="100000">
                                          <p:val>
                                            <p:strVal val="#ppt_x"/>
                                          </p:val>
                                        </p:tav>
                                      </p:tavLst>
                                    </p:anim>
                                    <p:anim calcmode="lin" valueType="num">
                                      <p:cBhvr additive="base">
                                        <p:cTn id="18" dur="500" fill="hold"/>
                                        <p:tgtEl>
                                          <p:spTgt spid="216075"/>
                                        </p:tgtEl>
                                        <p:attrNameLst>
                                          <p:attrName>ppt_y</p:attrName>
                                        </p:attrNameLst>
                                      </p:cBhvr>
                                      <p:tavLst>
                                        <p:tav tm="0">
                                          <p:val>
                                            <p:strVal val="0-#ppt_h/2"/>
                                          </p:val>
                                        </p:tav>
                                        <p:tav tm="100000">
                                          <p:val>
                                            <p:strVal val="#ppt_y"/>
                                          </p:val>
                                        </p:tav>
                                      </p:tavLst>
                                    </p:anim>
                                  </p:childTnLst>
                                </p:cTn>
                              </p:par>
                              <p:par>
                                <p:cTn id="19" presetID="2" presetClass="entr" presetSubtype="9" fill="hold" grpId="0" nodeType="withEffect">
                                  <p:stCondLst>
                                    <p:cond delay="0"/>
                                  </p:stCondLst>
                                  <p:childTnLst>
                                    <p:set>
                                      <p:cBhvr>
                                        <p:cTn id="20" dur="1" fill="hold">
                                          <p:stCondLst>
                                            <p:cond delay="0"/>
                                          </p:stCondLst>
                                        </p:cTn>
                                        <p:tgtEl>
                                          <p:spTgt spid="216076"/>
                                        </p:tgtEl>
                                        <p:attrNameLst>
                                          <p:attrName>style.visibility</p:attrName>
                                        </p:attrNameLst>
                                      </p:cBhvr>
                                      <p:to>
                                        <p:strVal val="visible"/>
                                      </p:to>
                                    </p:set>
                                    <p:anim calcmode="lin" valueType="num">
                                      <p:cBhvr additive="base">
                                        <p:cTn id="21" dur="500" fill="hold"/>
                                        <p:tgtEl>
                                          <p:spTgt spid="216076"/>
                                        </p:tgtEl>
                                        <p:attrNameLst>
                                          <p:attrName>ppt_x</p:attrName>
                                        </p:attrNameLst>
                                      </p:cBhvr>
                                      <p:tavLst>
                                        <p:tav tm="0">
                                          <p:val>
                                            <p:strVal val="0-#ppt_w/2"/>
                                          </p:val>
                                        </p:tav>
                                        <p:tav tm="100000">
                                          <p:val>
                                            <p:strVal val="#ppt_x"/>
                                          </p:val>
                                        </p:tav>
                                      </p:tavLst>
                                    </p:anim>
                                    <p:anim calcmode="lin" valueType="num">
                                      <p:cBhvr additive="base">
                                        <p:cTn id="22" dur="500" fill="hold"/>
                                        <p:tgtEl>
                                          <p:spTgt spid="216076"/>
                                        </p:tgtEl>
                                        <p:attrNameLst>
                                          <p:attrName>ppt_y</p:attrName>
                                        </p:attrNameLst>
                                      </p:cBhvr>
                                      <p:tavLst>
                                        <p:tav tm="0">
                                          <p:val>
                                            <p:strVal val="0-#ppt_h/2"/>
                                          </p:val>
                                        </p:tav>
                                        <p:tav tm="100000">
                                          <p:val>
                                            <p:strVal val="#ppt_y"/>
                                          </p:val>
                                        </p:tav>
                                      </p:tavLst>
                                    </p:anim>
                                  </p:childTnLst>
                                </p:cTn>
                              </p:par>
                              <p:par>
                                <p:cTn id="23" presetID="2" presetClass="entr" presetSubtype="9" fill="hold" grpId="0" nodeType="withEffect">
                                  <p:stCondLst>
                                    <p:cond delay="0"/>
                                  </p:stCondLst>
                                  <p:childTnLst>
                                    <p:set>
                                      <p:cBhvr>
                                        <p:cTn id="24" dur="1" fill="hold">
                                          <p:stCondLst>
                                            <p:cond delay="0"/>
                                          </p:stCondLst>
                                        </p:cTn>
                                        <p:tgtEl>
                                          <p:spTgt spid="216077"/>
                                        </p:tgtEl>
                                        <p:attrNameLst>
                                          <p:attrName>style.visibility</p:attrName>
                                        </p:attrNameLst>
                                      </p:cBhvr>
                                      <p:to>
                                        <p:strVal val="visible"/>
                                      </p:to>
                                    </p:set>
                                    <p:anim calcmode="lin" valueType="num">
                                      <p:cBhvr additive="base">
                                        <p:cTn id="25" dur="500" fill="hold"/>
                                        <p:tgtEl>
                                          <p:spTgt spid="216077"/>
                                        </p:tgtEl>
                                        <p:attrNameLst>
                                          <p:attrName>ppt_x</p:attrName>
                                        </p:attrNameLst>
                                      </p:cBhvr>
                                      <p:tavLst>
                                        <p:tav tm="0">
                                          <p:val>
                                            <p:strVal val="0-#ppt_w/2"/>
                                          </p:val>
                                        </p:tav>
                                        <p:tav tm="100000">
                                          <p:val>
                                            <p:strVal val="#ppt_x"/>
                                          </p:val>
                                        </p:tav>
                                      </p:tavLst>
                                    </p:anim>
                                    <p:anim calcmode="lin" valueType="num">
                                      <p:cBhvr additive="base">
                                        <p:cTn id="26" dur="500" fill="hold"/>
                                        <p:tgtEl>
                                          <p:spTgt spid="216077"/>
                                        </p:tgtEl>
                                        <p:attrNameLst>
                                          <p:attrName>ppt_y</p:attrName>
                                        </p:attrNameLst>
                                      </p:cBhvr>
                                      <p:tavLst>
                                        <p:tav tm="0">
                                          <p:val>
                                            <p:strVal val="0-#ppt_h/2"/>
                                          </p:val>
                                        </p:tav>
                                        <p:tav tm="100000">
                                          <p:val>
                                            <p:strVal val="#ppt_y"/>
                                          </p:val>
                                        </p:tav>
                                      </p:tavLst>
                                    </p:anim>
                                  </p:childTnLst>
                                </p:cTn>
                              </p:par>
                              <p:par>
                                <p:cTn id="27" presetID="1" presetClass="entr" presetSubtype="0" fill="hold" grpId="0" nodeType="withEffect">
                                  <p:stCondLst>
                                    <p:cond delay="1000"/>
                                  </p:stCondLst>
                                  <p:childTnLst>
                                    <p:set>
                                      <p:cBhvr>
                                        <p:cTn id="28" dur="1" fill="hold">
                                          <p:stCondLst>
                                            <p:cond delay="0"/>
                                          </p:stCondLst>
                                        </p:cTn>
                                        <p:tgtEl>
                                          <p:spTgt spid="216079"/>
                                        </p:tgtEl>
                                        <p:attrNameLst>
                                          <p:attrName>style.visibility</p:attrName>
                                        </p:attrNameLst>
                                      </p:cBhvr>
                                      <p:to>
                                        <p:strVal val="visible"/>
                                      </p:to>
                                    </p:set>
                                  </p:childTnLst>
                                </p:cTn>
                              </p:par>
                              <p:par>
                                <p:cTn id="29" presetID="2" presetClass="entr" presetSubtype="9" fill="hold" grpId="0" nodeType="withEffect">
                                  <p:stCondLst>
                                    <p:cond delay="0"/>
                                  </p:stCondLst>
                                  <p:childTnLst>
                                    <p:set>
                                      <p:cBhvr>
                                        <p:cTn id="30" dur="1" fill="hold">
                                          <p:stCondLst>
                                            <p:cond delay="0"/>
                                          </p:stCondLst>
                                        </p:cTn>
                                        <p:tgtEl>
                                          <p:spTgt spid="216081"/>
                                        </p:tgtEl>
                                        <p:attrNameLst>
                                          <p:attrName>style.visibility</p:attrName>
                                        </p:attrNameLst>
                                      </p:cBhvr>
                                      <p:to>
                                        <p:strVal val="visible"/>
                                      </p:to>
                                    </p:set>
                                    <p:anim calcmode="lin" valueType="num">
                                      <p:cBhvr additive="base">
                                        <p:cTn id="31" dur="500" fill="hold"/>
                                        <p:tgtEl>
                                          <p:spTgt spid="216081"/>
                                        </p:tgtEl>
                                        <p:attrNameLst>
                                          <p:attrName>ppt_x</p:attrName>
                                        </p:attrNameLst>
                                      </p:cBhvr>
                                      <p:tavLst>
                                        <p:tav tm="0">
                                          <p:val>
                                            <p:strVal val="0-#ppt_w/2"/>
                                          </p:val>
                                        </p:tav>
                                        <p:tav tm="100000">
                                          <p:val>
                                            <p:strVal val="#ppt_x"/>
                                          </p:val>
                                        </p:tav>
                                      </p:tavLst>
                                    </p:anim>
                                    <p:anim calcmode="lin" valueType="num">
                                      <p:cBhvr additive="base">
                                        <p:cTn id="32" dur="500" fill="hold"/>
                                        <p:tgtEl>
                                          <p:spTgt spid="216081"/>
                                        </p:tgtEl>
                                        <p:attrNameLst>
                                          <p:attrName>ppt_y</p:attrName>
                                        </p:attrNameLst>
                                      </p:cBhvr>
                                      <p:tavLst>
                                        <p:tav tm="0">
                                          <p:val>
                                            <p:strVal val="0-#ppt_h/2"/>
                                          </p:val>
                                        </p:tav>
                                        <p:tav tm="100000">
                                          <p:val>
                                            <p:strVal val="#ppt_y"/>
                                          </p:val>
                                        </p:tav>
                                      </p:tavLst>
                                    </p:anim>
                                  </p:childTnLst>
                                </p:cTn>
                              </p:par>
                              <p:par>
                                <p:cTn id="33" presetID="2" presetClass="entr" presetSubtype="9" fill="hold" grpId="0" nodeType="withEffect">
                                  <p:stCondLst>
                                    <p:cond delay="0"/>
                                  </p:stCondLst>
                                  <p:childTnLst>
                                    <p:set>
                                      <p:cBhvr>
                                        <p:cTn id="34" dur="1" fill="hold">
                                          <p:stCondLst>
                                            <p:cond delay="0"/>
                                          </p:stCondLst>
                                        </p:cTn>
                                        <p:tgtEl>
                                          <p:spTgt spid="216082"/>
                                        </p:tgtEl>
                                        <p:attrNameLst>
                                          <p:attrName>style.visibility</p:attrName>
                                        </p:attrNameLst>
                                      </p:cBhvr>
                                      <p:to>
                                        <p:strVal val="visible"/>
                                      </p:to>
                                    </p:set>
                                    <p:anim calcmode="lin" valueType="num">
                                      <p:cBhvr additive="base">
                                        <p:cTn id="35" dur="500" fill="hold"/>
                                        <p:tgtEl>
                                          <p:spTgt spid="216082"/>
                                        </p:tgtEl>
                                        <p:attrNameLst>
                                          <p:attrName>ppt_x</p:attrName>
                                        </p:attrNameLst>
                                      </p:cBhvr>
                                      <p:tavLst>
                                        <p:tav tm="0">
                                          <p:val>
                                            <p:strVal val="0-#ppt_w/2"/>
                                          </p:val>
                                        </p:tav>
                                        <p:tav tm="100000">
                                          <p:val>
                                            <p:strVal val="#ppt_x"/>
                                          </p:val>
                                        </p:tav>
                                      </p:tavLst>
                                    </p:anim>
                                    <p:anim calcmode="lin" valueType="num">
                                      <p:cBhvr additive="base">
                                        <p:cTn id="36" dur="500" fill="hold"/>
                                        <p:tgtEl>
                                          <p:spTgt spid="21608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6072" grpId="0" animBg="1"/>
      <p:bldP spid="216073" grpId="0" animBg="1"/>
      <p:bldP spid="216074" grpId="0" animBg="1"/>
      <p:bldP spid="216075" grpId="0" animBg="1"/>
      <p:bldP spid="216076" grpId="0" animBg="1"/>
      <p:bldP spid="216077" grpId="0" animBg="1"/>
      <p:bldP spid="216079" grpId="0" animBg="1"/>
      <p:bldP spid="216081" grpId="0" animBg="1"/>
      <p:bldP spid="216082"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2"/>
          <p:cNvSpPr>
            <a:spLocks noGrp="1" noChangeArrowheads="1"/>
          </p:cNvSpPr>
          <p:nvPr>
            <p:ph type="title"/>
          </p:nvPr>
        </p:nvSpPr>
        <p:spPr/>
        <p:txBody>
          <a:bodyPr anchor="t"/>
          <a:lstStyle/>
          <a:p>
            <a:r>
              <a:rPr lang="en-US" altLang="en-US" dirty="0">
                <a:solidFill>
                  <a:schemeClr val="tx1"/>
                </a:solidFill>
              </a:rPr>
              <a:t>Hydrologic Metric Calculations</a:t>
            </a:r>
          </a:p>
        </p:txBody>
      </p:sp>
      <p:sp>
        <p:nvSpPr>
          <p:cNvPr id="204803" name="Rectangle 3"/>
          <p:cNvSpPr>
            <a:spLocks noGrp="1" noChangeArrowheads="1"/>
          </p:cNvSpPr>
          <p:nvPr>
            <p:ph type="body" idx="1"/>
          </p:nvPr>
        </p:nvSpPr>
        <p:spPr/>
        <p:txBody>
          <a:bodyPr/>
          <a:lstStyle/>
          <a:p>
            <a:r>
              <a:rPr lang="en-US" altLang="en-US" dirty="0">
                <a:solidFill>
                  <a:schemeClr val="bg2"/>
                </a:solidFill>
              </a:rPr>
              <a:t>High and Low Flow Pulses</a:t>
            </a:r>
          </a:p>
          <a:p>
            <a:r>
              <a:rPr lang="en-US" altLang="en-US" sz="3200" dirty="0" err="1"/>
              <a:t>T</a:t>
            </a:r>
            <a:r>
              <a:rPr lang="en-US" altLang="en-US" sz="3200" baseline="-25000" dirty="0" err="1"/>
              <a:t>Qmean</a:t>
            </a:r>
            <a:endParaRPr lang="en-US" altLang="en-US" sz="3200" baseline="-25000" dirty="0"/>
          </a:p>
          <a:p>
            <a:r>
              <a:rPr lang="en-US" altLang="en-US" dirty="0">
                <a:solidFill>
                  <a:schemeClr val="bg2"/>
                </a:solidFill>
              </a:rPr>
              <a:t>R-B Index</a:t>
            </a:r>
          </a:p>
          <a:p>
            <a:r>
              <a:rPr lang="en-US" altLang="en-US" dirty="0">
                <a:solidFill>
                  <a:schemeClr val="bg2"/>
                </a:solidFill>
              </a:rPr>
              <a:t>Rise and Fall Rate</a:t>
            </a:r>
          </a:p>
          <a:p>
            <a:r>
              <a:rPr lang="en-US" altLang="en-US" dirty="0">
                <a:solidFill>
                  <a:schemeClr val="bg2"/>
                </a:solidFill>
              </a:rPr>
              <a:t>Rise and Fall Count</a:t>
            </a:r>
          </a:p>
        </p:txBody>
      </p:sp>
      <p:pic>
        <p:nvPicPr>
          <p:cNvPr id="204806"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8800" y="2819400"/>
            <a:ext cx="8686800" cy="3778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4807" name="Text Box 7"/>
          <p:cNvSpPr txBox="1">
            <a:spLocks noChangeArrowheads="1"/>
          </p:cNvSpPr>
          <p:nvPr/>
        </p:nvSpPr>
        <p:spPr bwMode="auto">
          <a:xfrm>
            <a:off x="4495800" y="2438400"/>
            <a:ext cx="4495800" cy="369332"/>
          </a:xfrm>
          <a:prstGeom prst="rect">
            <a:avLst/>
          </a:prstGeom>
          <a:solidFill>
            <a:schemeClr val="bg1"/>
          </a:solidFill>
          <a:ln w="9525" algn="ctr">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spcBef>
                <a:spcPct val="0"/>
              </a:spcBef>
              <a:defRPr>
                <a:solidFill>
                  <a:schemeClr val="tx1"/>
                </a:solidFill>
                <a:latin typeface="Arial" charset="0"/>
              </a:defRPr>
            </a:lvl1pPr>
            <a:lvl2pPr>
              <a:spcBef>
                <a:spcPct val="0"/>
              </a:spcBef>
              <a:defRPr>
                <a:solidFill>
                  <a:schemeClr val="tx1"/>
                </a:solidFill>
                <a:latin typeface="Arial" charset="0"/>
              </a:defRPr>
            </a:lvl2pPr>
            <a:lvl3pPr>
              <a:spcBef>
                <a:spcPct val="0"/>
              </a:spcBef>
              <a:defRPr>
                <a:solidFill>
                  <a:schemeClr val="tx1"/>
                </a:solidFill>
                <a:latin typeface="Arial" charset="0"/>
              </a:defRPr>
            </a:lvl3pPr>
            <a:lvl4pPr>
              <a:spcBef>
                <a:spcPct val="0"/>
              </a:spcBef>
              <a:defRPr>
                <a:solidFill>
                  <a:schemeClr val="tx1"/>
                </a:solidFill>
                <a:latin typeface="Arial" charset="0"/>
              </a:defRPr>
            </a:lvl4pPr>
            <a:lvl5pPr>
              <a:spcBef>
                <a:spcPct val="0"/>
              </a:spcBef>
              <a:defRPr>
                <a:solidFill>
                  <a:schemeClr val="tx1"/>
                </a:solidFill>
                <a:latin typeface="Arial" charset="0"/>
              </a:defRPr>
            </a:lvl5pPr>
            <a:lvl6pPr fontAlgn="base">
              <a:spcBef>
                <a:spcPct val="0"/>
              </a:spcBef>
              <a:spcAft>
                <a:spcPct val="0"/>
              </a:spcAft>
              <a:defRPr>
                <a:solidFill>
                  <a:schemeClr val="tx1"/>
                </a:solidFill>
                <a:latin typeface="Arial" charset="0"/>
              </a:defRPr>
            </a:lvl6pPr>
            <a:lvl7pPr fontAlgn="base">
              <a:spcBef>
                <a:spcPct val="0"/>
              </a:spcBef>
              <a:spcAft>
                <a:spcPct val="0"/>
              </a:spcAft>
              <a:defRPr>
                <a:solidFill>
                  <a:schemeClr val="tx1"/>
                </a:solidFill>
                <a:latin typeface="Arial" charset="0"/>
              </a:defRPr>
            </a:lvl7pPr>
            <a:lvl8pPr fontAlgn="base">
              <a:spcBef>
                <a:spcPct val="0"/>
              </a:spcBef>
              <a:spcAft>
                <a:spcPct val="0"/>
              </a:spcAft>
              <a:defRPr>
                <a:solidFill>
                  <a:schemeClr val="tx1"/>
                </a:solidFill>
                <a:latin typeface="Arial" charset="0"/>
              </a:defRPr>
            </a:lvl8pPr>
            <a:lvl9pPr fontAlgn="base">
              <a:spcBef>
                <a:spcPct val="0"/>
              </a:spcBef>
              <a:spcAft>
                <a:spcPct val="0"/>
              </a:spcAft>
              <a:defRPr>
                <a:solidFill>
                  <a:schemeClr val="tx1"/>
                </a:solidFill>
                <a:latin typeface="Arial" charset="0"/>
              </a:defRPr>
            </a:lvl9pPr>
          </a:lstStyle>
          <a:p>
            <a:pPr algn="ctr">
              <a:spcBef>
                <a:spcPct val="50000"/>
              </a:spcBef>
            </a:pPr>
            <a:r>
              <a:rPr lang="en-US" altLang="en-US">
                <a:solidFill>
                  <a:srgbClr val="0000FF"/>
                </a:solidFill>
              </a:rPr>
              <a:t>Mean annual flow</a:t>
            </a:r>
          </a:p>
        </p:txBody>
      </p:sp>
      <p:sp>
        <p:nvSpPr>
          <p:cNvPr id="204808" name="Line 8"/>
          <p:cNvSpPr>
            <a:spLocks noChangeShapeType="1"/>
          </p:cNvSpPr>
          <p:nvPr/>
        </p:nvSpPr>
        <p:spPr bwMode="auto">
          <a:xfrm flipH="1">
            <a:off x="5562600" y="3048000"/>
            <a:ext cx="381000" cy="2743200"/>
          </a:xfrm>
          <a:prstGeom prst="line">
            <a:avLst/>
          </a:prstGeom>
          <a:noFill/>
          <a:ln w="25400">
            <a:solidFill>
              <a:srgbClr val="0000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4809" name="Text Box 9"/>
          <p:cNvSpPr txBox="1">
            <a:spLocks noChangeArrowheads="1"/>
          </p:cNvSpPr>
          <p:nvPr/>
        </p:nvSpPr>
        <p:spPr bwMode="auto">
          <a:xfrm>
            <a:off x="5791200" y="1295401"/>
            <a:ext cx="4495800" cy="646331"/>
          </a:xfrm>
          <a:prstGeom prst="rect">
            <a:avLst/>
          </a:prstGeom>
          <a:solidFill>
            <a:schemeClr val="bg1"/>
          </a:solidFill>
          <a:ln w="9525" algn="ctr">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spcBef>
                <a:spcPct val="0"/>
              </a:spcBef>
              <a:defRPr>
                <a:solidFill>
                  <a:schemeClr val="tx1"/>
                </a:solidFill>
                <a:latin typeface="Arial" charset="0"/>
              </a:defRPr>
            </a:lvl1pPr>
            <a:lvl2pPr>
              <a:spcBef>
                <a:spcPct val="0"/>
              </a:spcBef>
              <a:defRPr>
                <a:solidFill>
                  <a:schemeClr val="tx1"/>
                </a:solidFill>
                <a:latin typeface="Arial" charset="0"/>
              </a:defRPr>
            </a:lvl2pPr>
            <a:lvl3pPr>
              <a:spcBef>
                <a:spcPct val="0"/>
              </a:spcBef>
              <a:defRPr>
                <a:solidFill>
                  <a:schemeClr val="tx1"/>
                </a:solidFill>
                <a:latin typeface="Arial" charset="0"/>
              </a:defRPr>
            </a:lvl3pPr>
            <a:lvl4pPr>
              <a:spcBef>
                <a:spcPct val="0"/>
              </a:spcBef>
              <a:defRPr>
                <a:solidFill>
                  <a:schemeClr val="tx1"/>
                </a:solidFill>
                <a:latin typeface="Arial" charset="0"/>
              </a:defRPr>
            </a:lvl4pPr>
            <a:lvl5pPr>
              <a:spcBef>
                <a:spcPct val="0"/>
              </a:spcBef>
              <a:defRPr>
                <a:solidFill>
                  <a:schemeClr val="tx1"/>
                </a:solidFill>
                <a:latin typeface="Arial" charset="0"/>
              </a:defRPr>
            </a:lvl5pPr>
            <a:lvl6pPr fontAlgn="base">
              <a:spcBef>
                <a:spcPct val="0"/>
              </a:spcBef>
              <a:spcAft>
                <a:spcPct val="0"/>
              </a:spcAft>
              <a:defRPr>
                <a:solidFill>
                  <a:schemeClr val="tx1"/>
                </a:solidFill>
                <a:latin typeface="Arial" charset="0"/>
              </a:defRPr>
            </a:lvl6pPr>
            <a:lvl7pPr fontAlgn="base">
              <a:spcBef>
                <a:spcPct val="0"/>
              </a:spcBef>
              <a:spcAft>
                <a:spcPct val="0"/>
              </a:spcAft>
              <a:defRPr>
                <a:solidFill>
                  <a:schemeClr val="tx1"/>
                </a:solidFill>
                <a:latin typeface="Arial" charset="0"/>
              </a:defRPr>
            </a:lvl7pPr>
            <a:lvl8pPr fontAlgn="base">
              <a:spcBef>
                <a:spcPct val="0"/>
              </a:spcBef>
              <a:spcAft>
                <a:spcPct val="0"/>
              </a:spcAft>
              <a:defRPr>
                <a:solidFill>
                  <a:schemeClr val="tx1"/>
                </a:solidFill>
                <a:latin typeface="Arial" charset="0"/>
              </a:defRPr>
            </a:lvl8pPr>
            <a:lvl9pPr fontAlgn="base">
              <a:spcBef>
                <a:spcPct val="0"/>
              </a:spcBef>
              <a:spcAft>
                <a:spcPct val="0"/>
              </a:spcAft>
              <a:defRPr>
                <a:solidFill>
                  <a:schemeClr val="tx1"/>
                </a:solidFill>
                <a:latin typeface="Arial" charset="0"/>
              </a:defRPr>
            </a:lvl9pPr>
          </a:lstStyle>
          <a:p>
            <a:pPr algn="ctr">
              <a:spcBef>
                <a:spcPct val="50000"/>
              </a:spcBef>
            </a:pPr>
            <a:r>
              <a:rPr lang="en-US" altLang="en-US">
                <a:solidFill>
                  <a:srgbClr val="0000FF"/>
                </a:solidFill>
              </a:rPr>
              <a:t>Number of days mean annual flow is exceeded</a:t>
            </a:r>
          </a:p>
        </p:txBody>
      </p:sp>
      <p:sp>
        <p:nvSpPr>
          <p:cNvPr id="204810" name="Line 10"/>
          <p:cNvSpPr>
            <a:spLocks noChangeShapeType="1"/>
          </p:cNvSpPr>
          <p:nvPr/>
        </p:nvSpPr>
        <p:spPr bwMode="auto">
          <a:xfrm>
            <a:off x="8382000" y="2819400"/>
            <a:ext cx="381000" cy="3200400"/>
          </a:xfrm>
          <a:prstGeom prst="line">
            <a:avLst/>
          </a:prstGeom>
          <a:noFill/>
          <a:ln w="25400">
            <a:solidFill>
              <a:srgbClr val="0000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4811" name="Text Box 11"/>
          <p:cNvSpPr txBox="1">
            <a:spLocks noChangeArrowheads="1"/>
          </p:cNvSpPr>
          <p:nvPr/>
        </p:nvSpPr>
        <p:spPr bwMode="auto">
          <a:xfrm flipV="1">
            <a:off x="1690986" y="2822576"/>
            <a:ext cx="461665" cy="3717925"/>
          </a:xfrm>
          <a:prstGeom prst="rect">
            <a:avLst/>
          </a:prstGeom>
          <a:solidFill>
            <a:schemeClr val="bg1"/>
          </a:solidFill>
          <a:ln>
            <a:noFill/>
          </a:ln>
          <a:effectLst/>
          <a:extLst>
            <a:ext uri="{91240B29-F687-4F45-9708-019B960494DF}">
              <a14:hiddenLine xmlns:a14="http://schemas.microsoft.com/office/drawing/2010/main" w="25400" algn="ctr">
                <a:solidFill>
                  <a:srgbClr val="0000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a:spAutoFit/>
          </a:bodyPr>
          <a:lstStyle>
            <a:lvl1pPr marL="342900" indent="-342900">
              <a:spcBef>
                <a:spcPct val="0"/>
              </a:spcBef>
              <a:defRPr>
                <a:solidFill>
                  <a:schemeClr val="tx1"/>
                </a:solidFill>
                <a:latin typeface="Arial" charset="0"/>
              </a:defRPr>
            </a:lvl1pPr>
            <a:lvl2pPr>
              <a:spcBef>
                <a:spcPct val="0"/>
              </a:spcBef>
              <a:defRPr>
                <a:solidFill>
                  <a:schemeClr val="tx1"/>
                </a:solidFill>
                <a:latin typeface="Arial" charset="0"/>
              </a:defRPr>
            </a:lvl2pPr>
            <a:lvl3pPr>
              <a:spcBef>
                <a:spcPct val="0"/>
              </a:spcBef>
              <a:defRPr>
                <a:solidFill>
                  <a:schemeClr val="tx1"/>
                </a:solidFill>
                <a:latin typeface="Arial" charset="0"/>
              </a:defRPr>
            </a:lvl3pPr>
            <a:lvl4pPr>
              <a:spcBef>
                <a:spcPct val="0"/>
              </a:spcBef>
              <a:defRPr>
                <a:solidFill>
                  <a:schemeClr val="tx1"/>
                </a:solidFill>
                <a:latin typeface="Arial" charset="0"/>
              </a:defRPr>
            </a:lvl4pPr>
            <a:lvl5pPr>
              <a:spcBef>
                <a:spcPct val="0"/>
              </a:spcBef>
              <a:defRPr>
                <a:solidFill>
                  <a:schemeClr val="tx1"/>
                </a:solidFill>
                <a:latin typeface="Arial" charset="0"/>
              </a:defRPr>
            </a:lvl5pPr>
            <a:lvl6pPr fontAlgn="base">
              <a:spcBef>
                <a:spcPct val="0"/>
              </a:spcBef>
              <a:spcAft>
                <a:spcPct val="0"/>
              </a:spcAft>
              <a:defRPr>
                <a:solidFill>
                  <a:schemeClr val="tx1"/>
                </a:solidFill>
                <a:latin typeface="Arial" charset="0"/>
              </a:defRPr>
            </a:lvl6pPr>
            <a:lvl7pPr fontAlgn="base">
              <a:spcBef>
                <a:spcPct val="0"/>
              </a:spcBef>
              <a:spcAft>
                <a:spcPct val="0"/>
              </a:spcAft>
              <a:defRPr>
                <a:solidFill>
                  <a:schemeClr val="tx1"/>
                </a:solidFill>
                <a:latin typeface="Arial" charset="0"/>
              </a:defRPr>
            </a:lvl7pPr>
            <a:lvl8pPr fontAlgn="base">
              <a:spcBef>
                <a:spcPct val="0"/>
              </a:spcBef>
              <a:spcAft>
                <a:spcPct val="0"/>
              </a:spcAft>
              <a:defRPr>
                <a:solidFill>
                  <a:schemeClr val="tx1"/>
                </a:solidFill>
                <a:latin typeface="Arial" charset="0"/>
              </a:defRPr>
            </a:lvl8pPr>
            <a:lvl9pPr fontAlgn="base">
              <a:spcBef>
                <a:spcPct val="0"/>
              </a:spcBef>
              <a:spcAft>
                <a:spcPct val="0"/>
              </a:spcAft>
              <a:defRPr>
                <a:solidFill>
                  <a:schemeClr val="tx1"/>
                </a:solidFill>
                <a:latin typeface="Arial" charset="0"/>
              </a:defRPr>
            </a:lvl9pPr>
          </a:lstStyle>
          <a:p>
            <a:pPr algn="ctr">
              <a:spcBef>
                <a:spcPct val="50000"/>
              </a:spcBef>
            </a:pPr>
            <a:r>
              <a:rPr lang="en-US" altLang="en-US" b="1">
                <a:solidFill>
                  <a:srgbClr val="0000FF"/>
                </a:solidFill>
              </a:rPr>
              <a:t>FLOW</a:t>
            </a:r>
          </a:p>
        </p:txBody>
      </p:sp>
      <p:sp>
        <p:nvSpPr>
          <p:cNvPr id="204812" name="Text Box 12"/>
          <p:cNvSpPr txBox="1">
            <a:spLocks noChangeArrowheads="1"/>
          </p:cNvSpPr>
          <p:nvPr/>
        </p:nvSpPr>
        <p:spPr bwMode="auto">
          <a:xfrm>
            <a:off x="6019800" y="6313488"/>
            <a:ext cx="4419600" cy="366712"/>
          </a:xfrm>
          <a:prstGeom prst="rect">
            <a:avLst/>
          </a:prstGeom>
          <a:solidFill>
            <a:schemeClr val="bg1"/>
          </a:solidFill>
          <a:ln>
            <a:noFill/>
          </a:ln>
          <a:effectLst/>
          <a:extLst>
            <a:ext uri="{91240B29-F687-4F45-9708-019B960494DF}">
              <a14:hiddenLine xmlns:a14="http://schemas.microsoft.com/office/drawing/2010/main" w="25400" algn="ctr">
                <a:solidFill>
                  <a:srgbClr val="0000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spcBef>
                <a:spcPct val="0"/>
              </a:spcBef>
              <a:defRPr>
                <a:solidFill>
                  <a:schemeClr val="tx1"/>
                </a:solidFill>
                <a:latin typeface="Arial" charset="0"/>
              </a:defRPr>
            </a:lvl1pPr>
            <a:lvl2pPr>
              <a:spcBef>
                <a:spcPct val="0"/>
              </a:spcBef>
              <a:defRPr>
                <a:solidFill>
                  <a:schemeClr val="tx1"/>
                </a:solidFill>
                <a:latin typeface="Arial" charset="0"/>
              </a:defRPr>
            </a:lvl2pPr>
            <a:lvl3pPr>
              <a:spcBef>
                <a:spcPct val="0"/>
              </a:spcBef>
              <a:defRPr>
                <a:solidFill>
                  <a:schemeClr val="tx1"/>
                </a:solidFill>
                <a:latin typeface="Arial" charset="0"/>
              </a:defRPr>
            </a:lvl3pPr>
            <a:lvl4pPr>
              <a:spcBef>
                <a:spcPct val="0"/>
              </a:spcBef>
              <a:defRPr>
                <a:solidFill>
                  <a:schemeClr val="tx1"/>
                </a:solidFill>
                <a:latin typeface="Arial" charset="0"/>
              </a:defRPr>
            </a:lvl4pPr>
            <a:lvl5pPr>
              <a:spcBef>
                <a:spcPct val="0"/>
              </a:spcBef>
              <a:defRPr>
                <a:solidFill>
                  <a:schemeClr val="tx1"/>
                </a:solidFill>
                <a:latin typeface="Arial" charset="0"/>
              </a:defRPr>
            </a:lvl5pPr>
            <a:lvl6pPr fontAlgn="base">
              <a:spcBef>
                <a:spcPct val="0"/>
              </a:spcBef>
              <a:spcAft>
                <a:spcPct val="0"/>
              </a:spcAft>
              <a:defRPr>
                <a:solidFill>
                  <a:schemeClr val="tx1"/>
                </a:solidFill>
                <a:latin typeface="Arial" charset="0"/>
              </a:defRPr>
            </a:lvl6pPr>
            <a:lvl7pPr fontAlgn="base">
              <a:spcBef>
                <a:spcPct val="0"/>
              </a:spcBef>
              <a:spcAft>
                <a:spcPct val="0"/>
              </a:spcAft>
              <a:defRPr>
                <a:solidFill>
                  <a:schemeClr val="tx1"/>
                </a:solidFill>
                <a:latin typeface="Arial" charset="0"/>
              </a:defRPr>
            </a:lvl7pPr>
            <a:lvl8pPr fontAlgn="base">
              <a:spcBef>
                <a:spcPct val="0"/>
              </a:spcBef>
              <a:spcAft>
                <a:spcPct val="0"/>
              </a:spcAft>
              <a:defRPr>
                <a:solidFill>
                  <a:schemeClr val="tx1"/>
                </a:solidFill>
                <a:latin typeface="Arial" charset="0"/>
              </a:defRPr>
            </a:lvl8pPr>
            <a:lvl9pPr fontAlgn="base">
              <a:spcBef>
                <a:spcPct val="0"/>
              </a:spcBef>
              <a:spcAft>
                <a:spcPct val="0"/>
              </a:spcAft>
              <a:defRPr>
                <a:solidFill>
                  <a:schemeClr val="tx1"/>
                </a:solidFill>
                <a:latin typeface="Arial" charset="0"/>
              </a:defRPr>
            </a:lvl9pPr>
          </a:lstStyle>
          <a:p>
            <a:pPr algn="ctr">
              <a:spcBef>
                <a:spcPct val="50000"/>
              </a:spcBef>
            </a:pPr>
            <a:r>
              <a:rPr lang="en-US" altLang="en-US" b="1">
                <a:solidFill>
                  <a:srgbClr val="0000FF"/>
                </a:solidFill>
              </a:rPr>
              <a:t>DAYS</a:t>
            </a:r>
          </a:p>
        </p:txBody>
      </p:sp>
      <p:sp>
        <p:nvSpPr>
          <p:cNvPr id="204813" name="Text Box 13"/>
          <p:cNvSpPr txBox="1">
            <a:spLocks noChangeArrowheads="1"/>
          </p:cNvSpPr>
          <p:nvPr/>
        </p:nvSpPr>
        <p:spPr bwMode="auto">
          <a:xfrm>
            <a:off x="1693863" y="6313488"/>
            <a:ext cx="4875212" cy="366712"/>
          </a:xfrm>
          <a:prstGeom prst="rect">
            <a:avLst/>
          </a:prstGeom>
          <a:solidFill>
            <a:schemeClr val="bg1"/>
          </a:solidFill>
          <a:ln>
            <a:noFill/>
          </a:ln>
          <a:effectLst/>
          <a:extLst>
            <a:ext uri="{91240B29-F687-4F45-9708-019B960494DF}">
              <a14:hiddenLine xmlns:a14="http://schemas.microsoft.com/office/drawing/2010/main" w="25400" algn="ctr">
                <a:solidFill>
                  <a:srgbClr val="0000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spcBef>
                <a:spcPct val="0"/>
              </a:spcBef>
              <a:defRPr>
                <a:solidFill>
                  <a:schemeClr val="tx1"/>
                </a:solidFill>
                <a:latin typeface="Arial" charset="0"/>
              </a:defRPr>
            </a:lvl1pPr>
            <a:lvl2pPr>
              <a:spcBef>
                <a:spcPct val="0"/>
              </a:spcBef>
              <a:defRPr>
                <a:solidFill>
                  <a:schemeClr val="tx1"/>
                </a:solidFill>
                <a:latin typeface="Arial" charset="0"/>
              </a:defRPr>
            </a:lvl2pPr>
            <a:lvl3pPr>
              <a:spcBef>
                <a:spcPct val="0"/>
              </a:spcBef>
              <a:defRPr>
                <a:solidFill>
                  <a:schemeClr val="tx1"/>
                </a:solidFill>
                <a:latin typeface="Arial" charset="0"/>
              </a:defRPr>
            </a:lvl3pPr>
            <a:lvl4pPr>
              <a:spcBef>
                <a:spcPct val="0"/>
              </a:spcBef>
              <a:defRPr>
                <a:solidFill>
                  <a:schemeClr val="tx1"/>
                </a:solidFill>
                <a:latin typeface="Arial" charset="0"/>
              </a:defRPr>
            </a:lvl4pPr>
            <a:lvl5pPr>
              <a:spcBef>
                <a:spcPct val="0"/>
              </a:spcBef>
              <a:defRPr>
                <a:solidFill>
                  <a:schemeClr val="tx1"/>
                </a:solidFill>
                <a:latin typeface="Arial" charset="0"/>
              </a:defRPr>
            </a:lvl5pPr>
            <a:lvl6pPr fontAlgn="base">
              <a:spcBef>
                <a:spcPct val="0"/>
              </a:spcBef>
              <a:spcAft>
                <a:spcPct val="0"/>
              </a:spcAft>
              <a:defRPr>
                <a:solidFill>
                  <a:schemeClr val="tx1"/>
                </a:solidFill>
                <a:latin typeface="Arial" charset="0"/>
              </a:defRPr>
            </a:lvl6pPr>
            <a:lvl7pPr fontAlgn="base">
              <a:spcBef>
                <a:spcPct val="0"/>
              </a:spcBef>
              <a:spcAft>
                <a:spcPct val="0"/>
              </a:spcAft>
              <a:defRPr>
                <a:solidFill>
                  <a:schemeClr val="tx1"/>
                </a:solidFill>
                <a:latin typeface="Arial" charset="0"/>
              </a:defRPr>
            </a:lvl7pPr>
            <a:lvl8pPr fontAlgn="base">
              <a:spcBef>
                <a:spcPct val="0"/>
              </a:spcBef>
              <a:spcAft>
                <a:spcPct val="0"/>
              </a:spcAft>
              <a:defRPr>
                <a:solidFill>
                  <a:schemeClr val="tx1"/>
                </a:solidFill>
                <a:latin typeface="Arial" charset="0"/>
              </a:defRPr>
            </a:lvl8pPr>
            <a:lvl9pPr fontAlgn="base">
              <a:spcBef>
                <a:spcPct val="0"/>
              </a:spcBef>
              <a:spcAft>
                <a:spcPct val="0"/>
              </a:spcAft>
              <a:defRPr>
                <a:solidFill>
                  <a:schemeClr val="tx1"/>
                </a:solidFill>
                <a:latin typeface="Arial" charset="0"/>
              </a:defRPr>
            </a:lvl9pPr>
          </a:lstStyle>
          <a:p>
            <a:pPr algn="ctr">
              <a:spcBef>
                <a:spcPct val="50000"/>
              </a:spcBef>
            </a:pPr>
            <a:r>
              <a:rPr lang="en-US" altLang="en-US" b="1">
                <a:solidFill>
                  <a:srgbClr val="0000FF"/>
                </a:solidFill>
              </a:rPr>
              <a:t>WATER YEAR</a:t>
            </a:r>
          </a:p>
        </p:txBody>
      </p:sp>
    </p:spTree>
    <p:extLst>
      <p:ext uri="{BB962C8B-B14F-4D97-AF65-F5344CB8AC3E}">
        <p14:creationId xmlns:p14="http://schemas.microsoft.com/office/powerpoint/2010/main" val="260311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480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04808"/>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xit" presetSubtype="0" fill="hold" grpId="1" nodeType="clickEffect">
                                  <p:stCondLst>
                                    <p:cond delay="0"/>
                                  </p:stCondLst>
                                  <p:childTnLst>
                                    <p:set>
                                      <p:cBhvr>
                                        <p:cTn id="12" dur="1" fill="hold">
                                          <p:stCondLst>
                                            <p:cond delay="0"/>
                                          </p:stCondLst>
                                        </p:cTn>
                                        <p:tgtEl>
                                          <p:spTgt spid="204807"/>
                                        </p:tgtEl>
                                        <p:attrNameLst>
                                          <p:attrName>style.visibility</p:attrName>
                                        </p:attrNameLst>
                                      </p:cBhvr>
                                      <p:to>
                                        <p:strVal val="hidden"/>
                                      </p:to>
                                    </p:set>
                                  </p:childTnLst>
                                </p:cTn>
                              </p:par>
                              <p:par>
                                <p:cTn id="13" presetID="1" presetClass="exit" presetSubtype="0" fill="hold" grpId="1" nodeType="withEffect">
                                  <p:stCondLst>
                                    <p:cond delay="0"/>
                                  </p:stCondLst>
                                  <p:childTnLst>
                                    <p:set>
                                      <p:cBhvr>
                                        <p:cTn id="14" dur="1" fill="hold">
                                          <p:stCondLst>
                                            <p:cond delay="0"/>
                                          </p:stCondLst>
                                        </p:cTn>
                                        <p:tgtEl>
                                          <p:spTgt spid="204808"/>
                                        </p:tgtEl>
                                        <p:attrNameLst>
                                          <p:attrName>style.visibility</p:attrName>
                                        </p:attrNameLst>
                                      </p:cBhvr>
                                      <p:to>
                                        <p:strVal val="hidden"/>
                                      </p:to>
                                    </p:set>
                                  </p:childTnLst>
                                </p:cTn>
                              </p:par>
                              <p:par>
                                <p:cTn id="15" presetID="1" presetClass="entr" presetSubtype="0" fill="hold" grpId="0" nodeType="withEffect">
                                  <p:stCondLst>
                                    <p:cond delay="0"/>
                                  </p:stCondLst>
                                  <p:childTnLst>
                                    <p:set>
                                      <p:cBhvr>
                                        <p:cTn id="16" dur="1" fill="hold">
                                          <p:stCondLst>
                                            <p:cond delay="0"/>
                                          </p:stCondLst>
                                        </p:cTn>
                                        <p:tgtEl>
                                          <p:spTgt spid="20480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048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07" grpId="0" animBg="1"/>
      <p:bldP spid="204807" grpId="1" animBg="1"/>
      <p:bldP spid="204808" grpId="0" animBg="1"/>
      <p:bldP spid="204808" grpId="1" animBg="1"/>
      <p:bldP spid="204809" grpId="0" animBg="1"/>
      <p:bldP spid="204810"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2"/>
          <p:cNvSpPr>
            <a:spLocks noGrp="1" noChangeArrowheads="1"/>
          </p:cNvSpPr>
          <p:nvPr>
            <p:ph type="title"/>
          </p:nvPr>
        </p:nvSpPr>
        <p:spPr/>
        <p:txBody>
          <a:bodyPr anchor="t"/>
          <a:lstStyle/>
          <a:p>
            <a:r>
              <a:rPr lang="en-US" altLang="en-US" dirty="0">
                <a:solidFill>
                  <a:schemeClr val="tx1"/>
                </a:solidFill>
              </a:rPr>
              <a:t>Hydrologic Metric Calculations</a:t>
            </a:r>
          </a:p>
        </p:txBody>
      </p:sp>
      <p:sp>
        <p:nvSpPr>
          <p:cNvPr id="206851" name="Rectangle 3"/>
          <p:cNvSpPr>
            <a:spLocks noGrp="1" noChangeArrowheads="1"/>
          </p:cNvSpPr>
          <p:nvPr>
            <p:ph type="body" sz="half" idx="1"/>
          </p:nvPr>
        </p:nvSpPr>
        <p:spPr/>
        <p:txBody>
          <a:bodyPr/>
          <a:lstStyle/>
          <a:p>
            <a:r>
              <a:rPr lang="en-US" altLang="en-US" sz="2800" dirty="0">
                <a:solidFill>
                  <a:schemeClr val="bg2"/>
                </a:solidFill>
              </a:rPr>
              <a:t>High and Low Flow Pulses</a:t>
            </a:r>
          </a:p>
          <a:p>
            <a:r>
              <a:rPr lang="en-US" altLang="en-US" sz="2800" dirty="0" err="1">
                <a:solidFill>
                  <a:schemeClr val="bg2"/>
                </a:solidFill>
              </a:rPr>
              <a:t>T</a:t>
            </a:r>
            <a:r>
              <a:rPr lang="en-US" altLang="en-US" sz="2800" baseline="-25000" dirty="0" err="1">
                <a:solidFill>
                  <a:schemeClr val="bg2"/>
                </a:solidFill>
              </a:rPr>
              <a:t>Qmean</a:t>
            </a:r>
            <a:endParaRPr lang="en-US" altLang="en-US" sz="2800" baseline="-25000" dirty="0">
              <a:solidFill>
                <a:schemeClr val="bg2"/>
              </a:solidFill>
            </a:endParaRPr>
          </a:p>
          <a:p>
            <a:r>
              <a:rPr lang="en-US" altLang="en-US" sz="3200" dirty="0"/>
              <a:t>Richards-Baker Index </a:t>
            </a:r>
          </a:p>
          <a:p>
            <a:r>
              <a:rPr lang="en-US" altLang="en-US" sz="2800" dirty="0">
                <a:solidFill>
                  <a:schemeClr val="bg2"/>
                </a:solidFill>
              </a:rPr>
              <a:t>Rise and Fall Rate</a:t>
            </a:r>
          </a:p>
          <a:p>
            <a:r>
              <a:rPr lang="en-US" altLang="en-US" sz="2800" dirty="0">
                <a:solidFill>
                  <a:schemeClr val="bg2"/>
                </a:solidFill>
              </a:rPr>
              <a:t>Rise and Fall Count</a:t>
            </a:r>
          </a:p>
        </p:txBody>
      </p:sp>
      <p:graphicFrame>
        <p:nvGraphicFramePr>
          <p:cNvPr id="206852" name="Object 4"/>
          <p:cNvGraphicFramePr>
            <a:graphicFrameLocks noGrp="1" noChangeAspect="1"/>
          </p:cNvGraphicFramePr>
          <p:nvPr>
            <p:ph sz="half" idx="2"/>
          </p:nvPr>
        </p:nvGraphicFramePr>
        <p:xfrm>
          <a:off x="2057401" y="3657600"/>
          <a:ext cx="6149975" cy="2217738"/>
        </p:xfrm>
        <a:graphic>
          <a:graphicData uri="http://schemas.openxmlformats.org/presentationml/2006/ole">
            <mc:AlternateContent xmlns:mc="http://schemas.openxmlformats.org/markup-compatibility/2006">
              <mc:Choice xmlns:v="urn:schemas-microsoft-com:vml" Requires="v">
                <p:oleObj spid="_x0000_s1027" name="Equation" r:id="rId4" imgW="1549080" imgH="558720" progId="Equation.3">
                  <p:embed/>
                </p:oleObj>
              </mc:Choice>
              <mc:Fallback>
                <p:oleObj name="Equation" r:id="rId4" imgW="1549080" imgH="558720" progId="Equation.3">
                  <p:embed/>
                  <p:pic>
                    <p:nvPicPr>
                      <p:cNvPr id="206852"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57401" y="3657600"/>
                        <a:ext cx="6149975" cy="2217738"/>
                      </a:xfrm>
                      <a:prstGeom prst="rect">
                        <a:avLst/>
                      </a:prstGeom>
                      <a:solidFill>
                        <a:schemeClr val="bg1"/>
                      </a:solidFill>
                      <a:ln w="25400">
                        <a:solidFill>
                          <a:srgbClr val="0000FF"/>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35401522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88BB94C-B8FC-4E2B-9274-BB284B4503EF}"/>
              </a:ext>
            </a:extLst>
          </p:cNvPr>
          <p:cNvSpPr/>
          <p:nvPr/>
        </p:nvSpPr>
        <p:spPr>
          <a:xfrm>
            <a:off x="0" y="0"/>
            <a:ext cx="12192000" cy="6858000"/>
          </a:xfrm>
          <a:prstGeom prst="rect">
            <a:avLst/>
          </a:prstGeom>
          <a:blipFill dpi="0" rotWithShape="1">
            <a:blip r:embed="rId3">
              <a:alphaModFix amt="17000"/>
              <a:extLst>
                <a:ext uri="{BEBA8EAE-BF5A-486C-A8C5-ECC9F3942E4B}">
                  <a14:imgProps xmlns:a14="http://schemas.microsoft.com/office/drawing/2010/main">
                    <a14:imgLayer r:embed="rId4">
                      <a14:imgEffect>
                        <a14:colorTemperature colorTemp="7654"/>
                      </a14:imgEffect>
                    </a14:imgLayer>
                  </a14:imgProps>
                </a:ex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946" name="Rectangle 2"/>
          <p:cNvSpPr>
            <a:spLocks noGrp="1" noChangeArrowheads="1"/>
          </p:cNvSpPr>
          <p:nvPr>
            <p:ph type="title"/>
          </p:nvPr>
        </p:nvSpPr>
        <p:spPr/>
        <p:txBody>
          <a:bodyPr/>
          <a:lstStyle/>
          <a:p>
            <a:r>
              <a:rPr lang="en-US" altLang="en-US" sz="4000" dirty="0"/>
              <a:t>Benthic Index of Biological Integrity</a:t>
            </a:r>
          </a:p>
        </p:txBody>
      </p:sp>
      <p:sp>
        <p:nvSpPr>
          <p:cNvPr id="82947" name="Rectangle 3"/>
          <p:cNvSpPr>
            <a:spLocks noGrp="1" noChangeArrowheads="1"/>
          </p:cNvSpPr>
          <p:nvPr>
            <p:ph type="body" idx="1"/>
          </p:nvPr>
        </p:nvSpPr>
        <p:spPr>
          <a:xfrm>
            <a:off x="1981200" y="1600201"/>
            <a:ext cx="5029200" cy="4525963"/>
          </a:xfrm>
        </p:spPr>
        <p:txBody>
          <a:bodyPr/>
          <a:lstStyle/>
          <a:p>
            <a:pPr>
              <a:lnSpc>
                <a:spcPct val="80000"/>
              </a:lnSpc>
            </a:pPr>
            <a:r>
              <a:rPr lang="en-US" altLang="en-US" sz="2000" dirty="0"/>
              <a:t>Taxa Richness and composition</a:t>
            </a:r>
          </a:p>
          <a:p>
            <a:pPr lvl="1">
              <a:lnSpc>
                <a:spcPct val="80000"/>
              </a:lnSpc>
            </a:pPr>
            <a:r>
              <a:rPr lang="en-US" altLang="en-US" sz="1800" dirty="0"/>
              <a:t>Total number of taxa</a:t>
            </a:r>
          </a:p>
          <a:p>
            <a:pPr lvl="1">
              <a:lnSpc>
                <a:spcPct val="80000"/>
              </a:lnSpc>
            </a:pPr>
            <a:r>
              <a:rPr lang="en-US" altLang="en-US" sz="1800" dirty="0"/>
              <a:t>Number of Ephemeroptera (mayfly) taxa</a:t>
            </a:r>
          </a:p>
          <a:p>
            <a:pPr lvl="1">
              <a:lnSpc>
                <a:spcPct val="80000"/>
              </a:lnSpc>
            </a:pPr>
            <a:r>
              <a:rPr lang="en-US" altLang="en-US" sz="1800" dirty="0"/>
              <a:t>Number of </a:t>
            </a:r>
            <a:r>
              <a:rPr lang="en-US" altLang="en-US" sz="1800" dirty="0" err="1"/>
              <a:t>Plecoptera</a:t>
            </a:r>
            <a:r>
              <a:rPr lang="en-US" altLang="en-US" sz="1800" dirty="0"/>
              <a:t> (stonefly) taxa</a:t>
            </a:r>
          </a:p>
          <a:p>
            <a:pPr lvl="1">
              <a:lnSpc>
                <a:spcPct val="80000"/>
              </a:lnSpc>
            </a:pPr>
            <a:r>
              <a:rPr lang="en-US" altLang="en-US" sz="1800" dirty="0"/>
              <a:t>Number of </a:t>
            </a:r>
            <a:r>
              <a:rPr lang="en-US" altLang="en-US" sz="1800" dirty="0" err="1"/>
              <a:t>Trichoptera</a:t>
            </a:r>
            <a:r>
              <a:rPr lang="en-US" altLang="en-US" sz="1800" dirty="0"/>
              <a:t> (caddis fly) taxa</a:t>
            </a:r>
          </a:p>
          <a:p>
            <a:pPr lvl="1">
              <a:lnSpc>
                <a:spcPct val="80000"/>
              </a:lnSpc>
            </a:pPr>
            <a:r>
              <a:rPr lang="en-US" altLang="en-US" sz="1800" dirty="0"/>
              <a:t>Number of long-lived taxa</a:t>
            </a:r>
          </a:p>
          <a:p>
            <a:pPr>
              <a:lnSpc>
                <a:spcPct val="80000"/>
              </a:lnSpc>
            </a:pPr>
            <a:r>
              <a:rPr lang="en-US" altLang="en-US" sz="2000" dirty="0"/>
              <a:t>Tolerance</a:t>
            </a:r>
          </a:p>
          <a:p>
            <a:pPr lvl="1">
              <a:lnSpc>
                <a:spcPct val="80000"/>
              </a:lnSpc>
            </a:pPr>
            <a:r>
              <a:rPr lang="en-US" altLang="en-US" sz="1800" dirty="0"/>
              <a:t>Number of intolerant taxa</a:t>
            </a:r>
          </a:p>
          <a:p>
            <a:pPr lvl="1">
              <a:lnSpc>
                <a:spcPct val="80000"/>
              </a:lnSpc>
            </a:pPr>
            <a:r>
              <a:rPr lang="en-US" altLang="en-US" sz="1800" dirty="0"/>
              <a:t>Percent of individuals in tolerant taxa</a:t>
            </a:r>
          </a:p>
          <a:p>
            <a:pPr>
              <a:lnSpc>
                <a:spcPct val="80000"/>
              </a:lnSpc>
            </a:pPr>
            <a:r>
              <a:rPr lang="en-US" altLang="en-US" sz="2000" dirty="0"/>
              <a:t>Feeding Ecology</a:t>
            </a:r>
          </a:p>
          <a:p>
            <a:pPr lvl="1">
              <a:lnSpc>
                <a:spcPct val="80000"/>
              </a:lnSpc>
            </a:pPr>
            <a:r>
              <a:rPr lang="en-US" altLang="en-US" sz="1800" dirty="0"/>
              <a:t>Percent of individuals that are predators</a:t>
            </a:r>
          </a:p>
          <a:p>
            <a:pPr lvl="1">
              <a:lnSpc>
                <a:spcPct val="80000"/>
              </a:lnSpc>
            </a:pPr>
            <a:r>
              <a:rPr lang="en-US" altLang="en-US" sz="1800" dirty="0"/>
              <a:t>Number of clinger taxa</a:t>
            </a:r>
          </a:p>
          <a:p>
            <a:pPr>
              <a:lnSpc>
                <a:spcPct val="80000"/>
              </a:lnSpc>
            </a:pPr>
            <a:r>
              <a:rPr lang="en-US" altLang="en-US" sz="2000" dirty="0"/>
              <a:t>Population attributes</a:t>
            </a:r>
          </a:p>
          <a:p>
            <a:pPr lvl="1">
              <a:lnSpc>
                <a:spcPct val="80000"/>
              </a:lnSpc>
            </a:pPr>
            <a:r>
              <a:rPr lang="en-US" altLang="en-US" sz="1800" dirty="0"/>
              <a:t>Percent dominance (top 3 taxa)</a:t>
            </a:r>
          </a:p>
        </p:txBody>
      </p:sp>
      <p:sp>
        <p:nvSpPr>
          <p:cNvPr id="82950" name="Text Box 6"/>
          <p:cNvSpPr txBox="1">
            <a:spLocks noChangeArrowheads="1"/>
          </p:cNvSpPr>
          <p:nvPr/>
        </p:nvSpPr>
        <p:spPr bwMode="auto">
          <a:xfrm>
            <a:off x="7543800" y="1524001"/>
            <a:ext cx="26670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en-US" altLang="en-US" sz="1800">
              <a:solidFill>
                <a:schemeClr val="tx1"/>
              </a:solidFill>
            </a:endParaRPr>
          </a:p>
        </p:txBody>
      </p:sp>
      <p:sp>
        <p:nvSpPr>
          <p:cNvPr id="6" name="Rectangle 10"/>
          <p:cNvSpPr>
            <a:spLocks noChangeArrowheads="1"/>
          </p:cNvSpPr>
          <p:nvPr/>
        </p:nvSpPr>
        <p:spPr bwMode="auto">
          <a:xfrm>
            <a:off x="6781800" y="1600201"/>
            <a:ext cx="50292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buChar char="•"/>
              <a:defRPr sz="3200">
                <a:solidFill>
                  <a:schemeClr val="tx1"/>
                </a:solidFill>
                <a:latin typeface="Arial" charset="0"/>
              </a:defRPr>
            </a:lvl1pPr>
            <a:lvl2pPr marL="742950" indent="-285750">
              <a:buChar char="–"/>
              <a:defRPr sz="2800">
                <a:solidFill>
                  <a:schemeClr val="tx1"/>
                </a:solidFill>
                <a:latin typeface="Arial" charset="0"/>
              </a:defRPr>
            </a:lvl2pPr>
            <a:lvl3pPr marL="1143000" indent="-228600">
              <a:buChar char="•"/>
              <a:defRPr sz="2400">
                <a:solidFill>
                  <a:schemeClr val="tx1"/>
                </a:solidFill>
                <a:latin typeface="Arial" charset="0"/>
              </a:defRPr>
            </a:lvl3pPr>
            <a:lvl4pPr marL="1600200" indent="-228600">
              <a:buChar char="–"/>
              <a:defRPr sz="2000">
                <a:solidFill>
                  <a:schemeClr val="tx1"/>
                </a:solidFill>
                <a:latin typeface="Arial" charset="0"/>
              </a:defRPr>
            </a:lvl4pPr>
            <a:lvl5pPr marL="2057400" indent="-228600">
              <a:buChar char="»"/>
              <a:defRPr sz="2000">
                <a:solidFill>
                  <a:schemeClr val="tx1"/>
                </a:solidFill>
                <a:latin typeface="Arial" charset="0"/>
              </a:defRPr>
            </a:lvl5pPr>
            <a:lvl6pPr marL="2514600" indent="-228600" fontAlgn="base">
              <a:spcBef>
                <a:spcPct val="20000"/>
              </a:spcBef>
              <a:spcAft>
                <a:spcPct val="0"/>
              </a:spcAft>
              <a:buChar char="»"/>
              <a:defRPr sz="2000">
                <a:solidFill>
                  <a:schemeClr val="tx1"/>
                </a:solidFill>
                <a:latin typeface="Arial" charset="0"/>
              </a:defRPr>
            </a:lvl6pPr>
            <a:lvl7pPr marL="2971800" indent="-228600" fontAlgn="base">
              <a:spcBef>
                <a:spcPct val="20000"/>
              </a:spcBef>
              <a:spcAft>
                <a:spcPct val="0"/>
              </a:spcAft>
              <a:buChar char="»"/>
              <a:defRPr sz="2000">
                <a:solidFill>
                  <a:schemeClr val="tx1"/>
                </a:solidFill>
                <a:latin typeface="Arial" charset="0"/>
              </a:defRPr>
            </a:lvl7pPr>
            <a:lvl8pPr marL="3429000" indent="-228600" fontAlgn="base">
              <a:spcBef>
                <a:spcPct val="20000"/>
              </a:spcBef>
              <a:spcAft>
                <a:spcPct val="0"/>
              </a:spcAft>
              <a:buChar char="»"/>
              <a:defRPr sz="2000">
                <a:solidFill>
                  <a:schemeClr val="tx1"/>
                </a:solidFill>
                <a:latin typeface="Arial" charset="0"/>
              </a:defRPr>
            </a:lvl8pPr>
            <a:lvl9pPr marL="3886200" indent="-228600" fontAlgn="base">
              <a:spcBef>
                <a:spcPct val="20000"/>
              </a:spcBef>
              <a:spcAft>
                <a:spcPct val="0"/>
              </a:spcAft>
              <a:buChar char="»"/>
              <a:defRPr sz="2000">
                <a:solidFill>
                  <a:schemeClr val="tx1"/>
                </a:solidFill>
                <a:latin typeface="Arial" charset="0"/>
              </a:defRPr>
            </a:lvl9pPr>
          </a:lstStyle>
          <a:p>
            <a:pPr marL="0" indent="0">
              <a:lnSpc>
                <a:spcPct val="80000"/>
              </a:lnSpc>
              <a:spcBef>
                <a:spcPct val="20000"/>
              </a:spcBef>
              <a:buNone/>
            </a:pPr>
            <a:r>
              <a:rPr lang="en-US" altLang="en-US" sz="1800" dirty="0"/>
              <a:t>Response to Human Dist.</a:t>
            </a:r>
          </a:p>
          <a:p>
            <a:pPr marL="457200" lvl="1" indent="0">
              <a:lnSpc>
                <a:spcPct val="80000"/>
              </a:lnSpc>
              <a:spcBef>
                <a:spcPct val="20000"/>
              </a:spcBef>
              <a:buNone/>
            </a:pPr>
            <a:r>
              <a:rPr lang="en-US" altLang="en-US" sz="1800" dirty="0">
                <a:sym typeface="Symbol" pitchFamily="18" charset="2"/>
              </a:rPr>
              <a:t>	</a:t>
            </a:r>
          </a:p>
          <a:p>
            <a:pPr marL="457200" lvl="1" indent="0">
              <a:lnSpc>
                <a:spcPct val="80000"/>
              </a:lnSpc>
              <a:spcBef>
                <a:spcPct val="20000"/>
              </a:spcBef>
              <a:buNone/>
            </a:pPr>
            <a:r>
              <a:rPr lang="en-US" altLang="en-US" sz="1800" dirty="0">
                <a:sym typeface="Symbol" pitchFamily="18" charset="2"/>
              </a:rPr>
              <a:t>	</a:t>
            </a:r>
            <a:endParaRPr lang="en-US" altLang="en-US" sz="1800" dirty="0"/>
          </a:p>
          <a:p>
            <a:pPr marL="457200" lvl="1" indent="0">
              <a:lnSpc>
                <a:spcPct val="80000"/>
              </a:lnSpc>
              <a:spcBef>
                <a:spcPct val="20000"/>
              </a:spcBef>
              <a:buNone/>
            </a:pPr>
            <a:r>
              <a:rPr lang="en-US" altLang="en-US" sz="1800" dirty="0">
                <a:sym typeface="Symbol" pitchFamily="18" charset="2"/>
              </a:rPr>
              <a:t>	</a:t>
            </a:r>
            <a:endParaRPr lang="en-US" altLang="en-US" sz="1800" dirty="0"/>
          </a:p>
          <a:p>
            <a:pPr marL="457200" lvl="1" indent="0">
              <a:lnSpc>
                <a:spcPct val="80000"/>
              </a:lnSpc>
              <a:spcBef>
                <a:spcPct val="20000"/>
              </a:spcBef>
              <a:buNone/>
            </a:pPr>
            <a:r>
              <a:rPr lang="en-US" altLang="en-US" sz="1800" dirty="0">
                <a:sym typeface="Symbol" pitchFamily="18" charset="2"/>
              </a:rPr>
              <a:t>	</a:t>
            </a:r>
            <a:endParaRPr lang="en-US" altLang="en-US" sz="1800" dirty="0"/>
          </a:p>
          <a:p>
            <a:pPr marL="457200" lvl="1" indent="0">
              <a:lnSpc>
                <a:spcPct val="80000"/>
              </a:lnSpc>
              <a:spcBef>
                <a:spcPct val="20000"/>
              </a:spcBef>
              <a:buNone/>
            </a:pPr>
            <a:r>
              <a:rPr lang="en-US" altLang="en-US" sz="1800" dirty="0">
                <a:sym typeface="Symbol" pitchFamily="18" charset="2"/>
              </a:rPr>
              <a:t>	</a:t>
            </a:r>
            <a:endParaRPr lang="en-US" altLang="en-US" sz="1800" dirty="0"/>
          </a:p>
          <a:p>
            <a:pPr marL="0" indent="0">
              <a:lnSpc>
                <a:spcPct val="80000"/>
              </a:lnSpc>
              <a:spcBef>
                <a:spcPct val="20000"/>
              </a:spcBef>
              <a:buNone/>
            </a:pPr>
            <a:endParaRPr lang="en-US" altLang="en-US" sz="1800" dirty="0"/>
          </a:p>
          <a:p>
            <a:pPr marL="457200" lvl="1" indent="0">
              <a:lnSpc>
                <a:spcPct val="80000"/>
              </a:lnSpc>
              <a:spcBef>
                <a:spcPct val="20000"/>
              </a:spcBef>
              <a:buNone/>
            </a:pPr>
            <a:r>
              <a:rPr lang="en-US" altLang="en-US" sz="1800" dirty="0">
                <a:sym typeface="Symbol" pitchFamily="18" charset="2"/>
              </a:rPr>
              <a:t>	</a:t>
            </a:r>
          </a:p>
          <a:p>
            <a:pPr marL="457200" lvl="1" indent="0">
              <a:lnSpc>
                <a:spcPct val="80000"/>
              </a:lnSpc>
              <a:spcBef>
                <a:spcPct val="20000"/>
              </a:spcBef>
              <a:buNone/>
            </a:pPr>
            <a:r>
              <a:rPr lang="en-US" altLang="en-US" sz="1800" dirty="0">
                <a:sym typeface="Symbol" pitchFamily="18" charset="2"/>
              </a:rPr>
              <a:t>	</a:t>
            </a:r>
            <a:r>
              <a:rPr lang="en-US" altLang="en-US" sz="1800" b="1" dirty="0">
                <a:solidFill>
                  <a:srgbClr val="FF0000"/>
                </a:solidFill>
                <a:sym typeface="Symbol" pitchFamily="18" charset="2"/>
              </a:rPr>
              <a:t></a:t>
            </a:r>
            <a:endParaRPr lang="en-US" altLang="en-US" sz="1800" b="1" dirty="0">
              <a:solidFill>
                <a:srgbClr val="FF0000"/>
              </a:solidFill>
            </a:endParaRPr>
          </a:p>
          <a:p>
            <a:pPr marL="0" indent="0">
              <a:lnSpc>
                <a:spcPct val="80000"/>
              </a:lnSpc>
              <a:spcBef>
                <a:spcPct val="20000"/>
              </a:spcBef>
              <a:buNone/>
            </a:pPr>
            <a:endParaRPr lang="en-US" altLang="en-US" sz="1800" dirty="0"/>
          </a:p>
          <a:p>
            <a:pPr marL="457200" lvl="1" indent="0">
              <a:lnSpc>
                <a:spcPct val="80000"/>
              </a:lnSpc>
              <a:spcBef>
                <a:spcPct val="20000"/>
              </a:spcBef>
              <a:buNone/>
            </a:pPr>
            <a:r>
              <a:rPr lang="en-US" altLang="en-US" sz="1800" dirty="0">
                <a:sym typeface="Symbol" pitchFamily="18" charset="2"/>
              </a:rPr>
              <a:t>	</a:t>
            </a:r>
            <a:endParaRPr lang="en-US" altLang="en-US" sz="1800" dirty="0"/>
          </a:p>
          <a:p>
            <a:pPr marL="457200" lvl="1" indent="0">
              <a:lnSpc>
                <a:spcPct val="80000"/>
              </a:lnSpc>
              <a:spcBef>
                <a:spcPct val="20000"/>
              </a:spcBef>
              <a:buNone/>
            </a:pPr>
            <a:r>
              <a:rPr lang="en-US" altLang="en-US" sz="1800" dirty="0">
                <a:sym typeface="Symbol" pitchFamily="18" charset="2"/>
              </a:rPr>
              <a:t>	</a:t>
            </a:r>
            <a:endParaRPr lang="en-US" altLang="en-US" sz="1800" dirty="0"/>
          </a:p>
          <a:p>
            <a:pPr marL="0" indent="0">
              <a:lnSpc>
                <a:spcPct val="80000"/>
              </a:lnSpc>
              <a:spcBef>
                <a:spcPct val="20000"/>
              </a:spcBef>
              <a:buNone/>
            </a:pPr>
            <a:endParaRPr lang="en-US" altLang="en-US" sz="1800" dirty="0"/>
          </a:p>
          <a:p>
            <a:pPr marL="457200" lvl="1" indent="0">
              <a:lnSpc>
                <a:spcPct val="80000"/>
              </a:lnSpc>
              <a:spcBef>
                <a:spcPct val="20000"/>
              </a:spcBef>
              <a:buNone/>
            </a:pPr>
            <a:r>
              <a:rPr lang="en-US" altLang="en-US" sz="1800" dirty="0">
                <a:sym typeface="Symbol" pitchFamily="18" charset="2"/>
              </a:rPr>
              <a:t>	</a:t>
            </a:r>
            <a:r>
              <a:rPr lang="en-US" altLang="en-US" sz="1800" b="1" dirty="0">
                <a:solidFill>
                  <a:srgbClr val="FF0000"/>
                </a:solidFill>
                <a:sym typeface="Symbol" pitchFamily="18" charset="2"/>
              </a:rPr>
              <a:t></a:t>
            </a:r>
          </a:p>
        </p:txBody>
      </p:sp>
    </p:spTree>
    <p:extLst>
      <p:ext uri="{BB962C8B-B14F-4D97-AF65-F5344CB8AC3E}">
        <p14:creationId xmlns:p14="http://schemas.microsoft.com/office/powerpoint/2010/main" val="85639269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8BB5F65-0DE6-460E-80C1-B717F8F65D9A}"/>
              </a:ext>
            </a:extLst>
          </p:cNvPr>
          <p:cNvSpPr/>
          <p:nvPr/>
        </p:nvSpPr>
        <p:spPr>
          <a:xfrm>
            <a:off x="0" y="0"/>
            <a:ext cx="12192000" cy="6858000"/>
          </a:xfrm>
          <a:prstGeom prst="rect">
            <a:avLst/>
          </a:prstGeom>
          <a:blipFill dpi="0" rotWithShape="1">
            <a:blip r:embed="rId3">
              <a:alphaModFix amt="17000"/>
              <a:extLst>
                <a:ext uri="{BEBA8EAE-BF5A-486C-A8C5-ECC9F3942E4B}">
                  <a14:imgProps xmlns:a14="http://schemas.microsoft.com/office/drawing/2010/main">
                    <a14:imgLayer r:embed="rId4">
                      <a14:imgEffect>
                        <a14:colorTemperature colorTemp="7654"/>
                      </a14:imgEffect>
                    </a14:imgLayer>
                  </a14:imgProps>
                </a:ex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4573" name="Picture 13" descr="BUG_20_caddi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99000" y="4572000"/>
            <a:ext cx="4572000" cy="3086100"/>
          </a:xfrm>
          <a:prstGeom prst="rect">
            <a:avLst/>
          </a:prstGeom>
          <a:noFill/>
          <a:extLst>
            <a:ext uri="{909E8E84-426E-40DD-AFC4-6F175D3DCCD1}">
              <a14:hiddenFill xmlns:a14="http://schemas.microsoft.com/office/drawing/2010/main">
                <a:solidFill>
                  <a:srgbClr val="FFFFFF"/>
                </a:solidFill>
              </a14:hiddenFill>
            </a:ext>
          </a:extLst>
        </p:spPr>
      </p:pic>
      <p:sp>
        <p:nvSpPr>
          <p:cNvPr id="194574" name="Text Box 14"/>
          <p:cNvSpPr txBox="1">
            <a:spLocks noChangeArrowheads="1"/>
          </p:cNvSpPr>
          <p:nvPr/>
        </p:nvSpPr>
        <p:spPr bwMode="auto">
          <a:xfrm>
            <a:off x="5003800" y="3962400"/>
            <a:ext cx="57912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spcBef>
                <a:spcPct val="0"/>
              </a:spcBef>
              <a:defRPr>
                <a:solidFill>
                  <a:schemeClr val="tx1"/>
                </a:solidFill>
                <a:latin typeface="Arial" charset="0"/>
              </a:defRPr>
            </a:lvl1pPr>
            <a:lvl2pPr>
              <a:spcBef>
                <a:spcPct val="0"/>
              </a:spcBef>
              <a:defRPr>
                <a:solidFill>
                  <a:schemeClr val="tx1"/>
                </a:solidFill>
                <a:latin typeface="Arial" charset="0"/>
              </a:defRPr>
            </a:lvl2pPr>
            <a:lvl3pPr>
              <a:spcBef>
                <a:spcPct val="0"/>
              </a:spcBef>
              <a:defRPr>
                <a:solidFill>
                  <a:schemeClr val="tx1"/>
                </a:solidFill>
                <a:latin typeface="Arial" charset="0"/>
              </a:defRPr>
            </a:lvl3pPr>
            <a:lvl4pPr>
              <a:spcBef>
                <a:spcPct val="0"/>
              </a:spcBef>
              <a:defRPr>
                <a:solidFill>
                  <a:schemeClr val="tx1"/>
                </a:solidFill>
                <a:latin typeface="Arial" charset="0"/>
              </a:defRPr>
            </a:lvl4pPr>
            <a:lvl5pPr>
              <a:spcBef>
                <a:spcPct val="0"/>
              </a:spcBef>
              <a:defRPr>
                <a:solidFill>
                  <a:schemeClr val="tx1"/>
                </a:solidFill>
                <a:latin typeface="Arial" charset="0"/>
              </a:defRPr>
            </a:lvl5pPr>
            <a:lvl6pPr fontAlgn="base">
              <a:spcBef>
                <a:spcPct val="0"/>
              </a:spcBef>
              <a:spcAft>
                <a:spcPct val="0"/>
              </a:spcAft>
              <a:defRPr>
                <a:solidFill>
                  <a:schemeClr val="tx1"/>
                </a:solidFill>
                <a:latin typeface="Arial" charset="0"/>
              </a:defRPr>
            </a:lvl6pPr>
            <a:lvl7pPr fontAlgn="base">
              <a:spcBef>
                <a:spcPct val="0"/>
              </a:spcBef>
              <a:spcAft>
                <a:spcPct val="0"/>
              </a:spcAft>
              <a:defRPr>
                <a:solidFill>
                  <a:schemeClr val="tx1"/>
                </a:solidFill>
                <a:latin typeface="Arial" charset="0"/>
              </a:defRPr>
            </a:lvl7pPr>
            <a:lvl8pPr fontAlgn="base">
              <a:spcBef>
                <a:spcPct val="0"/>
              </a:spcBef>
              <a:spcAft>
                <a:spcPct val="0"/>
              </a:spcAft>
              <a:defRPr>
                <a:solidFill>
                  <a:schemeClr val="tx1"/>
                </a:solidFill>
                <a:latin typeface="Arial" charset="0"/>
              </a:defRPr>
            </a:lvl8pPr>
            <a:lvl9pPr fontAlgn="base">
              <a:spcBef>
                <a:spcPct val="0"/>
              </a:spcBef>
              <a:spcAft>
                <a:spcPct val="0"/>
              </a:spcAft>
              <a:defRPr>
                <a:solidFill>
                  <a:schemeClr val="tx1"/>
                </a:solidFill>
                <a:latin typeface="Arial" charset="0"/>
              </a:defRPr>
            </a:lvl9pPr>
          </a:lstStyle>
          <a:p>
            <a:pPr>
              <a:spcBef>
                <a:spcPct val="50000"/>
              </a:spcBef>
            </a:pPr>
            <a:r>
              <a:rPr lang="en-US" altLang="en-US"/>
              <a:t>Tricoptera (caddis flies)</a:t>
            </a:r>
          </a:p>
        </p:txBody>
      </p:sp>
      <p:pic>
        <p:nvPicPr>
          <p:cNvPr id="194575" name="Picture 15" descr="BUG_42_mayfly_larv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52600" y="762000"/>
            <a:ext cx="4572000" cy="3086100"/>
          </a:xfrm>
          <a:prstGeom prst="rect">
            <a:avLst/>
          </a:prstGeom>
          <a:noFill/>
          <a:extLst>
            <a:ext uri="{909E8E84-426E-40DD-AFC4-6F175D3DCCD1}">
              <a14:hiddenFill xmlns:a14="http://schemas.microsoft.com/office/drawing/2010/main">
                <a:solidFill>
                  <a:srgbClr val="FFFFFF"/>
                </a:solidFill>
              </a14:hiddenFill>
            </a:ext>
          </a:extLst>
        </p:spPr>
      </p:pic>
      <p:sp>
        <p:nvSpPr>
          <p:cNvPr id="194576" name="Text Box 16"/>
          <p:cNvSpPr txBox="1">
            <a:spLocks noChangeArrowheads="1"/>
          </p:cNvSpPr>
          <p:nvPr/>
        </p:nvSpPr>
        <p:spPr bwMode="auto">
          <a:xfrm>
            <a:off x="1524000" y="214314"/>
            <a:ext cx="521970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spcBef>
                <a:spcPct val="0"/>
              </a:spcBef>
              <a:defRPr>
                <a:solidFill>
                  <a:schemeClr val="tx1"/>
                </a:solidFill>
                <a:latin typeface="Arial" charset="0"/>
              </a:defRPr>
            </a:lvl1pPr>
            <a:lvl2pPr>
              <a:spcBef>
                <a:spcPct val="0"/>
              </a:spcBef>
              <a:defRPr>
                <a:solidFill>
                  <a:schemeClr val="tx1"/>
                </a:solidFill>
                <a:latin typeface="Arial" charset="0"/>
              </a:defRPr>
            </a:lvl2pPr>
            <a:lvl3pPr>
              <a:spcBef>
                <a:spcPct val="0"/>
              </a:spcBef>
              <a:defRPr>
                <a:solidFill>
                  <a:schemeClr val="tx1"/>
                </a:solidFill>
                <a:latin typeface="Arial" charset="0"/>
              </a:defRPr>
            </a:lvl3pPr>
            <a:lvl4pPr>
              <a:spcBef>
                <a:spcPct val="0"/>
              </a:spcBef>
              <a:defRPr>
                <a:solidFill>
                  <a:schemeClr val="tx1"/>
                </a:solidFill>
                <a:latin typeface="Arial" charset="0"/>
              </a:defRPr>
            </a:lvl4pPr>
            <a:lvl5pPr>
              <a:spcBef>
                <a:spcPct val="0"/>
              </a:spcBef>
              <a:defRPr>
                <a:solidFill>
                  <a:schemeClr val="tx1"/>
                </a:solidFill>
                <a:latin typeface="Arial" charset="0"/>
              </a:defRPr>
            </a:lvl5pPr>
            <a:lvl6pPr fontAlgn="base">
              <a:spcBef>
                <a:spcPct val="0"/>
              </a:spcBef>
              <a:spcAft>
                <a:spcPct val="0"/>
              </a:spcAft>
              <a:defRPr>
                <a:solidFill>
                  <a:schemeClr val="tx1"/>
                </a:solidFill>
                <a:latin typeface="Arial" charset="0"/>
              </a:defRPr>
            </a:lvl6pPr>
            <a:lvl7pPr fontAlgn="base">
              <a:spcBef>
                <a:spcPct val="0"/>
              </a:spcBef>
              <a:spcAft>
                <a:spcPct val="0"/>
              </a:spcAft>
              <a:defRPr>
                <a:solidFill>
                  <a:schemeClr val="tx1"/>
                </a:solidFill>
                <a:latin typeface="Arial" charset="0"/>
              </a:defRPr>
            </a:lvl7pPr>
            <a:lvl8pPr fontAlgn="base">
              <a:spcBef>
                <a:spcPct val="0"/>
              </a:spcBef>
              <a:spcAft>
                <a:spcPct val="0"/>
              </a:spcAft>
              <a:defRPr>
                <a:solidFill>
                  <a:schemeClr val="tx1"/>
                </a:solidFill>
                <a:latin typeface="Arial" charset="0"/>
              </a:defRPr>
            </a:lvl8pPr>
            <a:lvl9pPr fontAlgn="base">
              <a:spcBef>
                <a:spcPct val="0"/>
              </a:spcBef>
              <a:spcAft>
                <a:spcPct val="0"/>
              </a:spcAft>
              <a:defRPr>
                <a:solidFill>
                  <a:schemeClr val="tx1"/>
                </a:solidFill>
                <a:latin typeface="Arial" charset="0"/>
              </a:defRPr>
            </a:lvl9pPr>
          </a:lstStyle>
          <a:p>
            <a:pPr>
              <a:spcBef>
                <a:spcPct val="50000"/>
              </a:spcBef>
            </a:pPr>
            <a:r>
              <a:rPr lang="en-US" altLang="en-US"/>
              <a:t>Ephemeroptera (mayflies)</a:t>
            </a:r>
          </a:p>
        </p:txBody>
      </p:sp>
      <p:pic>
        <p:nvPicPr>
          <p:cNvPr id="194578" name="Picture 18" descr="epeorus2_mayfly"/>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239001" y="1905000"/>
            <a:ext cx="2600325" cy="2000250"/>
          </a:xfrm>
          <a:prstGeom prst="rect">
            <a:avLst/>
          </a:prstGeom>
          <a:noFill/>
          <a:extLst>
            <a:ext uri="{909E8E84-426E-40DD-AFC4-6F175D3DCCD1}">
              <a14:hiddenFill xmlns:a14="http://schemas.microsoft.com/office/drawing/2010/main">
                <a:solidFill>
                  <a:srgbClr val="FFFFFF"/>
                </a:solidFill>
              </a14:hiddenFill>
            </a:ext>
          </a:extLst>
        </p:spPr>
      </p:pic>
      <p:sp>
        <p:nvSpPr>
          <p:cNvPr id="194579" name="Text Box 19"/>
          <p:cNvSpPr txBox="1">
            <a:spLocks noChangeArrowheads="1"/>
          </p:cNvSpPr>
          <p:nvPr/>
        </p:nvSpPr>
        <p:spPr bwMode="auto">
          <a:xfrm>
            <a:off x="6400800" y="762000"/>
            <a:ext cx="44958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spcBef>
                <a:spcPct val="0"/>
              </a:spcBef>
              <a:defRPr>
                <a:solidFill>
                  <a:schemeClr val="tx1"/>
                </a:solidFill>
                <a:latin typeface="Arial" charset="0"/>
              </a:defRPr>
            </a:lvl1pPr>
            <a:lvl2pPr>
              <a:spcBef>
                <a:spcPct val="0"/>
              </a:spcBef>
              <a:defRPr>
                <a:solidFill>
                  <a:schemeClr val="tx1"/>
                </a:solidFill>
                <a:latin typeface="Arial" charset="0"/>
              </a:defRPr>
            </a:lvl2pPr>
            <a:lvl3pPr>
              <a:spcBef>
                <a:spcPct val="0"/>
              </a:spcBef>
              <a:defRPr>
                <a:solidFill>
                  <a:schemeClr val="tx1"/>
                </a:solidFill>
                <a:latin typeface="Arial" charset="0"/>
              </a:defRPr>
            </a:lvl3pPr>
            <a:lvl4pPr>
              <a:spcBef>
                <a:spcPct val="0"/>
              </a:spcBef>
              <a:defRPr>
                <a:solidFill>
                  <a:schemeClr val="tx1"/>
                </a:solidFill>
                <a:latin typeface="Arial" charset="0"/>
              </a:defRPr>
            </a:lvl4pPr>
            <a:lvl5pPr>
              <a:spcBef>
                <a:spcPct val="0"/>
              </a:spcBef>
              <a:defRPr>
                <a:solidFill>
                  <a:schemeClr val="tx1"/>
                </a:solidFill>
                <a:latin typeface="Arial" charset="0"/>
              </a:defRPr>
            </a:lvl5pPr>
            <a:lvl6pPr fontAlgn="base">
              <a:spcBef>
                <a:spcPct val="0"/>
              </a:spcBef>
              <a:spcAft>
                <a:spcPct val="0"/>
              </a:spcAft>
              <a:defRPr>
                <a:solidFill>
                  <a:schemeClr val="tx1"/>
                </a:solidFill>
                <a:latin typeface="Arial" charset="0"/>
              </a:defRPr>
            </a:lvl6pPr>
            <a:lvl7pPr fontAlgn="base">
              <a:spcBef>
                <a:spcPct val="0"/>
              </a:spcBef>
              <a:spcAft>
                <a:spcPct val="0"/>
              </a:spcAft>
              <a:defRPr>
                <a:solidFill>
                  <a:schemeClr val="tx1"/>
                </a:solidFill>
                <a:latin typeface="Arial" charset="0"/>
              </a:defRPr>
            </a:lvl7pPr>
            <a:lvl8pPr fontAlgn="base">
              <a:spcBef>
                <a:spcPct val="0"/>
              </a:spcBef>
              <a:spcAft>
                <a:spcPct val="0"/>
              </a:spcAft>
              <a:defRPr>
                <a:solidFill>
                  <a:schemeClr val="tx1"/>
                </a:solidFill>
                <a:latin typeface="Arial" charset="0"/>
              </a:defRPr>
            </a:lvl8pPr>
            <a:lvl9pPr fontAlgn="base">
              <a:spcBef>
                <a:spcPct val="0"/>
              </a:spcBef>
              <a:spcAft>
                <a:spcPct val="0"/>
              </a:spcAft>
              <a:defRPr>
                <a:solidFill>
                  <a:schemeClr val="tx1"/>
                </a:solidFill>
                <a:latin typeface="Arial" charset="0"/>
              </a:defRPr>
            </a:lvl9pPr>
          </a:lstStyle>
          <a:p>
            <a:pPr>
              <a:spcBef>
                <a:spcPct val="50000"/>
              </a:spcBef>
            </a:pPr>
            <a:r>
              <a:rPr lang="en-US" altLang="en-US"/>
              <a:t>Plecoptera (stone flies)</a:t>
            </a:r>
          </a:p>
        </p:txBody>
      </p:sp>
      <p:sp>
        <p:nvSpPr>
          <p:cNvPr id="194582" name="Text Box 22"/>
          <p:cNvSpPr txBox="1">
            <a:spLocks noChangeArrowheads="1"/>
          </p:cNvSpPr>
          <p:nvPr/>
        </p:nvSpPr>
        <p:spPr bwMode="auto">
          <a:xfrm>
            <a:off x="1768476" y="4587876"/>
            <a:ext cx="2498725"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lgn="ctr">
                <a:solidFill>
                  <a:srgbClr val="0000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spcBef>
                <a:spcPct val="0"/>
              </a:spcBef>
              <a:defRPr>
                <a:solidFill>
                  <a:schemeClr val="tx1"/>
                </a:solidFill>
                <a:latin typeface="Arial" charset="0"/>
              </a:defRPr>
            </a:lvl1pPr>
            <a:lvl2pPr>
              <a:spcBef>
                <a:spcPct val="0"/>
              </a:spcBef>
              <a:defRPr>
                <a:solidFill>
                  <a:schemeClr val="tx1"/>
                </a:solidFill>
                <a:latin typeface="Arial" charset="0"/>
              </a:defRPr>
            </a:lvl2pPr>
            <a:lvl3pPr>
              <a:spcBef>
                <a:spcPct val="0"/>
              </a:spcBef>
              <a:defRPr>
                <a:solidFill>
                  <a:schemeClr val="tx1"/>
                </a:solidFill>
                <a:latin typeface="Arial" charset="0"/>
              </a:defRPr>
            </a:lvl3pPr>
            <a:lvl4pPr>
              <a:spcBef>
                <a:spcPct val="0"/>
              </a:spcBef>
              <a:defRPr>
                <a:solidFill>
                  <a:schemeClr val="tx1"/>
                </a:solidFill>
                <a:latin typeface="Arial" charset="0"/>
              </a:defRPr>
            </a:lvl4pPr>
            <a:lvl5pPr>
              <a:spcBef>
                <a:spcPct val="0"/>
              </a:spcBef>
              <a:defRPr>
                <a:solidFill>
                  <a:schemeClr val="tx1"/>
                </a:solidFill>
                <a:latin typeface="Arial" charset="0"/>
              </a:defRPr>
            </a:lvl5pPr>
            <a:lvl6pPr fontAlgn="base">
              <a:spcBef>
                <a:spcPct val="0"/>
              </a:spcBef>
              <a:spcAft>
                <a:spcPct val="0"/>
              </a:spcAft>
              <a:defRPr>
                <a:solidFill>
                  <a:schemeClr val="tx1"/>
                </a:solidFill>
                <a:latin typeface="Arial" charset="0"/>
              </a:defRPr>
            </a:lvl6pPr>
            <a:lvl7pPr fontAlgn="base">
              <a:spcBef>
                <a:spcPct val="0"/>
              </a:spcBef>
              <a:spcAft>
                <a:spcPct val="0"/>
              </a:spcAft>
              <a:defRPr>
                <a:solidFill>
                  <a:schemeClr val="tx1"/>
                </a:solidFill>
                <a:latin typeface="Arial" charset="0"/>
              </a:defRPr>
            </a:lvl7pPr>
            <a:lvl8pPr fontAlgn="base">
              <a:spcBef>
                <a:spcPct val="0"/>
              </a:spcBef>
              <a:spcAft>
                <a:spcPct val="0"/>
              </a:spcAft>
              <a:defRPr>
                <a:solidFill>
                  <a:schemeClr val="tx1"/>
                </a:solidFill>
                <a:latin typeface="Arial" charset="0"/>
              </a:defRPr>
            </a:lvl8pPr>
            <a:lvl9pPr fontAlgn="base">
              <a:spcBef>
                <a:spcPct val="0"/>
              </a:spcBef>
              <a:spcAft>
                <a:spcPct val="0"/>
              </a:spcAft>
              <a:defRPr>
                <a:solidFill>
                  <a:schemeClr val="tx1"/>
                </a:solidFill>
                <a:latin typeface="Arial" charset="0"/>
              </a:defRPr>
            </a:lvl9pPr>
          </a:lstStyle>
          <a:p>
            <a:pPr algn="ctr">
              <a:spcBef>
                <a:spcPct val="50000"/>
              </a:spcBef>
            </a:pPr>
            <a:r>
              <a:rPr lang="en-US" altLang="en-US" sz="4000">
                <a:solidFill>
                  <a:srgbClr val="0000FF"/>
                </a:solidFill>
              </a:rPr>
              <a:t>EPT Taxa</a:t>
            </a:r>
          </a:p>
        </p:txBody>
      </p:sp>
    </p:spTree>
    <p:extLst>
      <p:ext uri="{BB962C8B-B14F-4D97-AF65-F5344CB8AC3E}">
        <p14:creationId xmlns:p14="http://schemas.microsoft.com/office/powerpoint/2010/main" val="137427854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p:cNvSpPr>
            <a:spLocks noGrp="1" noChangeArrowheads="1"/>
          </p:cNvSpPr>
          <p:nvPr>
            <p:ph type="title" idx="4294967295"/>
          </p:nvPr>
        </p:nvSpPr>
        <p:spPr>
          <a:xfrm>
            <a:off x="1524000" y="274638"/>
            <a:ext cx="8229600" cy="1143000"/>
          </a:xfrm>
        </p:spPr>
        <p:txBody>
          <a:bodyPr/>
          <a:lstStyle/>
          <a:p>
            <a:r>
              <a:rPr lang="en-US" altLang="en-US"/>
              <a:t>B-IBI “Calibration”</a:t>
            </a:r>
          </a:p>
        </p:txBody>
      </p:sp>
      <p:pic>
        <p:nvPicPr>
          <p:cNvPr id="135172" name="Picture 4" descr="bibi_calibration"/>
          <p:cNvPicPr>
            <a:picLocks noChangeAspect="1" noChangeArrowheads="1"/>
          </p:cNvPicPr>
          <p:nvPr/>
        </p:nvPicPr>
        <p:blipFill>
          <a:blip r:embed="rId4" cstate="print">
            <a:extLst>
              <a:ext uri="{28A0092B-C50C-407E-A947-70E740481C1C}">
                <a14:useLocalDpi xmlns:a14="http://schemas.microsoft.com/office/drawing/2010/main" val="0"/>
              </a:ext>
            </a:extLst>
          </a:blip>
          <a:srcRect b="21097"/>
          <a:stretch>
            <a:fillRect/>
          </a:stretch>
        </p:blipFill>
        <p:spPr bwMode="auto">
          <a:xfrm>
            <a:off x="2286000" y="1093789"/>
            <a:ext cx="7467600" cy="4548187"/>
          </a:xfrm>
          <a:prstGeom prst="rect">
            <a:avLst/>
          </a:prstGeom>
          <a:noFill/>
          <a:extLst>
            <a:ext uri="{909E8E84-426E-40DD-AFC4-6F175D3DCCD1}">
              <a14:hiddenFill xmlns:a14="http://schemas.microsoft.com/office/drawing/2010/main">
                <a:solidFill>
                  <a:srgbClr val="FFFFFF"/>
                </a:solidFill>
              </a14:hiddenFill>
            </a:ext>
          </a:extLst>
        </p:spPr>
      </p:pic>
      <p:sp>
        <p:nvSpPr>
          <p:cNvPr id="135173" name="Text Box 5"/>
          <p:cNvSpPr txBox="1">
            <a:spLocks noChangeArrowheads="1"/>
          </p:cNvSpPr>
          <p:nvPr/>
        </p:nvSpPr>
        <p:spPr bwMode="auto">
          <a:xfrm>
            <a:off x="2225675" y="5257800"/>
            <a:ext cx="7513638" cy="579438"/>
          </a:xfrm>
          <a:prstGeom prst="rect">
            <a:avLst/>
          </a:prstGeom>
          <a:solidFill>
            <a:schemeClr val="bg1"/>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spcBef>
                <a:spcPct val="0"/>
              </a:spcBef>
              <a:defRPr>
                <a:solidFill>
                  <a:schemeClr val="tx1"/>
                </a:solidFill>
                <a:latin typeface="Arial" charset="0"/>
              </a:defRPr>
            </a:lvl1pPr>
            <a:lvl2pPr>
              <a:spcBef>
                <a:spcPct val="0"/>
              </a:spcBef>
              <a:defRPr>
                <a:solidFill>
                  <a:schemeClr val="tx1"/>
                </a:solidFill>
                <a:latin typeface="Arial" charset="0"/>
              </a:defRPr>
            </a:lvl2pPr>
            <a:lvl3pPr>
              <a:spcBef>
                <a:spcPct val="0"/>
              </a:spcBef>
              <a:defRPr>
                <a:solidFill>
                  <a:schemeClr val="tx1"/>
                </a:solidFill>
                <a:latin typeface="Arial" charset="0"/>
              </a:defRPr>
            </a:lvl3pPr>
            <a:lvl4pPr>
              <a:spcBef>
                <a:spcPct val="0"/>
              </a:spcBef>
              <a:defRPr>
                <a:solidFill>
                  <a:schemeClr val="tx1"/>
                </a:solidFill>
                <a:latin typeface="Arial" charset="0"/>
              </a:defRPr>
            </a:lvl4pPr>
            <a:lvl5pPr>
              <a:spcBef>
                <a:spcPct val="0"/>
              </a:spcBef>
              <a:defRPr>
                <a:solidFill>
                  <a:schemeClr val="tx1"/>
                </a:solidFill>
                <a:latin typeface="Arial" charset="0"/>
              </a:defRPr>
            </a:lvl5pPr>
            <a:lvl6pPr fontAlgn="base">
              <a:spcBef>
                <a:spcPct val="0"/>
              </a:spcBef>
              <a:spcAft>
                <a:spcPct val="0"/>
              </a:spcAft>
              <a:defRPr>
                <a:solidFill>
                  <a:schemeClr val="tx1"/>
                </a:solidFill>
                <a:latin typeface="Arial" charset="0"/>
              </a:defRPr>
            </a:lvl6pPr>
            <a:lvl7pPr fontAlgn="base">
              <a:spcBef>
                <a:spcPct val="0"/>
              </a:spcBef>
              <a:spcAft>
                <a:spcPct val="0"/>
              </a:spcAft>
              <a:defRPr>
                <a:solidFill>
                  <a:schemeClr val="tx1"/>
                </a:solidFill>
                <a:latin typeface="Arial" charset="0"/>
              </a:defRPr>
            </a:lvl7pPr>
            <a:lvl8pPr fontAlgn="base">
              <a:spcBef>
                <a:spcPct val="0"/>
              </a:spcBef>
              <a:spcAft>
                <a:spcPct val="0"/>
              </a:spcAft>
              <a:defRPr>
                <a:solidFill>
                  <a:schemeClr val="tx1"/>
                </a:solidFill>
                <a:latin typeface="Arial" charset="0"/>
              </a:defRPr>
            </a:lvl8pPr>
            <a:lvl9pPr fontAlgn="base">
              <a:spcBef>
                <a:spcPct val="0"/>
              </a:spcBef>
              <a:spcAft>
                <a:spcPct val="0"/>
              </a:spcAft>
              <a:defRPr>
                <a:solidFill>
                  <a:schemeClr val="tx1"/>
                </a:solidFill>
                <a:latin typeface="Arial" charset="0"/>
              </a:defRPr>
            </a:lvl9pPr>
          </a:lstStyle>
          <a:p>
            <a:pPr algn="ctr">
              <a:spcBef>
                <a:spcPct val="50000"/>
              </a:spcBef>
            </a:pPr>
            <a:r>
              <a:rPr lang="en-US" altLang="en-US" b="1">
                <a:solidFill>
                  <a:srgbClr val="0000FF"/>
                </a:solidFill>
              </a:rPr>
              <a:t>% TIA</a:t>
            </a:r>
          </a:p>
        </p:txBody>
      </p:sp>
      <p:sp>
        <p:nvSpPr>
          <p:cNvPr id="135174" name="Text Box 6"/>
          <p:cNvSpPr txBox="1">
            <a:spLocks noChangeArrowheads="1"/>
          </p:cNvSpPr>
          <p:nvPr/>
        </p:nvSpPr>
        <p:spPr bwMode="auto">
          <a:xfrm flipV="1">
            <a:off x="2225675" y="1076325"/>
            <a:ext cx="677108" cy="4629150"/>
          </a:xfrm>
          <a:prstGeom prst="rect">
            <a:avLst/>
          </a:prstGeom>
          <a:solidFill>
            <a:schemeClr val="bg1"/>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anchor="b" anchorCtr="1">
            <a:spAutoFit/>
          </a:bodyPr>
          <a:lstStyle>
            <a:lvl1pPr marL="342900" indent="-342900">
              <a:spcBef>
                <a:spcPct val="0"/>
              </a:spcBef>
              <a:defRPr>
                <a:solidFill>
                  <a:schemeClr val="tx1"/>
                </a:solidFill>
                <a:latin typeface="Arial" charset="0"/>
              </a:defRPr>
            </a:lvl1pPr>
            <a:lvl2pPr>
              <a:spcBef>
                <a:spcPct val="0"/>
              </a:spcBef>
              <a:defRPr>
                <a:solidFill>
                  <a:schemeClr val="tx1"/>
                </a:solidFill>
                <a:latin typeface="Arial" charset="0"/>
              </a:defRPr>
            </a:lvl2pPr>
            <a:lvl3pPr>
              <a:spcBef>
                <a:spcPct val="0"/>
              </a:spcBef>
              <a:defRPr>
                <a:solidFill>
                  <a:schemeClr val="tx1"/>
                </a:solidFill>
                <a:latin typeface="Arial" charset="0"/>
              </a:defRPr>
            </a:lvl3pPr>
            <a:lvl4pPr>
              <a:spcBef>
                <a:spcPct val="0"/>
              </a:spcBef>
              <a:defRPr>
                <a:solidFill>
                  <a:schemeClr val="tx1"/>
                </a:solidFill>
                <a:latin typeface="Arial" charset="0"/>
              </a:defRPr>
            </a:lvl4pPr>
            <a:lvl5pPr>
              <a:spcBef>
                <a:spcPct val="0"/>
              </a:spcBef>
              <a:defRPr>
                <a:solidFill>
                  <a:schemeClr val="tx1"/>
                </a:solidFill>
                <a:latin typeface="Arial" charset="0"/>
              </a:defRPr>
            </a:lvl5pPr>
            <a:lvl6pPr fontAlgn="base">
              <a:spcBef>
                <a:spcPct val="0"/>
              </a:spcBef>
              <a:spcAft>
                <a:spcPct val="0"/>
              </a:spcAft>
              <a:defRPr>
                <a:solidFill>
                  <a:schemeClr val="tx1"/>
                </a:solidFill>
                <a:latin typeface="Arial" charset="0"/>
              </a:defRPr>
            </a:lvl6pPr>
            <a:lvl7pPr fontAlgn="base">
              <a:spcBef>
                <a:spcPct val="0"/>
              </a:spcBef>
              <a:spcAft>
                <a:spcPct val="0"/>
              </a:spcAft>
              <a:defRPr>
                <a:solidFill>
                  <a:schemeClr val="tx1"/>
                </a:solidFill>
                <a:latin typeface="Arial" charset="0"/>
              </a:defRPr>
            </a:lvl7pPr>
            <a:lvl8pPr fontAlgn="base">
              <a:spcBef>
                <a:spcPct val="0"/>
              </a:spcBef>
              <a:spcAft>
                <a:spcPct val="0"/>
              </a:spcAft>
              <a:defRPr>
                <a:solidFill>
                  <a:schemeClr val="tx1"/>
                </a:solidFill>
                <a:latin typeface="Arial" charset="0"/>
              </a:defRPr>
            </a:lvl8pPr>
            <a:lvl9pPr fontAlgn="base">
              <a:spcBef>
                <a:spcPct val="0"/>
              </a:spcBef>
              <a:spcAft>
                <a:spcPct val="0"/>
              </a:spcAft>
              <a:defRPr>
                <a:solidFill>
                  <a:schemeClr val="tx1"/>
                </a:solidFill>
                <a:latin typeface="Arial" charset="0"/>
              </a:defRPr>
            </a:lvl9pPr>
          </a:lstStyle>
          <a:p>
            <a:pPr algn="ctr">
              <a:spcBef>
                <a:spcPct val="50000"/>
              </a:spcBef>
            </a:pPr>
            <a:r>
              <a:rPr lang="en-US" altLang="en-US" b="1">
                <a:solidFill>
                  <a:srgbClr val="0000FF"/>
                </a:solidFill>
              </a:rPr>
              <a:t>% Dominance</a:t>
            </a:r>
          </a:p>
        </p:txBody>
      </p:sp>
      <p:sp>
        <p:nvSpPr>
          <p:cNvPr id="135175" name="Text Box 7"/>
          <p:cNvSpPr txBox="1">
            <a:spLocks noChangeArrowheads="1"/>
          </p:cNvSpPr>
          <p:nvPr/>
        </p:nvSpPr>
        <p:spPr bwMode="auto">
          <a:xfrm>
            <a:off x="2066092" y="6172200"/>
            <a:ext cx="677108"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a:spAutoFit/>
          </a:bodyPr>
          <a:lstStyle>
            <a:lvl1pPr marL="342900" indent="-342900">
              <a:spcBef>
                <a:spcPct val="0"/>
              </a:spcBef>
              <a:defRPr>
                <a:solidFill>
                  <a:schemeClr val="tx1"/>
                </a:solidFill>
                <a:latin typeface="Arial" charset="0"/>
              </a:defRPr>
            </a:lvl1pPr>
            <a:lvl2pPr>
              <a:spcBef>
                <a:spcPct val="0"/>
              </a:spcBef>
              <a:defRPr>
                <a:solidFill>
                  <a:schemeClr val="tx1"/>
                </a:solidFill>
                <a:latin typeface="Arial" charset="0"/>
              </a:defRPr>
            </a:lvl2pPr>
            <a:lvl3pPr>
              <a:spcBef>
                <a:spcPct val="0"/>
              </a:spcBef>
              <a:defRPr>
                <a:solidFill>
                  <a:schemeClr val="tx1"/>
                </a:solidFill>
                <a:latin typeface="Arial" charset="0"/>
              </a:defRPr>
            </a:lvl3pPr>
            <a:lvl4pPr>
              <a:spcBef>
                <a:spcPct val="0"/>
              </a:spcBef>
              <a:defRPr>
                <a:solidFill>
                  <a:schemeClr val="tx1"/>
                </a:solidFill>
                <a:latin typeface="Arial" charset="0"/>
              </a:defRPr>
            </a:lvl4pPr>
            <a:lvl5pPr>
              <a:spcBef>
                <a:spcPct val="0"/>
              </a:spcBef>
              <a:defRPr>
                <a:solidFill>
                  <a:schemeClr val="tx1"/>
                </a:solidFill>
                <a:latin typeface="Arial" charset="0"/>
              </a:defRPr>
            </a:lvl5pPr>
            <a:lvl6pPr fontAlgn="base">
              <a:spcBef>
                <a:spcPct val="0"/>
              </a:spcBef>
              <a:spcAft>
                <a:spcPct val="0"/>
              </a:spcAft>
              <a:defRPr>
                <a:solidFill>
                  <a:schemeClr val="tx1"/>
                </a:solidFill>
                <a:latin typeface="Arial" charset="0"/>
              </a:defRPr>
            </a:lvl6pPr>
            <a:lvl7pPr fontAlgn="base">
              <a:spcBef>
                <a:spcPct val="0"/>
              </a:spcBef>
              <a:spcAft>
                <a:spcPct val="0"/>
              </a:spcAft>
              <a:defRPr>
                <a:solidFill>
                  <a:schemeClr val="tx1"/>
                </a:solidFill>
                <a:latin typeface="Arial" charset="0"/>
              </a:defRPr>
            </a:lvl7pPr>
            <a:lvl8pPr fontAlgn="base">
              <a:spcBef>
                <a:spcPct val="0"/>
              </a:spcBef>
              <a:spcAft>
                <a:spcPct val="0"/>
              </a:spcAft>
              <a:defRPr>
                <a:solidFill>
                  <a:schemeClr val="tx1"/>
                </a:solidFill>
                <a:latin typeface="Arial" charset="0"/>
              </a:defRPr>
            </a:lvl8pPr>
            <a:lvl9pPr fontAlgn="base">
              <a:spcBef>
                <a:spcPct val="0"/>
              </a:spcBef>
              <a:spcAft>
                <a:spcPct val="0"/>
              </a:spcAft>
              <a:defRPr>
                <a:solidFill>
                  <a:schemeClr val="tx1"/>
                </a:solidFill>
                <a:latin typeface="Arial" charset="0"/>
              </a:defRPr>
            </a:lvl9pPr>
          </a:lstStyle>
          <a:p>
            <a:pPr>
              <a:spcBef>
                <a:spcPct val="50000"/>
              </a:spcBef>
            </a:pPr>
            <a:endParaRPr lang="en-US" altLang="en-US"/>
          </a:p>
        </p:txBody>
      </p:sp>
      <p:sp>
        <p:nvSpPr>
          <p:cNvPr id="135176" name="Line 8"/>
          <p:cNvSpPr>
            <a:spLocks noChangeShapeType="1"/>
          </p:cNvSpPr>
          <p:nvPr/>
        </p:nvSpPr>
        <p:spPr bwMode="auto">
          <a:xfrm>
            <a:off x="3352800" y="3124200"/>
            <a:ext cx="5638800" cy="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35178" name="Line 10"/>
          <p:cNvSpPr>
            <a:spLocks noChangeShapeType="1"/>
          </p:cNvSpPr>
          <p:nvPr/>
        </p:nvSpPr>
        <p:spPr bwMode="auto">
          <a:xfrm>
            <a:off x="3352800" y="2438400"/>
            <a:ext cx="5638800" cy="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35179" name="Text Box 11"/>
          <p:cNvSpPr txBox="1">
            <a:spLocks noChangeArrowheads="1"/>
          </p:cNvSpPr>
          <p:nvPr/>
        </p:nvSpPr>
        <p:spPr bwMode="auto">
          <a:xfrm>
            <a:off x="7772400" y="1752600"/>
            <a:ext cx="457200" cy="579438"/>
          </a:xfrm>
          <a:prstGeom prst="rect">
            <a:avLst/>
          </a:prstGeom>
          <a:solidFill>
            <a:schemeClr val="bg1"/>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spcBef>
                <a:spcPct val="0"/>
              </a:spcBef>
              <a:defRPr>
                <a:solidFill>
                  <a:schemeClr val="tx1"/>
                </a:solidFill>
                <a:latin typeface="Arial" charset="0"/>
              </a:defRPr>
            </a:lvl1pPr>
            <a:lvl2pPr>
              <a:spcBef>
                <a:spcPct val="0"/>
              </a:spcBef>
              <a:defRPr>
                <a:solidFill>
                  <a:schemeClr val="tx1"/>
                </a:solidFill>
                <a:latin typeface="Arial" charset="0"/>
              </a:defRPr>
            </a:lvl2pPr>
            <a:lvl3pPr>
              <a:spcBef>
                <a:spcPct val="0"/>
              </a:spcBef>
              <a:defRPr>
                <a:solidFill>
                  <a:schemeClr val="tx1"/>
                </a:solidFill>
                <a:latin typeface="Arial" charset="0"/>
              </a:defRPr>
            </a:lvl3pPr>
            <a:lvl4pPr>
              <a:spcBef>
                <a:spcPct val="0"/>
              </a:spcBef>
              <a:defRPr>
                <a:solidFill>
                  <a:schemeClr val="tx1"/>
                </a:solidFill>
                <a:latin typeface="Arial" charset="0"/>
              </a:defRPr>
            </a:lvl4pPr>
            <a:lvl5pPr>
              <a:spcBef>
                <a:spcPct val="0"/>
              </a:spcBef>
              <a:defRPr>
                <a:solidFill>
                  <a:schemeClr val="tx1"/>
                </a:solidFill>
                <a:latin typeface="Arial" charset="0"/>
              </a:defRPr>
            </a:lvl5pPr>
            <a:lvl6pPr fontAlgn="base">
              <a:spcBef>
                <a:spcPct val="0"/>
              </a:spcBef>
              <a:spcAft>
                <a:spcPct val="0"/>
              </a:spcAft>
              <a:defRPr>
                <a:solidFill>
                  <a:schemeClr val="tx1"/>
                </a:solidFill>
                <a:latin typeface="Arial" charset="0"/>
              </a:defRPr>
            </a:lvl6pPr>
            <a:lvl7pPr fontAlgn="base">
              <a:spcBef>
                <a:spcPct val="0"/>
              </a:spcBef>
              <a:spcAft>
                <a:spcPct val="0"/>
              </a:spcAft>
              <a:defRPr>
                <a:solidFill>
                  <a:schemeClr val="tx1"/>
                </a:solidFill>
                <a:latin typeface="Arial" charset="0"/>
              </a:defRPr>
            </a:lvl7pPr>
            <a:lvl8pPr fontAlgn="base">
              <a:spcBef>
                <a:spcPct val="0"/>
              </a:spcBef>
              <a:spcAft>
                <a:spcPct val="0"/>
              </a:spcAft>
              <a:defRPr>
                <a:solidFill>
                  <a:schemeClr val="tx1"/>
                </a:solidFill>
                <a:latin typeface="Arial" charset="0"/>
              </a:defRPr>
            </a:lvl8pPr>
            <a:lvl9pPr fontAlgn="base">
              <a:spcBef>
                <a:spcPct val="0"/>
              </a:spcBef>
              <a:spcAft>
                <a:spcPct val="0"/>
              </a:spcAft>
              <a:defRPr>
                <a:solidFill>
                  <a:schemeClr val="tx1"/>
                </a:solidFill>
                <a:latin typeface="Arial" charset="0"/>
              </a:defRPr>
            </a:lvl9pPr>
          </a:lstStyle>
          <a:p>
            <a:pPr algn="ctr">
              <a:spcBef>
                <a:spcPct val="50000"/>
              </a:spcBef>
            </a:pPr>
            <a:r>
              <a:rPr lang="en-US" altLang="en-US">
                <a:solidFill>
                  <a:srgbClr val="0000FF"/>
                </a:solidFill>
              </a:rPr>
              <a:t>1</a:t>
            </a:r>
          </a:p>
        </p:txBody>
      </p:sp>
      <p:sp>
        <p:nvSpPr>
          <p:cNvPr id="135180" name="Text Box 12"/>
          <p:cNvSpPr txBox="1">
            <a:spLocks noChangeArrowheads="1"/>
          </p:cNvSpPr>
          <p:nvPr/>
        </p:nvSpPr>
        <p:spPr bwMode="auto">
          <a:xfrm>
            <a:off x="7772400" y="2514600"/>
            <a:ext cx="457200" cy="579438"/>
          </a:xfrm>
          <a:prstGeom prst="rect">
            <a:avLst/>
          </a:prstGeom>
          <a:solidFill>
            <a:schemeClr val="bg1"/>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spcBef>
                <a:spcPct val="0"/>
              </a:spcBef>
              <a:defRPr>
                <a:solidFill>
                  <a:schemeClr val="tx1"/>
                </a:solidFill>
                <a:latin typeface="Arial" charset="0"/>
              </a:defRPr>
            </a:lvl1pPr>
            <a:lvl2pPr>
              <a:spcBef>
                <a:spcPct val="0"/>
              </a:spcBef>
              <a:defRPr>
                <a:solidFill>
                  <a:schemeClr val="tx1"/>
                </a:solidFill>
                <a:latin typeface="Arial" charset="0"/>
              </a:defRPr>
            </a:lvl2pPr>
            <a:lvl3pPr>
              <a:spcBef>
                <a:spcPct val="0"/>
              </a:spcBef>
              <a:defRPr>
                <a:solidFill>
                  <a:schemeClr val="tx1"/>
                </a:solidFill>
                <a:latin typeface="Arial" charset="0"/>
              </a:defRPr>
            </a:lvl3pPr>
            <a:lvl4pPr>
              <a:spcBef>
                <a:spcPct val="0"/>
              </a:spcBef>
              <a:defRPr>
                <a:solidFill>
                  <a:schemeClr val="tx1"/>
                </a:solidFill>
                <a:latin typeface="Arial" charset="0"/>
              </a:defRPr>
            </a:lvl4pPr>
            <a:lvl5pPr>
              <a:spcBef>
                <a:spcPct val="0"/>
              </a:spcBef>
              <a:defRPr>
                <a:solidFill>
                  <a:schemeClr val="tx1"/>
                </a:solidFill>
                <a:latin typeface="Arial" charset="0"/>
              </a:defRPr>
            </a:lvl5pPr>
            <a:lvl6pPr fontAlgn="base">
              <a:spcBef>
                <a:spcPct val="0"/>
              </a:spcBef>
              <a:spcAft>
                <a:spcPct val="0"/>
              </a:spcAft>
              <a:defRPr>
                <a:solidFill>
                  <a:schemeClr val="tx1"/>
                </a:solidFill>
                <a:latin typeface="Arial" charset="0"/>
              </a:defRPr>
            </a:lvl6pPr>
            <a:lvl7pPr fontAlgn="base">
              <a:spcBef>
                <a:spcPct val="0"/>
              </a:spcBef>
              <a:spcAft>
                <a:spcPct val="0"/>
              </a:spcAft>
              <a:defRPr>
                <a:solidFill>
                  <a:schemeClr val="tx1"/>
                </a:solidFill>
                <a:latin typeface="Arial" charset="0"/>
              </a:defRPr>
            </a:lvl7pPr>
            <a:lvl8pPr fontAlgn="base">
              <a:spcBef>
                <a:spcPct val="0"/>
              </a:spcBef>
              <a:spcAft>
                <a:spcPct val="0"/>
              </a:spcAft>
              <a:defRPr>
                <a:solidFill>
                  <a:schemeClr val="tx1"/>
                </a:solidFill>
                <a:latin typeface="Arial" charset="0"/>
              </a:defRPr>
            </a:lvl8pPr>
            <a:lvl9pPr fontAlgn="base">
              <a:spcBef>
                <a:spcPct val="0"/>
              </a:spcBef>
              <a:spcAft>
                <a:spcPct val="0"/>
              </a:spcAft>
              <a:defRPr>
                <a:solidFill>
                  <a:schemeClr val="tx1"/>
                </a:solidFill>
                <a:latin typeface="Arial" charset="0"/>
              </a:defRPr>
            </a:lvl9pPr>
          </a:lstStyle>
          <a:p>
            <a:pPr algn="ctr">
              <a:spcBef>
                <a:spcPct val="50000"/>
              </a:spcBef>
            </a:pPr>
            <a:r>
              <a:rPr lang="en-US" altLang="en-US">
                <a:solidFill>
                  <a:srgbClr val="0000FF"/>
                </a:solidFill>
              </a:rPr>
              <a:t>3</a:t>
            </a:r>
          </a:p>
        </p:txBody>
      </p:sp>
      <p:sp>
        <p:nvSpPr>
          <p:cNvPr id="135181" name="Text Box 13"/>
          <p:cNvSpPr txBox="1">
            <a:spLocks noChangeArrowheads="1"/>
          </p:cNvSpPr>
          <p:nvPr/>
        </p:nvSpPr>
        <p:spPr bwMode="auto">
          <a:xfrm>
            <a:off x="7772400" y="3276600"/>
            <a:ext cx="457200" cy="579438"/>
          </a:xfrm>
          <a:prstGeom prst="rect">
            <a:avLst/>
          </a:prstGeom>
          <a:solidFill>
            <a:schemeClr val="bg1"/>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spcBef>
                <a:spcPct val="0"/>
              </a:spcBef>
              <a:defRPr>
                <a:solidFill>
                  <a:schemeClr val="tx1"/>
                </a:solidFill>
                <a:latin typeface="Arial" charset="0"/>
              </a:defRPr>
            </a:lvl1pPr>
            <a:lvl2pPr>
              <a:spcBef>
                <a:spcPct val="0"/>
              </a:spcBef>
              <a:defRPr>
                <a:solidFill>
                  <a:schemeClr val="tx1"/>
                </a:solidFill>
                <a:latin typeface="Arial" charset="0"/>
              </a:defRPr>
            </a:lvl2pPr>
            <a:lvl3pPr>
              <a:spcBef>
                <a:spcPct val="0"/>
              </a:spcBef>
              <a:defRPr>
                <a:solidFill>
                  <a:schemeClr val="tx1"/>
                </a:solidFill>
                <a:latin typeface="Arial" charset="0"/>
              </a:defRPr>
            </a:lvl3pPr>
            <a:lvl4pPr>
              <a:spcBef>
                <a:spcPct val="0"/>
              </a:spcBef>
              <a:defRPr>
                <a:solidFill>
                  <a:schemeClr val="tx1"/>
                </a:solidFill>
                <a:latin typeface="Arial" charset="0"/>
              </a:defRPr>
            </a:lvl4pPr>
            <a:lvl5pPr>
              <a:spcBef>
                <a:spcPct val="0"/>
              </a:spcBef>
              <a:defRPr>
                <a:solidFill>
                  <a:schemeClr val="tx1"/>
                </a:solidFill>
                <a:latin typeface="Arial" charset="0"/>
              </a:defRPr>
            </a:lvl5pPr>
            <a:lvl6pPr fontAlgn="base">
              <a:spcBef>
                <a:spcPct val="0"/>
              </a:spcBef>
              <a:spcAft>
                <a:spcPct val="0"/>
              </a:spcAft>
              <a:defRPr>
                <a:solidFill>
                  <a:schemeClr val="tx1"/>
                </a:solidFill>
                <a:latin typeface="Arial" charset="0"/>
              </a:defRPr>
            </a:lvl6pPr>
            <a:lvl7pPr fontAlgn="base">
              <a:spcBef>
                <a:spcPct val="0"/>
              </a:spcBef>
              <a:spcAft>
                <a:spcPct val="0"/>
              </a:spcAft>
              <a:defRPr>
                <a:solidFill>
                  <a:schemeClr val="tx1"/>
                </a:solidFill>
                <a:latin typeface="Arial" charset="0"/>
              </a:defRPr>
            </a:lvl7pPr>
            <a:lvl8pPr fontAlgn="base">
              <a:spcBef>
                <a:spcPct val="0"/>
              </a:spcBef>
              <a:spcAft>
                <a:spcPct val="0"/>
              </a:spcAft>
              <a:defRPr>
                <a:solidFill>
                  <a:schemeClr val="tx1"/>
                </a:solidFill>
                <a:latin typeface="Arial" charset="0"/>
              </a:defRPr>
            </a:lvl8pPr>
            <a:lvl9pPr fontAlgn="base">
              <a:spcBef>
                <a:spcPct val="0"/>
              </a:spcBef>
              <a:spcAft>
                <a:spcPct val="0"/>
              </a:spcAft>
              <a:defRPr>
                <a:solidFill>
                  <a:schemeClr val="tx1"/>
                </a:solidFill>
                <a:latin typeface="Arial" charset="0"/>
              </a:defRPr>
            </a:lvl9pPr>
          </a:lstStyle>
          <a:p>
            <a:pPr algn="ctr">
              <a:spcBef>
                <a:spcPct val="50000"/>
              </a:spcBef>
            </a:pPr>
            <a:r>
              <a:rPr lang="en-US" altLang="en-US">
                <a:solidFill>
                  <a:srgbClr val="0000FF"/>
                </a:solidFill>
              </a:rPr>
              <a:t>5</a:t>
            </a:r>
          </a:p>
        </p:txBody>
      </p:sp>
    </p:spTree>
    <p:custDataLst>
      <p:tags r:id="rId1"/>
    </p:custDataLst>
    <p:extLst>
      <p:ext uri="{BB962C8B-B14F-4D97-AF65-F5344CB8AC3E}">
        <p14:creationId xmlns:p14="http://schemas.microsoft.com/office/powerpoint/2010/main" val="65117722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5176"/>
                                        </p:tgtEl>
                                        <p:attrNameLst>
                                          <p:attrName>style.visibility</p:attrName>
                                        </p:attrNameLst>
                                      </p:cBhvr>
                                      <p:to>
                                        <p:strVal val="visible"/>
                                      </p:to>
                                    </p:set>
                                    <p:anim calcmode="lin" valueType="num">
                                      <p:cBhvr additive="base">
                                        <p:cTn id="7" dur="500" fill="hold"/>
                                        <p:tgtEl>
                                          <p:spTgt spid="135176"/>
                                        </p:tgtEl>
                                        <p:attrNameLst>
                                          <p:attrName>ppt_x</p:attrName>
                                        </p:attrNameLst>
                                      </p:cBhvr>
                                      <p:tavLst>
                                        <p:tav tm="0">
                                          <p:val>
                                            <p:strVal val="#ppt_x"/>
                                          </p:val>
                                        </p:tav>
                                        <p:tav tm="100000">
                                          <p:val>
                                            <p:strVal val="#ppt_x"/>
                                          </p:val>
                                        </p:tav>
                                      </p:tavLst>
                                    </p:anim>
                                    <p:anim calcmode="lin" valueType="num">
                                      <p:cBhvr additive="base">
                                        <p:cTn id="8" dur="500" fill="hold"/>
                                        <p:tgtEl>
                                          <p:spTgt spid="135176"/>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35178"/>
                                        </p:tgtEl>
                                        <p:attrNameLst>
                                          <p:attrName>style.visibility</p:attrName>
                                        </p:attrNameLst>
                                      </p:cBhvr>
                                      <p:to>
                                        <p:strVal val="visible"/>
                                      </p:to>
                                    </p:set>
                                    <p:anim calcmode="lin" valueType="num">
                                      <p:cBhvr additive="base">
                                        <p:cTn id="13" dur="500" fill="hold"/>
                                        <p:tgtEl>
                                          <p:spTgt spid="135178"/>
                                        </p:tgtEl>
                                        <p:attrNameLst>
                                          <p:attrName>ppt_x</p:attrName>
                                        </p:attrNameLst>
                                      </p:cBhvr>
                                      <p:tavLst>
                                        <p:tav tm="0">
                                          <p:val>
                                            <p:strVal val="#ppt_x"/>
                                          </p:val>
                                        </p:tav>
                                        <p:tav tm="100000">
                                          <p:val>
                                            <p:strVal val="#ppt_x"/>
                                          </p:val>
                                        </p:tav>
                                      </p:tavLst>
                                    </p:anim>
                                    <p:anim calcmode="lin" valueType="num">
                                      <p:cBhvr additive="base">
                                        <p:cTn id="14" dur="500" fill="hold"/>
                                        <p:tgtEl>
                                          <p:spTgt spid="135178"/>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5179"/>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5180"/>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518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5176" grpId="0" animBg="1"/>
      <p:bldP spid="135178" grpId="0" animBg="1"/>
      <p:bldP spid="135179" grpId="0" animBg="1"/>
      <p:bldP spid="135180" grpId="0" animBg="1"/>
      <p:bldP spid="135181"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72593" y="136525"/>
            <a:ext cx="10515600" cy="1325563"/>
          </a:xfrm>
        </p:spPr>
        <p:txBody>
          <a:bodyPr anchor="t">
            <a:noAutofit/>
          </a:bodyPr>
          <a:lstStyle/>
          <a:p>
            <a:r>
              <a:rPr lang="en-US" sz="3200" dirty="0">
                <a:solidFill>
                  <a:schemeClr val="tx1"/>
                </a:solidFill>
                <a:latin typeface="+mn-lt"/>
              </a:rPr>
              <a:t>DeGasperi et al. (2009) Linking hydrologic alteration to biological impairment in urbanizing streams of the Puget Lowlands</a:t>
            </a:r>
          </a:p>
        </p:txBody>
      </p:sp>
      <p:sp>
        <p:nvSpPr>
          <p:cNvPr id="3" name="Slide Number Placeholder 2"/>
          <p:cNvSpPr>
            <a:spLocks noGrp="1"/>
          </p:cNvSpPr>
          <p:nvPr>
            <p:ph type="sldNum" sz="quarter" idx="4294967295"/>
          </p:nvPr>
        </p:nvSpPr>
        <p:spPr>
          <a:xfrm>
            <a:off x="8610600" y="6356350"/>
            <a:ext cx="2743200" cy="365125"/>
          </a:xfrm>
          <a:prstGeom prst="rect">
            <a:avLst/>
          </a:prstGeom>
        </p:spPr>
        <p:txBody>
          <a:bodyPr/>
          <a:lstStyle/>
          <a:p>
            <a:fld id="{9CD8D479-8942-46E8-A226-A4E01F7A105C}" type="slidenum">
              <a:rPr lang="en-US" smtClean="0"/>
              <a:t>42</a:t>
            </a:fld>
            <a:endParaRPr lang="en-US"/>
          </a:p>
        </p:txBody>
      </p:sp>
      <p:pic>
        <p:nvPicPr>
          <p:cNvPr id="6" name="Picture 5"/>
          <p:cNvPicPr>
            <a:picLocks noChangeAspect="1"/>
          </p:cNvPicPr>
          <p:nvPr/>
        </p:nvPicPr>
        <p:blipFill>
          <a:blip r:embed="rId3"/>
          <a:stretch>
            <a:fillRect/>
          </a:stretch>
        </p:blipFill>
        <p:spPr>
          <a:xfrm>
            <a:off x="5522160" y="1454339"/>
            <a:ext cx="5095162" cy="5175061"/>
          </a:xfrm>
          <a:prstGeom prst="rect">
            <a:avLst/>
          </a:prstGeom>
          <a:ln w="25400">
            <a:solidFill>
              <a:srgbClr val="00B0F0"/>
            </a:solidFill>
          </a:ln>
        </p:spPr>
      </p:pic>
      <p:sp>
        <p:nvSpPr>
          <p:cNvPr id="7" name="TextBox 6"/>
          <p:cNvSpPr txBox="1"/>
          <p:nvPr/>
        </p:nvSpPr>
        <p:spPr>
          <a:xfrm>
            <a:off x="177421" y="609599"/>
            <a:ext cx="1095172" cy="584775"/>
          </a:xfrm>
          <a:prstGeom prst="rect">
            <a:avLst/>
          </a:prstGeom>
          <a:noFill/>
        </p:spPr>
        <p:txBody>
          <a:bodyPr wrap="none" rtlCol="0">
            <a:spAutoFit/>
          </a:bodyPr>
          <a:lstStyle/>
          <a:p>
            <a:r>
              <a:rPr lang="en-US" sz="3200" b="1" dirty="0">
                <a:solidFill>
                  <a:srgbClr val="FF0000"/>
                </a:solidFill>
                <a:latin typeface="Arial" panose="020B0604020202020204" pitchFamily="34" charset="0"/>
                <a:cs typeface="Arial" panose="020B0604020202020204" pitchFamily="34" charset="0"/>
              </a:rPr>
              <a:t>2009</a:t>
            </a:r>
          </a:p>
        </p:txBody>
      </p:sp>
      <p:pic>
        <p:nvPicPr>
          <p:cNvPr id="8" name="Picture 7"/>
          <p:cNvPicPr>
            <a:picLocks noChangeAspect="1"/>
          </p:cNvPicPr>
          <p:nvPr/>
        </p:nvPicPr>
        <p:blipFill>
          <a:blip r:embed="rId4"/>
          <a:stretch>
            <a:fillRect/>
          </a:stretch>
        </p:blipFill>
        <p:spPr>
          <a:xfrm>
            <a:off x="1061511" y="2139989"/>
            <a:ext cx="3850488" cy="4074354"/>
          </a:xfrm>
          <a:prstGeom prst="rect">
            <a:avLst/>
          </a:prstGeom>
          <a:ln w="25400">
            <a:solidFill>
              <a:srgbClr val="00B0F0"/>
            </a:solidFill>
          </a:ln>
        </p:spPr>
      </p:pic>
    </p:spTree>
    <p:extLst>
      <p:ext uri="{BB962C8B-B14F-4D97-AF65-F5344CB8AC3E}">
        <p14:creationId xmlns:p14="http://schemas.microsoft.com/office/powerpoint/2010/main" val="3441531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nchor="t"/>
          <a:lstStyle/>
          <a:p>
            <a:r>
              <a:rPr lang="en-US" altLang="en-US" dirty="0">
                <a:solidFill>
                  <a:schemeClr val="tx1"/>
                </a:solidFill>
              </a:rPr>
              <a:t>Eight Candidate Metrics</a:t>
            </a:r>
          </a:p>
        </p:txBody>
      </p:sp>
      <p:sp>
        <p:nvSpPr>
          <p:cNvPr id="31747" name="Rectangle 3"/>
          <p:cNvSpPr>
            <a:spLocks noGrp="1" noChangeArrowheads="1"/>
          </p:cNvSpPr>
          <p:nvPr>
            <p:ph type="body" idx="1"/>
          </p:nvPr>
        </p:nvSpPr>
        <p:spPr/>
        <p:txBody>
          <a:bodyPr>
            <a:normAutofit lnSpcReduction="10000"/>
          </a:bodyPr>
          <a:lstStyle/>
          <a:p>
            <a:pPr>
              <a:lnSpc>
                <a:spcPct val="90000"/>
              </a:lnSpc>
            </a:pPr>
            <a:r>
              <a:rPr lang="en-US" altLang="en-US" sz="3200" dirty="0"/>
              <a:t>High Pulse Count</a:t>
            </a:r>
          </a:p>
          <a:p>
            <a:pPr>
              <a:lnSpc>
                <a:spcPct val="90000"/>
              </a:lnSpc>
            </a:pPr>
            <a:r>
              <a:rPr lang="en-US" altLang="en-US" sz="3200" dirty="0"/>
              <a:t>High Pulse Range</a:t>
            </a:r>
          </a:p>
          <a:p>
            <a:pPr>
              <a:lnSpc>
                <a:spcPct val="90000"/>
              </a:lnSpc>
            </a:pPr>
            <a:r>
              <a:rPr lang="en-US" altLang="en-US" sz="3200" dirty="0"/>
              <a:t>High Pulse Duration</a:t>
            </a:r>
          </a:p>
          <a:p>
            <a:pPr>
              <a:lnSpc>
                <a:spcPct val="90000"/>
              </a:lnSpc>
            </a:pPr>
            <a:r>
              <a:rPr lang="en-US" altLang="en-US" sz="3200" dirty="0"/>
              <a:t>Low Pulse Count</a:t>
            </a:r>
          </a:p>
          <a:p>
            <a:pPr>
              <a:lnSpc>
                <a:spcPct val="90000"/>
              </a:lnSpc>
            </a:pPr>
            <a:r>
              <a:rPr lang="en-US" altLang="en-US" sz="3200" dirty="0"/>
              <a:t>Low Pulse Duration</a:t>
            </a:r>
          </a:p>
          <a:p>
            <a:pPr>
              <a:lnSpc>
                <a:spcPct val="90000"/>
              </a:lnSpc>
            </a:pPr>
            <a:r>
              <a:rPr lang="en-US" altLang="en-US" sz="3200" dirty="0" err="1"/>
              <a:t>TQmean</a:t>
            </a:r>
            <a:endParaRPr lang="en-US" altLang="en-US" sz="3200" dirty="0"/>
          </a:p>
          <a:p>
            <a:pPr>
              <a:lnSpc>
                <a:spcPct val="90000"/>
              </a:lnSpc>
            </a:pPr>
            <a:r>
              <a:rPr lang="en-US" altLang="en-US" sz="3200" dirty="0"/>
              <a:t>R-B Index</a:t>
            </a:r>
          </a:p>
          <a:p>
            <a:pPr>
              <a:lnSpc>
                <a:spcPct val="90000"/>
              </a:lnSpc>
            </a:pPr>
            <a:r>
              <a:rPr lang="en-US" altLang="en-US" sz="3200" dirty="0"/>
              <a:t>Flow Reversals</a:t>
            </a:r>
          </a:p>
        </p:txBody>
      </p:sp>
    </p:spTree>
    <p:extLst>
      <p:ext uri="{BB962C8B-B14F-4D97-AF65-F5344CB8AC3E}">
        <p14:creationId xmlns:p14="http://schemas.microsoft.com/office/powerpoint/2010/main" val="4010365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1981200" y="361950"/>
            <a:ext cx="8229600" cy="1143000"/>
          </a:xfrm>
        </p:spPr>
        <p:txBody>
          <a:bodyPr>
            <a:normAutofit fontScale="90000"/>
          </a:bodyPr>
          <a:lstStyle/>
          <a:p>
            <a:r>
              <a:rPr lang="en-US" altLang="en-US" sz="4000" dirty="0">
                <a:solidFill>
                  <a:schemeClr val="tx1"/>
                </a:solidFill>
              </a:rPr>
              <a:t>Hydrologic Metrics Highly Correlated With Each Other (and %imperviousness)</a:t>
            </a:r>
          </a:p>
        </p:txBody>
      </p:sp>
      <p:pic>
        <p:nvPicPr>
          <p:cNvPr id="3074" name="Picture 2" descr="\\kc.kingcounty.lcl\dnrp\WLRD\STS\Normative\DeGasperi\report\final\JAWRA-07-0162-P.R2_figure_4.ti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13113" y="2046864"/>
            <a:ext cx="5486400" cy="4486275"/>
          </a:xfrm>
          <a:prstGeom prst="rect">
            <a:avLst/>
          </a:prstGeom>
          <a:noFill/>
          <a:ln w="25400">
            <a:solidFill>
              <a:srgbClr val="00B0F0"/>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770370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lstStyle/>
          <a:p>
            <a:r>
              <a:rPr lang="en-US" dirty="0">
                <a:solidFill>
                  <a:schemeClr val="tx1"/>
                </a:solidFill>
              </a:rPr>
              <a:t>Hydrologic metrics correlated </a:t>
            </a:r>
            <a:br>
              <a:rPr lang="en-US" dirty="0">
                <a:solidFill>
                  <a:schemeClr val="tx1"/>
                </a:solidFill>
              </a:rPr>
            </a:br>
            <a:r>
              <a:rPr lang="en-US" dirty="0">
                <a:solidFill>
                  <a:schemeClr val="tx1"/>
                </a:solidFill>
              </a:rPr>
              <a:t>with B-IBI (n = 16)</a:t>
            </a:r>
          </a:p>
        </p:txBody>
      </p:sp>
      <p:pic>
        <p:nvPicPr>
          <p:cNvPr id="6" name="Picture 5"/>
          <p:cNvPicPr>
            <a:picLocks noChangeAspect="1"/>
          </p:cNvPicPr>
          <p:nvPr/>
        </p:nvPicPr>
        <p:blipFill>
          <a:blip r:embed="rId3"/>
          <a:stretch>
            <a:fillRect/>
          </a:stretch>
        </p:blipFill>
        <p:spPr>
          <a:xfrm>
            <a:off x="771525" y="2005154"/>
            <a:ext cx="5324475" cy="3857625"/>
          </a:xfrm>
          <a:prstGeom prst="rect">
            <a:avLst/>
          </a:prstGeom>
        </p:spPr>
      </p:pic>
      <p:pic>
        <p:nvPicPr>
          <p:cNvPr id="7" name="Picture 6"/>
          <p:cNvPicPr>
            <a:picLocks noChangeAspect="1"/>
          </p:cNvPicPr>
          <p:nvPr/>
        </p:nvPicPr>
        <p:blipFill>
          <a:blip r:embed="rId4"/>
          <a:stretch>
            <a:fillRect/>
          </a:stretch>
        </p:blipFill>
        <p:spPr>
          <a:xfrm>
            <a:off x="6210939" y="867870"/>
            <a:ext cx="5229225" cy="5676900"/>
          </a:xfrm>
          <a:prstGeom prst="rect">
            <a:avLst/>
          </a:prstGeom>
        </p:spPr>
      </p:pic>
      <p:sp>
        <p:nvSpPr>
          <p:cNvPr id="8" name="Text Box 7"/>
          <p:cNvSpPr txBox="1">
            <a:spLocks noChangeArrowheads="1"/>
          </p:cNvSpPr>
          <p:nvPr/>
        </p:nvSpPr>
        <p:spPr bwMode="auto">
          <a:xfrm>
            <a:off x="4283572" y="4046655"/>
            <a:ext cx="2082800" cy="523220"/>
          </a:xfrm>
          <a:prstGeom prst="rect">
            <a:avLst/>
          </a:prstGeom>
          <a:noFill/>
          <a:ln>
            <a:noFill/>
          </a:ln>
        </p:spPr>
        <p:txBody>
          <a:bodyPr>
            <a:spAutoFit/>
          </a:bodyPr>
          <a:lstStyle>
            <a:lvl1pPr marL="342900" indent="-342900"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FontTx/>
              <a:buNone/>
            </a:pPr>
            <a:r>
              <a:rPr lang="en-US" altLang="en-US" sz="1400" b="1" dirty="0">
                <a:solidFill>
                  <a:srgbClr val="0000FF"/>
                </a:solidFill>
              </a:rPr>
              <a:t>HIGH PULSE COUNT (71%)</a:t>
            </a:r>
          </a:p>
        </p:txBody>
      </p:sp>
      <p:sp>
        <p:nvSpPr>
          <p:cNvPr id="9" name="Text Box 7"/>
          <p:cNvSpPr txBox="1">
            <a:spLocks noChangeArrowheads="1"/>
          </p:cNvSpPr>
          <p:nvPr/>
        </p:nvSpPr>
        <p:spPr bwMode="auto">
          <a:xfrm>
            <a:off x="6849350" y="4688101"/>
            <a:ext cx="2082800" cy="304800"/>
          </a:xfrm>
          <a:prstGeom prst="rect">
            <a:avLst/>
          </a:prstGeom>
          <a:noFill/>
          <a:ln>
            <a:noFill/>
          </a:ln>
        </p:spPr>
        <p:txBody>
          <a:bodyPr>
            <a:spAutoFit/>
          </a:bodyPr>
          <a:lstStyle>
            <a:lvl1pPr marL="342900" indent="-342900"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FontTx/>
              <a:buNone/>
            </a:pPr>
            <a:r>
              <a:rPr lang="en-US" altLang="en-US" sz="1400" b="1" dirty="0">
                <a:solidFill>
                  <a:srgbClr val="0000FF"/>
                </a:solidFill>
              </a:rPr>
              <a:t>R-B Index (49%)</a:t>
            </a:r>
          </a:p>
        </p:txBody>
      </p:sp>
      <p:sp>
        <p:nvSpPr>
          <p:cNvPr id="10" name="Text Box 7"/>
          <p:cNvSpPr txBox="1">
            <a:spLocks noChangeArrowheads="1"/>
          </p:cNvSpPr>
          <p:nvPr/>
        </p:nvSpPr>
        <p:spPr bwMode="auto">
          <a:xfrm>
            <a:off x="8882353" y="2823669"/>
            <a:ext cx="2082800" cy="304800"/>
          </a:xfrm>
          <a:prstGeom prst="rect">
            <a:avLst/>
          </a:prstGeom>
          <a:noFill/>
          <a:ln>
            <a:noFill/>
          </a:ln>
        </p:spPr>
        <p:txBody>
          <a:bodyPr>
            <a:spAutoFit/>
          </a:bodyPr>
          <a:lstStyle>
            <a:lvl1pPr marL="342900" indent="-342900"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FontTx/>
              <a:buNone/>
            </a:pPr>
            <a:r>
              <a:rPr lang="en-US" altLang="en-US" sz="1400" b="1" dirty="0" err="1">
                <a:solidFill>
                  <a:srgbClr val="0000FF"/>
                </a:solidFill>
              </a:rPr>
              <a:t>TQmean</a:t>
            </a:r>
            <a:r>
              <a:rPr lang="en-US" altLang="en-US" sz="1400" b="1" dirty="0">
                <a:solidFill>
                  <a:srgbClr val="0000FF"/>
                </a:solidFill>
              </a:rPr>
              <a:t> (47%)</a:t>
            </a:r>
          </a:p>
        </p:txBody>
      </p:sp>
    </p:spTree>
    <p:extLst>
      <p:ext uri="{BB962C8B-B14F-4D97-AF65-F5344CB8AC3E}">
        <p14:creationId xmlns:p14="http://schemas.microsoft.com/office/powerpoint/2010/main" val="7132620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2000"/>
                                        <p:tgtEl>
                                          <p:spTgt spid="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22223" y="523975"/>
            <a:ext cx="7417324" cy="1143000"/>
          </a:xfrm>
        </p:spPr>
        <p:txBody>
          <a:bodyPr>
            <a:normAutofit fontScale="90000"/>
          </a:bodyPr>
          <a:lstStyle/>
          <a:p>
            <a:pPr algn="ctr"/>
            <a:r>
              <a:rPr lang="en-US" b="1" dirty="0">
                <a:solidFill>
                  <a:srgbClr val="FF0000"/>
                </a:solidFill>
              </a:rPr>
              <a:t>CAUTION!</a:t>
            </a:r>
            <a:br>
              <a:rPr lang="en-US" dirty="0"/>
            </a:br>
            <a:r>
              <a:rPr lang="en-US" dirty="0">
                <a:latin typeface="+mn-lt"/>
              </a:rPr>
              <a:t>Correlation does not equal causation.</a:t>
            </a:r>
          </a:p>
        </p:txBody>
      </p:sp>
      <p:pic>
        <p:nvPicPr>
          <p:cNvPr id="3"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72493" y="1985158"/>
            <a:ext cx="6639946" cy="48728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lgn="ctr">
                <a:solidFill>
                  <a:srgbClr val="0000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647249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1148557" y="655093"/>
            <a:ext cx="2427155" cy="3175355"/>
          </a:xfrm>
        </p:spPr>
        <p:txBody>
          <a:bodyPr>
            <a:noAutofit/>
          </a:bodyPr>
          <a:lstStyle/>
          <a:p>
            <a:pPr algn="ctr"/>
            <a:r>
              <a:rPr lang="en-US" altLang="en-US" sz="2800" dirty="0">
                <a:solidFill>
                  <a:schemeClr val="tx1"/>
                </a:solidFill>
              </a:rPr>
              <a:t>Hydrologic Metrics Respond to Basin Urbanization over Time</a:t>
            </a:r>
          </a:p>
        </p:txBody>
      </p:sp>
      <p:pic>
        <p:nvPicPr>
          <p:cNvPr id="34819"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60788" y="168276"/>
            <a:ext cx="6907212" cy="668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20" name="Text Box 5"/>
          <p:cNvSpPr txBox="1">
            <a:spLocks noChangeArrowheads="1"/>
          </p:cNvSpPr>
          <p:nvPr/>
        </p:nvSpPr>
        <p:spPr bwMode="auto">
          <a:xfrm>
            <a:off x="8340725" y="5930900"/>
            <a:ext cx="1989138"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a:solidFill>
                  <a:srgbClr val="0000FF"/>
                </a:solidFill>
              </a:rPr>
              <a:t>R-B Index</a:t>
            </a:r>
          </a:p>
        </p:txBody>
      </p:sp>
      <p:sp>
        <p:nvSpPr>
          <p:cNvPr id="34821" name="Text Box 6"/>
          <p:cNvSpPr txBox="1">
            <a:spLocks noChangeArrowheads="1"/>
          </p:cNvSpPr>
          <p:nvPr/>
        </p:nvSpPr>
        <p:spPr bwMode="auto">
          <a:xfrm>
            <a:off x="2078039" y="5038725"/>
            <a:ext cx="1762125"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a:solidFill>
                  <a:srgbClr val="0000FF"/>
                </a:solidFill>
              </a:rPr>
              <a:t>TQmean</a:t>
            </a:r>
          </a:p>
        </p:txBody>
      </p:sp>
      <p:sp>
        <p:nvSpPr>
          <p:cNvPr id="34822" name="Text Box 7"/>
          <p:cNvSpPr txBox="1">
            <a:spLocks noChangeArrowheads="1"/>
          </p:cNvSpPr>
          <p:nvPr/>
        </p:nvSpPr>
        <p:spPr bwMode="auto">
          <a:xfrm>
            <a:off x="5989639" y="1649414"/>
            <a:ext cx="1042987"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a:solidFill>
                  <a:srgbClr val="0000FF"/>
                </a:solidFill>
              </a:rPr>
              <a:t>HPC</a:t>
            </a:r>
          </a:p>
        </p:txBody>
      </p:sp>
      <p:sp>
        <p:nvSpPr>
          <p:cNvPr id="2" name="TextBox 1"/>
          <p:cNvSpPr txBox="1"/>
          <p:nvPr/>
        </p:nvSpPr>
        <p:spPr>
          <a:xfrm>
            <a:off x="338652" y="285761"/>
            <a:ext cx="3478773" cy="369332"/>
          </a:xfrm>
          <a:prstGeom prst="rect">
            <a:avLst/>
          </a:prstGeom>
          <a:noFill/>
        </p:spPr>
        <p:txBody>
          <a:bodyPr wrap="none" rtlCol="0">
            <a:spAutoFit/>
          </a:bodyPr>
          <a:lstStyle/>
          <a:p>
            <a:r>
              <a:rPr lang="en-US" b="1" dirty="0"/>
              <a:t>USGS Mercer Creek Bellevue, WA</a:t>
            </a:r>
          </a:p>
        </p:txBody>
      </p:sp>
    </p:spTree>
    <p:extLst>
      <p:ext uri="{BB962C8B-B14F-4D97-AF65-F5344CB8AC3E}">
        <p14:creationId xmlns:p14="http://schemas.microsoft.com/office/powerpoint/2010/main" val="27729728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lstStyle/>
          <a:p>
            <a:r>
              <a:rPr lang="en-US" dirty="0">
                <a:solidFill>
                  <a:schemeClr val="tx1"/>
                </a:solidFill>
              </a:rPr>
              <a:t>Miller Creek Basin Plan Case Study</a:t>
            </a:r>
          </a:p>
        </p:txBody>
      </p:sp>
      <p:pic>
        <p:nvPicPr>
          <p:cNvPr id="6" name="Picture 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2135" y="1611204"/>
            <a:ext cx="5695009" cy="45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lgn="ctr">
                <a:solidFill>
                  <a:srgbClr val="0000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66015" y="1624852"/>
            <a:ext cx="5692345" cy="45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lgn="ctr">
                <a:solidFill>
                  <a:srgbClr val="0000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63755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2084"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06564" y="1552576"/>
            <a:ext cx="9069387" cy="4778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lgn="ctr">
                <a:solidFill>
                  <a:srgbClr val="0000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02085" name="Text Box 5"/>
          <p:cNvSpPr txBox="1">
            <a:spLocks noChangeArrowheads="1"/>
          </p:cNvSpPr>
          <p:nvPr/>
        </p:nvSpPr>
        <p:spPr bwMode="auto">
          <a:xfrm flipV="1">
            <a:off x="1519277" y="1554164"/>
            <a:ext cx="553998" cy="4835525"/>
          </a:xfrm>
          <a:prstGeom prst="rect">
            <a:avLst/>
          </a:prstGeom>
          <a:solidFill>
            <a:schemeClr val="bg1"/>
          </a:solidFill>
          <a:ln>
            <a:noFill/>
          </a:ln>
          <a:effectLst/>
          <a:extLst>
            <a:ext uri="{91240B29-F687-4F45-9708-019B960494DF}">
              <a14:hiddenLine xmlns:a14="http://schemas.microsoft.com/office/drawing/2010/main" w="25400" algn="ctr">
                <a:solidFill>
                  <a:srgbClr val="0000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a:spAutoFit/>
          </a:bodyPr>
          <a:lstStyle>
            <a:lvl1pPr marL="342900" indent="-342900">
              <a:spcBef>
                <a:spcPct val="0"/>
              </a:spcBef>
              <a:defRPr>
                <a:solidFill>
                  <a:schemeClr val="tx1"/>
                </a:solidFill>
                <a:latin typeface="Arial" panose="020B0604020202020204" pitchFamily="34" charset="0"/>
              </a:defRPr>
            </a:lvl1pPr>
            <a:lvl2pPr>
              <a:spcBef>
                <a:spcPct val="0"/>
              </a:spcBef>
              <a:defRPr>
                <a:solidFill>
                  <a:schemeClr val="tx1"/>
                </a:solidFill>
                <a:latin typeface="Arial" panose="020B0604020202020204" pitchFamily="34" charset="0"/>
              </a:defRPr>
            </a:lvl2pPr>
            <a:lvl3pPr>
              <a:spcBef>
                <a:spcPct val="0"/>
              </a:spcBef>
              <a:defRPr>
                <a:solidFill>
                  <a:schemeClr val="tx1"/>
                </a:solidFill>
                <a:latin typeface="Arial" panose="020B0604020202020204" pitchFamily="34" charset="0"/>
              </a:defRPr>
            </a:lvl3pPr>
            <a:lvl4pPr>
              <a:spcBef>
                <a:spcPct val="0"/>
              </a:spcBef>
              <a:defRPr>
                <a:solidFill>
                  <a:schemeClr val="tx1"/>
                </a:solidFill>
                <a:latin typeface="Arial" panose="020B0604020202020204" pitchFamily="34" charset="0"/>
              </a:defRPr>
            </a:lvl4pPr>
            <a:lvl5pPr>
              <a:spcBef>
                <a:spcPct val="0"/>
              </a:spcBef>
              <a:defRPr>
                <a:solidFill>
                  <a:schemeClr val="tx1"/>
                </a:solidFill>
                <a:latin typeface="Arial" panose="020B0604020202020204" pitchFamily="34" charset="0"/>
              </a:defRPr>
            </a:lvl5pPr>
            <a:lvl6pPr fontAlgn="base">
              <a:spcBef>
                <a:spcPct val="0"/>
              </a:spcBef>
              <a:spcAft>
                <a:spcPct val="0"/>
              </a:spcAft>
              <a:defRPr>
                <a:solidFill>
                  <a:schemeClr val="tx1"/>
                </a:solidFill>
                <a:latin typeface="Arial" panose="020B0604020202020204" pitchFamily="34" charset="0"/>
              </a:defRPr>
            </a:lvl6pPr>
            <a:lvl7pPr fontAlgn="base">
              <a:spcBef>
                <a:spcPct val="0"/>
              </a:spcBef>
              <a:spcAft>
                <a:spcPct val="0"/>
              </a:spcAft>
              <a:defRPr>
                <a:solidFill>
                  <a:schemeClr val="tx1"/>
                </a:solidFill>
                <a:latin typeface="Arial" panose="020B0604020202020204" pitchFamily="34" charset="0"/>
              </a:defRPr>
            </a:lvl7pPr>
            <a:lvl8pPr fontAlgn="base">
              <a:spcBef>
                <a:spcPct val="0"/>
              </a:spcBef>
              <a:spcAft>
                <a:spcPct val="0"/>
              </a:spcAft>
              <a:defRPr>
                <a:solidFill>
                  <a:schemeClr val="tx1"/>
                </a:solidFill>
                <a:latin typeface="Arial" panose="020B0604020202020204" pitchFamily="34" charset="0"/>
              </a:defRPr>
            </a:lvl8pPr>
            <a:lvl9pPr fontAlgn="base">
              <a:spcBef>
                <a:spcPct val="0"/>
              </a:spcBef>
              <a:spcAft>
                <a:spcPct val="0"/>
              </a:spcAft>
              <a:defRPr>
                <a:solidFill>
                  <a:schemeClr val="tx1"/>
                </a:solidFill>
                <a:latin typeface="Arial" panose="020B0604020202020204" pitchFamily="34" charset="0"/>
              </a:defRPr>
            </a:lvl9pPr>
          </a:lstStyle>
          <a:p>
            <a:pPr algn="ctr">
              <a:spcBef>
                <a:spcPct val="50000"/>
              </a:spcBef>
            </a:pPr>
            <a:r>
              <a:rPr lang="en-US" altLang="en-US" sz="2400">
                <a:solidFill>
                  <a:srgbClr val="0000FF"/>
                </a:solidFill>
              </a:rPr>
              <a:t>               T</a:t>
            </a:r>
            <a:r>
              <a:rPr lang="en-US" altLang="en-US" sz="2400" baseline="-25000">
                <a:solidFill>
                  <a:srgbClr val="0000FF"/>
                </a:solidFill>
              </a:rPr>
              <a:t>Qmean</a:t>
            </a:r>
          </a:p>
        </p:txBody>
      </p:sp>
      <p:sp>
        <p:nvSpPr>
          <p:cNvPr id="302086" name="Text Box 6"/>
          <p:cNvSpPr txBox="1">
            <a:spLocks noChangeArrowheads="1"/>
          </p:cNvSpPr>
          <p:nvPr/>
        </p:nvSpPr>
        <p:spPr bwMode="auto">
          <a:xfrm>
            <a:off x="2408239" y="1552575"/>
            <a:ext cx="3908425" cy="369332"/>
          </a:xfrm>
          <a:prstGeom prst="rect">
            <a:avLst/>
          </a:prstGeom>
          <a:solidFill>
            <a:schemeClr val="bg1"/>
          </a:solidFill>
          <a:ln>
            <a:noFill/>
          </a:ln>
          <a:effectLst/>
          <a:extLst>
            <a:ext uri="{91240B29-F687-4F45-9708-019B960494DF}">
              <a14:hiddenLine xmlns:a14="http://schemas.microsoft.com/office/drawing/2010/main" w="25400" algn="ctr">
                <a:solidFill>
                  <a:srgbClr val="0000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spcBef>
                <a:spcPct val="0"/>
              </a:spcBef>
              <a:defRPr>
                <a:solidFill>
                  <a:schemeClr val="tx1"/>
                </a:solidFill>
                <a:latin typeface="Arial" panose="020B0604020202020204" pitchFamily="34" charset="0"/>
              </a:defRPr>
            </a:lvl1pPr>
            <a:lvl2pPr>
              <a:spcBef>
                <a:spcPct val="0"/>
              </a:spcBef>
              <a:defRPr>
                <a:solidFill>
                  <a:schemeClr val="tx1"/>
                </a:solidFill>
                <a:latin typeface="Arial" panose="020B0604020202020204" pitchFamily="34" charset="0"/>
              </a:defRPr>
            </a:lvl2pPr>
            <a:lvl3pPr>
              <a:spcBef>
                <a:spcPct val="0"/>
              </a:spcBef>
              <a:defRPr>
                <a:solidFill>
                  <a:schemeClr val="tx1"/>
                </a:solidFill>
                <a:latin typeface="Arial" panose="020B0604020202020204" pitchFamily="34" charset="0"/>
              </a:defRPr>
            </a:lvl3pPr>
            <a:lvl4pPr>
              <a:spcBef>
                <a:spcPct val="0"/>
              </a:spcBef>
              <a:defRPr>
                <a:solidFill>
                  <a:schemeClr val="tx1"/>
                </a:solidFill>
                <a:latin typeface="Arial" panose="020B0604020202020204" pitchFamily="34" charset="0"/>
              </a:defRPr>
            </a:lvl4pPr>
            <a:lvl5pPr>
              <a:spcBef>
                <a:spcPct val="0"/>
              </a:spcBef>
              <a:defRPr>
                <a:solidFill>
                  <a:schemeClr val="tx1"/>
                </a:solidFill>
                <a:latin typeface="Arial" panose="020B0604020202020204" pitchFamily="34" charset="0"/>
              </a:defRPr>
            </a:lvl5pPr>
            <a:lvl6pPr fontAlgn="base">
              <a:spcBef>
                <a:spcPct val="0"/>
              </a:spcBef>
              <a:spcAft>
                <a:spcPct val="0"/>
              </a:spcAft>
              <a:defRPr>
                <a:solidFill>
                  <a:schemeClr val="tx1"/>
                </a:solidFill>
                <a:latin typeface="Arial" panose="020B0604020202020204" pitchFamily="34" charset="0"/>
              </a:defRPr>
            </a:lvl6pPr>
            <a:lvl7pPr fontAlgn="base">
              <a:spcBef>
                <a:spcPct val="0"/>
              </a:spcBef>
              <a:spcAft>
                <a:spcPct val="0"/>
              </a:spcAft>
              <a:defRPr>
                <a:solidFill>
                  <a:schemeClr val="tx1"/>
                </a:solidFill>
                <a:latin typeface="Arial" panose="020B0604020202020204" pitchFamily="34" charset="0"/>
              </a:defRPr>
            </a:lvl7pPr>
            <a:lvl8pPr fontAlgn="base">
              <a:spcBef>
                <a:spcPct val="0"/>
              </a:spcBef>
              <a:spcAft>
                <a:spcPct val="0"/>
              </a:spcAft>
              <a:defRPr>
                <a:solidFill>
                  <a:schemeClr val="tx1"/>
                </a:solidFill>
                <a:latin typeface="Arial" panose="020B0604020202020204" pitchFamily="34" charset="0"/>
              </a:defRPr>
            </a:lvl8pPr>
            <a:lvl9pPr fontAlgn="base">
              <a:spcBef>
                <a:spcPct val="0"/>
              </a:spcBef>
              <a:spcAft>
                <a:spcPct val="0"/>
              </a:spcAft>
              <a:defRPr>
                <a:solidFill>
                  <a:schemeClr val="tx1"/>
                </a:solidFill>
                <a:latin typeface="Arial" panose="020B0604020202020204" pitchFamily="34" charset="0"/>
              </a:defRPr>
            </a:lvl9pPr>
          </a:lstStyle>
          <a:p>
            <a:pPr algn="ctr">
              <a:spcBef>
                <a:spcPct val="50000"/>
              </a:spcBef>
            </a:pPr>
            <a:r>
              <a:rPr lang="en-US" altLang="en-US">
                <a:solidFill>
                  <a:srgbClr val="0000FF"/>
                </a:solidFill>
              </a:rPr>
              <a:t>Fully-Forested</a:t>
            </a:r>
          </a:p>
        </p:txBody>
      </p:sp>
      <p:sp>
        <p:nvSpPr>
          <p:cNvPr id="302087" name="Text Box 7"/>
          <p:cNvSpPr txBox="1">
            <a:spLocks noChangeArrowheads="1"/>
          </p:cNvSpPr>
          <p:nvPr/>
        </p:nvSpPr>
        <p:spPr bwMode="auto">
          <a:xfrm>
            <a:off x="6551614" y="1552575"/>
            <a:ext cx="3908425" cy="369332"/>
          </a:xfrm>
          <a:prstGeom prst="rect">
            <a:avLst/>
          </a:prstGeom>
          <a:solidFill>
            <a:schemeClr val="bg1"/>
          </a:solidFill>
          <a:ln>
            <a:noFill/>
          </a:ln>
          <a:effectLst/>
          <a:extLst>
            <a:ext uri="{91240B29-F687-4F45-9708-019B960494DF}">
              <a14:hiddenLine xmlns:a14="http://schemas.microsoft.com/office/drawing/2010/main" w="25400" algn="ctr">
                <a:solidFill>
                  <a:srgbClr val="0000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spcBef>
                <a:spcPct val="0"/>
              </a:spcBef>
              <a:defRPr>
                <a:solidFill>
                  <a:schemeClr val="tx1"/>
                </a:solidFill>
                <a:latin typeface="Arial" panose="020B0604020202020204" pitchFamily="34" charset="0"/>
              </a:defRPr>
            </a:lvl1pPr>
            <a:lvl2pPr>
              <a:spcBef>
                <a:spcPct val="0"/>
              </a:spcBef>
              <a:defRPr>
                <a:solidFill>
                  <a:schemeClr val="tx1"/>
                </a:solidFill>
                <a:latin typeface="Arial" panose="020B0604020202020204" pitchFamily="34" charset="0"/>
              </a:defRPr>
            </a:lvl2pPr>
            <a:lvl3pPr>
              <a:spcBef>
                <a:spcPct val="0"/>
              </a:spcBef>
              <a:defRPr>
                <a:solidFill>
                  <a:schemeClr val="tx1"/>
                </a:solidFill>
                <a:latin typeface="Arial" panose="020B0604020202020204" pitchFamily="34" charset="0"/>
              </a:defRPr>
            </a:lvl3pPr>
            <a:lvl4pPr>
              <a:spcBef>
                <a:spcPct val="0"/>
              </a:spcBef>
              <a:defRPr>
                <a:solidFill>
                  <a:schemeClr val="tx1"/>
                </a:solidFill>
                <a:latin typeface="Arial" panose="020B0604020202020204" pitchFamily="34" charset="0"/>
              </a:defRPr>
            </a:lvl4pPr>
            <a:lvl5pPr>
              <a:spcBef>
                <a:spcPct val="0"/>
              </a:spcBef>
              <a:defRPr>
                <a:solidFill>
                  <a:schemeClr val="tx1"/>
                </a:solidFill>
                <a:latin typeface="Arial" panose="020B0604020202020204" pitchFamily="34" charset="0"/>
              </a:defRPr>
            </a:lvl5pPr>
            <a:lvl6pPr fontAlgn="base">
              <a:spcBef>
                <a:spcPct val="0"/>
              </a:spcBef>
              <a:spcAft>
                <a:spcPct val="0"/>
              </a:spcAft>
              <a:defRPr>
                <a:solidFill>
                  <a:schemeClr val="tx1"/>
                </a:solidFill>
                <a:latin typeface="Arial" panose="020B0604020202020204" pitchFamily="34" charset="0"/>
              </a:defRPr>
            </a:lvl6pPr>
            <a:lvl7pPr fontAlgn="base">
              <a:spcBef>
                <a:spcPct val="0"/>
              </a:spcBef>
              <a:spcAft>
                <a:spcPct val="0"/>
              </a:spcAft>
              <a:defRPr>
                <a:solidFill>
                  <a:schemeClr val="tx1"/>
                </a:solidFill>
                <a:latin typeface="Arial" panose="020B0604020202020204" pitchFamily="34" charset="0"/>
              </a:defRPr>
            </a:lvl7pPr>
            <a:lvl8pPr fontAlgn="base">
              <a:spcBef>
                <a:spcPct val="0"/>
              </a:spcBef>
              <a:spcAft>
                <a:spcPct val="0"/>
              </a:spcAft>
              <a:defRPr>
                <a:solidFill>
                  <a:schemeClr val="tx1"/>
                </a:solidFill>
                <a:latin typeface="Arial" panose="020B0604020202020204" pitchFamily="34" charset="0"/>
              </a:defRPr>
            </a:lvl8pPr>
            <a:lvl9pPr fontAlgn="base">
              <a:spcBef>
                <a:spcPct val="0"/>
              </a:spcBef>
              <a:spcAft>
                <a:spcPct val="0"/>
              </a:spcAft>
              <a:defRPr>
                <a:solidFill>
                  <a:schemeClr val="tx1"/>
                </a:solidFill>
                <a:latin typeface="Arial" panose="020B0604020202020204" pitchFamily="34" charset="0"/>
              </a:defRPr>
            </a:lvl9pPr>
          </a:lstStyle>
          <a:p>
            <a:pPr algn="ctr">
              <a:spcBef>
                <a:spcPct val="50000"/>
              </a:spcBef>
            </a:pPr>
            <a:r>
              <a:rPr lang="en-US" altLang="en-US">
                <a:solidFill>
                  <a:srgbClr val="0000FF"/>
                </a:solidFill>
              </a:rPr>
              <a:t>Current Conditions</a:t>
            </a:r>
          </a:p>
        </p:txBody>
      </p:sp>
      <p:sp>
        <p:nvSpPr>
          <p:cNvPr id="302088" name="Text Box 8"/>
          <p:cNvSpPr txBox="1">
            <a:spLocks noChangeArrowheads="1"/>
          </p:cNvSpPr>
          <p:nvPr/>
        </p:nvSpPr>
        <p:spPr bwMode="auto">
          <a:xfrm>
            <a:off x="3470276" y="4822825"/>
            <a:ext cx="4691063" cy="369332"/>
          </a:xfrm>
          <a:prstGeom prst="rect">
            <a:avLst/>
          </a:prstGeom>
          <a:solidFill>
            <a:schemeClr val="bg1"/>
          </a:solidFill>
          <a:ln w="254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spcBef>
                <a:spcPct val="0"/>
              </a:spcBef>
              <a:defRPr>
                <a:solidFill>
                  <a:schemeClr val="tx1"/>
                </a:solidFill>
                <a:latin typeface="Arial" panose="020B0604020202020204" pitchFamily="34" charset="0"/>
              </a:defRPr>
            </a:lvl1pPr>
            <a:lvl2pPr>
              <a:spcBef>
                <a:spcPct val="0"/>
              </a:spcBef>
              <a:defRPr>
                <a:solidFill>
                  <a:schemeClr val="tx1"/>
                </a:solidFill>
                <a:latin typeface="Arial" panose="020B0604020202020204" pitchFamily="34" charset="0"/>
              </a:defRPr>
            </a:lvl2pPr>
            <a:lvl3pPr>
              <a:spcBef>
                <a:spcPct val="0"/>
              </a:spcBef>
              <a:defRPr>
                <a:solidFill>
                  <a:schemeClr val="tx1"/>
                </a:solidFill>
                <a:latin typeface="Arial" panose="020B0604020202020204" pitchFamily="34" charset="0"/>
              </a:defRPr>
            </a:lvl3pPr>
            <a:lvl4pPr>
              <a:spcBef>
                <a:spcPct val="0"/>
              </a:spcBef>
              <a:defRPr>
                <a:solidFill>
                  <a:schemeClr val="tx1"/>
                </a:solidFill>
                <a:latin typeface="Arial" panose="020B0604020202020204" pitchFamily="34" charset="0"/>
              </a:defRPr>
            </a:lvl4pPr>
            <a:lvl5pPr>
              <a:spcBef>
                <a:spcPct val="0"/>
              </a:spcBef>
              <a:defRPr>
                <a:solidFill>
                  <a:schemeClr val="tx1"/>
                </a:solidFill>
                <a:latin typeface="Arial" panose="020B0604020202020204" pitchFamily="34" charset="0"/>
              </a:defRPr>
            </a:lvl5pPr>
            <a:lvl6pPr fontAlgn="base">
              <a:spcBef>
                <a:spcPct val="0"/>
              </a:spcBef>
              <a:spcAft>
                <a:spcPct val="0"/>
              </a:spcAft>
              <a:defRPr>
                <a:solidFill>
                  <a:schemeClr val="tx1"/>
                </a:solidFill>
                <a:latin typeface="Arial" panose="020B0604020202020204" pitchFamily="34" charset="0"/>
              </a:defRPr>
            </a:lvl6pPr>
            <a:lvl7pPr fontAlgn="base">
              <a:spcBef>
                <a:spcPct val="0"/>
              </a:spcBef>
              <a:spcAft>
                <a:spcPct val="0"/>
              </a:spcAft>
              <a:defRPr>
                <a:solidFill>
                  <a:schemeClr val="tx1"/>
                </a:solidFill>
                <a:latin typeface="Arial" panose="020B0604020202020204" pitchFamily="34" charset="0"/>
              </a:defRPr>
            </a:lvl7pPr>
            <a:lvl8pPr fontAlgn="base">
              <a:spcBef>
                <a:spcPct val="0"/>
              </a:spcBef>
              <a:spcAft>
                <a:spcPct val="0"/>
              </a:spcAft>
              <a:defRPr>
                <a:solidFill>
                  <a:schemeClr val="tx1"/>
                </a:solidFill>
                <a:latin typeface="Arial" panose="020B0604020202020204" pitchFamily="34" charset="0"/>
              </a:defRPr>
            </a:lvl8pPr>
            <a:lvl9pPr fontAlgn="base">
              <a:spcBef>
                <a:spcPct val="0"/>
              </a:spcBef>
              <a:spcAft>
                <a:spcPct val="0"/>
              </a:spcAft>
              <a:defRPr>
                <a:solidFill>
                  <a:schemeClr val="tx1"/>
                </a:solidFill>
                <a:latin typeface="Arial" panose="020B0604020202020204" pitchFamily="34" charset="0"/>
              </a:defRPr>
            </a:lvl9pPr>
          </a:lstStyle>
          <a:p>
            <a:pPr algn="ctr">
              <a:spcBef>
                <a:spcPct val="50000"/>
              </a:spcBef>
            </a:pPr>
            <a:r>
              <a:rPr lang="en-US" altLang="en-US">
                <a:solidFill>
                  <a:srgbClr val="0000FF"/>
                </a:solidFill>
              </a:rPr>
              <a:t>25</a:t>
            </a:r>
            <a:r>
              <a:rPr lang="en-US" altLang="en-US" baseline="30000">
                <a:solidFill>
                  <a:srgbClr val="0000FF"/>
                </a:solidFill>
              </a:rPr>
              <a:t>th</a:t>
            </a:r>
            <a:r>
              <a:rPr lang="en-US" altLang="en-US">
                <a:solidFill>
                  <a:srgbClr val="0000FF"/>
                </a:solidFill>
              </a:rPr>
              <a:t> and 75</a:t>
            </a:r>
            <a:r>
              <a:rPr lang="en-US" altLang="en-US" baseline="30000">
                <a:solidFill>
                  <a:srgbClr val="0000FF"/>
                </a:solidFill>
              </a:rPr>
              <a:t>th</a:t>
            </a:r>
            <a:r>
              <a:rPr lang="en-US" altLang="en-US">
                <a:solidFill>
                  <a:srgbClr val="0000FF"/>
                </a:solidFill>
              </a:rPr>
              <a:t> Percentiles</a:t>
            </a:r>
          </a:p>
        </p:txBody>
      </p:sp>
      <p:sp>
        <p:nvSpPr>
          <p:cNvPr id="302089" name="Text Box 9"/>
          <p:cNvSpPr txBox="1">
            <a:spLocks noChangeArrowheads="1"/>
          </p:cNvSpPr>
          <p:nvPr/>
        </p:nvSpPr>
        <p:spPr bwMode="auto">
          <a:xfrm>
            <a:off x="2571751" y="2466976"/>
            <a:ext cx="1916113"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lgn="ctr">
                <a:solidFill>
                  <a:srgbClr val="0000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spcBef>
                <a:spcPct val="0"/>
              </a:spcBef>
              <a:defRPr>
                <a:solidFill>
                  <a:schemeClr val="tx1"/>
                </a:solidFill>
                <a:latin typeface="Arial" panose="020B0604020202020204" pitchFamily="34" charset="0"/>
              </a:defRPr>
            </a:lvl1pPr>
            <a:lvl2pPr>
              <a:spcBef>
                <a:spcPct val="0"/>
              </a:spcBef>
              <a:defRPr>
                <a:solidFill>
                  <a:schemeClr val="tx1"/>
                </a:solidFill>
                <a:latin typeface="Arial" panose="020B0604020202020204" pitchFamily="34" charset="0"/>
              </a:defRPr>
            </a:lvl2pPr>
            <a:lvl3pPr>
              <a:spcBef>
                <a:spcPct val="0"/>
              </a:spcBef>
              <a:defRPr>
                <a:solidFill>
                  <a:schemeClr val="tx1"/>
                </a:solidFill>
                <a:latin typeface="Arial" panose="020B0604020202020204" pitchFamily="34" charset="0"/>
              </a:defRPr>
            </a:lvl3pPr>
            <a:lvl4pPr>
              <a:spcBef>
                <a:spcPct val="0"/>
              </a:spcBef>
              <a:defRPr>
                <a:solidFill>
                  <a:schemeClr val="tx1"/>
                </a:solidFill>
                <a:latin typeface="Arial" panose="020B0604020202020204" pitchFamily="34" charset="0"/>
              </a:defRPr>
            </a:lvl4pPr>
            <a:lvl5pPr>
              <a:spcBef>
                <a:spcPct val="0"/>
              </a:spcBef>
              <a:defRPr>
                <a:solidFill>
                  <a:schemeClr val="tx1"/>
                </a:solidFill>
                <a:latin typeface="Arial" panose="020B0604020202020204" pitchFamily="34" charset="0"/>
              </a:defRPr>
            </a:lvl5pPr>
            <a:lvl6pPr fontAlgn="base">
              <a:spcBef>
                <a:spcPct val="0"/>
              </a:spcBef>
              <a:spcAft>
                <a:spcPct val="0"/>
              </a:spcAft>
              <a:defRPr>
                <a:solidFill>
                  <a:schemeClr val="tx1"/>
                </a:solidFill>
                <a:latin typeface="Arial" panose="020B0604020202020204" pitchFamily="34" charset="0"/>
              </a:defRPr>
            </a:lvl6pPr>
            <a:lvl7pPr fontAlgn="base">
              <a:spcBef>
                <a:spcPct val="0"/>
              </a:spcBef>
              <a:spcAft>
                <a:spcPct val="0"/>
              </a:spcAft>
              <a:defRPr>
                <a:solidFill>
                  <a:schemeClr val="tx1"/>
                </a:solidFill>
                <a:latin typeface="Arial" panose="020B0604020202020204" pitchFamily="34" charset="0"/>
              </a:defRPr>
            </a:lvl7pPr>
            <a:lvl8pPr fontAlgn="base">
              <a:spcBef>
                <a:spcPct val="0"/>
              </a:spcBef>
              <a:spcAft>
                <a:spcPct val="0"/>
              </a:spcAft>
              <a:defRPr>
                <a:solidFill>
                  <a:schemeClr val="tx1"/>
                </a:solidFill>
                <a:latin typeface="Arial" panose="020B0604020202020204" pitchFamily="34" charset="0"/>
              </a:defRPr>
            </a:lvl8pPr>
            <a:lvl9pPr fontAlgn="base">
              <a:spcBef>
                <a:spcPct val="0"/>
              </a:spcBef>
              <a:spcAft>
                <a:spcPct val="0"/>
              </a:spcAft>
              <a:defRPr>
                <a:solidFill>
                  <a:schemeClr val="tx1"/>
                </a:solidFill>
                <a:latin typeface="Arial" panose="020B0604020202020204" pitchFamily="34" charset="0"/>
              </a:defRPr>
            </a:lvl9pPr>
          </a:lstStyle>
          <a:p>
            <a:pPr>
              <a:spcBef>
                <a:spcPct val="50000"/>
              </a:spcBef>
            </a:pPr>
            <a:r>
              <a:rPr lang="en-US" altLang="en-US" b="1">
                <a:solidFill>
                  <a:srgbClr val="0000FF"/>
                </a:solidFill>
              </a:rPr>
              <a:t>1949-2002</a:t>
            </a:r>
          </a:p>
        </p:txBody>
      </p:sp>
      <p:sp>
        <p:nvSpPr>
          <p:cNvPr id="302090" name="Text Box 10"/>
          <p:cNvSpPr txBox="1">
            <a:spLocks noChangeArrowheads="1"/>
          </p:cNvSpPr>
          <p:nvPr/>
        </p:nvSpPr>
        <p:spPr bwMode="auto">
          <a:xfrm>
            <a:off x="6661151" y="2466976"/>
            <a:ext cx="1916113"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lgn="ctr">
                <a:solidFill>
                  <a:srgbClr val="0000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spcBef>
                <a:spcPct val="0"/>
              </a:spcBef>
              <a:defRPr>
                <a:solidFill>
                  <a:schemeClr val="tx1"/>
                </a:solidFill>
                <a:latin typeface="Arial" panose="020B0604020202020204" pitchFamily="34" charset="0"/>
              </a:defRPr>
            </a:lvl1pPr>
            <a:lvl2pPr>
              <a:spcBef>
                <a:spcPct val="0"/>
              </a:spcBef>
              <a:defRPr>
                <a:solidFill>
                  <a:schemeClr val="tx1"/>
                </a:solidFill>
                <a:latin typeface="Arial" panose="020B0604020202020204" pitchFamily="34" charset="0"/>
              </a:defRPr>
            </a:lvl2pPr>
            <a:lvl3pPr>
              <a:spcBef>
                <a:spcPct val="0"/>
              </a:spcBef>
              <a:defRPr>
                <a:solidFill>
                  <a:schemeClr val="tx1"/>
                </a:solidFill>
                <a:latin typeface="Arial" panose="020B0604020202020204" pitchFamily="34" charset="0"/>
              </a:defRPr>
            </a:lvl3pPr>
            <a:lvl4pPr>
              <a:spcBef>
                <a:spcPct val="0"/>
              </a:spcBef>
              <a:defRPr>
                <a:solidFill>
                  <a:schemeClr val="tx1"/>
                </a:solidFill>
                <a:latin typeface="Arial" panose="020B0604020202020204" pitchFamily="34" charset="0"/>
              </a:defRPr>
            </a:lvl4pPr>
            <a:lvl5pPr>
              <a:spcBef>
                <a:spcPct val="0"/>
              </a:spcBef>
              <a:defRPr>
                <a:solidFill>
                  <a:schemeClr val="tx1"/>
                </a:solidFill>
                <a:latin typeface="Arial" panose="020B0604020202020204" pitchFamily="34" charset="0"/>
              </a:defRPr>
            </a:lvl5pPr>
            <a:lvl6pPr fontAlgn="base">
              <a:spcBef>
                <a:spcPct val="0"/>
              </a:spcBef>
              <a:spcAft>
                <a:spcPct val="0"/>
              </a:spcAft>
              <a:defRPr>
                <a:solidFill>
                  <a:schemeClr val="tx1"/>
                </a:solidFill>
                <a:latin typeface="Arial" panose="020B0604020202020204" pitchFamily="34" charset="0"/>
              </a:defRPr>
            </a:lvl6pPr>
            <a:lvl7pPr fontAlgn="base">
              <a:spcBef>
                <a:spcPct val="0"/>
              </a:spcBef>
              <a:spcAft>
                <a:spcPct val="0"/>
              </a:spcAft>
              <a:defRPr>
                <a:solidFill>
                  <a:schemeClr val="tx1"/>
                </a:solidFill>
                <a:latin typeface="Arial" panose="020B0604020202020204" pitchFamily="34" charset="0"/>
              </a:defRPr>
            </a:lvl7pPr>
            <a:lvl8pPr fontAlgn="base">
              <a:spcBef>
                <a:spcPct val="0"/>
              </a:spcBef>
              <a:spcAft>
                <a:spcPct val="0"/>
              </a:spcAft>
              <a:defRPr>
                <a:solidFill>
                  <a:schemeClr val="tx1"/>
                </a:solidFill>
                <a:latin typeface="Arial" panose="020B0604020202020204" pitchFamily="34" charset="0"/>
              </a:defRPr>
            </a:lvl8pPr>
            <a:lvl9pPr fontAlgn="base">
              <a:spcBef>
                <a:spcPct val="0"/>
              </a:spcBef>
              <a:spcAft>
                <a:spcPct val="0"/>
              </a:spcAft>
              <a:defRPr>
                <a:solidFill>
                  <a:schemeClr val="tx1"/>
                </a:solidFill>
                <a:latin typeface="Arial" panose="020B0604020202020204" pitchFamily="34" charset="0"/>
              </a:defRPr>
            </a:lvl9pPr>
          </a:lstStyle>
          <a:p>
            <a:pPr>
              <a:spcBef>
                <a:spcPct val="50000"/>
              </a:spcBef>
            </a:pPr>
            <a:r>
              <a:rPr lang="en-US" altLang="en-US" b="1" dirty="0">
                <a:solidFill>
                  <a:srgbClr val="0000FF"/>
                </a:solidFill>
              </a:rPr>
              <a:t>1949-2002</a:t>
            </a:r>
          </a:p>
        </p:txBody>
      </p:sp>
      <p:sp>
        <p:nvSpPr>
          <p:cNvPr id="302091" name="Line 11"/>
          <p:cNvSpPr>
            <a:spLocks noChangeShapeType="1"/>
          </p:cNvSpPr>
          <p:nvPr/>
        </p:nvSpPr>
        <p:spPr bwMode="auto">
          <a:xfrm flipV="1">
            <a:off x="8750300" y="2949575"/>
            <a:ext cx="0" cy="457200"/>
          </a:xfrm>
          <a:prstGeom prst="line">
            <a:avLst/>
          </a:prstGeom>
          <a:noFill/>
          <a:ln w="254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02092" name="Line 12"/>
          <p:cNvSpPr>
            <a:spLocks noChangeShapeType="1"/>
          </p:cNvSpPr>
          <p:nvPr/>
        </p:nvSpPr>
        <p:spPr bwMode="auto">
          <a:xfrm flipV="1">
            <a:off x="6867525" y="2909888"/>
            <a:ext cx="0" cy="457200"/>
          </a:xfrm>
          <a:prstGeom prst="line">
            <a:avLst/>
          </a:prstGeom>
          <a:noFill/>
          <a:ln w="254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02093" name="Line 13"/>
          <p:cNvSpPr>
            <a:spLocks noChangeShapeType="1"/>
          </p:cNvSpPr>
          <p:nvPr/>
        </p:nvSpPr>
        <p:spPr bwMode="auto">
          <a:xfrm flipV="1">
            <a:off x="10131425" y="2913063"/>
            <a:ext cx="0" cy="457200"/>
          </a:xfrm>
          <a:prstGeom prst="line">
            <a:avLst/>
          </a:prstGeom>
          <a:noFill/>
          <a:ln w="254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aphicFrame>
        <p:nvGraphicFramePr>
          <p:cNvPr id="302096" name="Object 16"/>
          <p:cNvGraphicFramePr>
            <a:graphicFrameLocks noGrp="1" noChangeAspect="1"/>
          </p:cNvGraphicFramePr>
          <p:nvPr>
            <p:ph sz="half" idx="2"/>
          </p:nvPr>
        </p:nvGraphicFramePr>
        <p:xfrm>
          <a:off x="3052763" y="4706939"/>
          <a:ext cx="6356350" cy="1601787"/>
        </p:xfrm>
        <a:graphic>
          <a:graphicData uri="http://schemas.openxmlformats.org/presentationml/2006/ole">
            <mc:AlternateContent xmlns:mc="http://schemas.openxmlformats.org/markup-compatibility/2006">
              <mc:Choice xmlns:v="urn:schemas-microsoft-com:vml" Requires="v">
                <p:oleObj spid="_x0000_s2051" name="Equation" r:id="rId6" imgW="1612800" imgH="406080" progId="Equation.3">
                  <p:embed/>
                </p:oleObj>
              </mc:Choice>
              <mc:Fallback>
                <p:oleObj name="Equation" r:id="rId6" imgW="1612800" imgH="406080" progId="Equation.3">
                  <p:embed/>
                  <p:pic>
                    <p:nvPicPr>
                      <p:cNvPr id="302096" name="Object 1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052763" y="4706939"/>
                        <a:ext cx="6356350" cy="1601787"/>
                      </a:xfrm>
                      <a:prstGeom prst="rect">
                        <a:avLst/>
                      </a:prstGeom>
                      <a:solidFill>
                        <a:schemeClr val="bg1"/>
                      </a:solidFill>
                      <a:ln w="9525">
                        <a:solidFill>
                          <a:srgbClr val="FF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02098" name="Rectangle 18"/>
          <p:cNvSpPr>
            <a:spLocks noChangeArrowheads="1"/>
          </p:cNvSpPr>
          <p:nvPr/>
        </p:nvSpPr>
        <p:spPr bwMode="auto">
          <a:xfrm>
            <a:off x="569202" y="221326"/>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spcBef>
                <a:spcPct val="0"/>
              </a:spcBef>
              <a:defRPr sz="4400">
                <a:solidFill>
                  <a:schemeClr val="tx2"/>
                </a:solidFill>
                <a:latin typeface="Arial" panose="020B0604020202020204" pitchFamily="34" charset="0"/>
              </a:defRPr>
            </a:lvl1pPr>
            <a:lvl2pPr algn="ctr">
              <a:spcBef>
                <a:spcPct val="0"/>
              </a:spcBef>
              <a:defRPr sz="4400">
                <a:solidFill>
                  <a:schemeClr val="tx2"/>
                </a:solidFill>
                <a:latin typeface="Arial" panose="020B0604020202020204" pitchFamily="34" charset="0"/>
              </a:defRPr>
            </a:lvl2pPr>
            <a:lvl3pPr algn="ctr">
              <a:spcBef>
                <a:spcPct val="0"/>
              </a:spcBef>
              <a:defRPr sz="4400">
                <a:solidFill>
                  <a:schemeClr val="tx2"/>
                </a:solidFill>
                <a:latin typeface="Arial" panose="020B0604020202020204" pitchFamily="34" charset="0"/>
              </a:defRPr>
            </a:lvl3pPr>
            <a:lvl4pPr algn="ctr">
              <a:spcBef>
                <a:spcPct val="0"/>
              </a:spcBef>
              <a:defRPr sz="4400">
                <a:solidFill>
                  <a:schemeClr val="tx2"/>
                </a:solidFill>
                <a:latin typeface="Arial" panose="020B0604020202020204" pitchFamily="34" charset="0"/>
              </a:defRPr>
            </a:lvl4pPr>
            <a:lvl5pPr algn="ctr">
              <a:spcBef>
                <a:spcPct val="0"/>
              </a:spcBef>
              <a:defRPr sz="4400">
                <a:solidFill>
                  <a:schemeClr val="tx2"/>
                </a:solidFill>
                <a:latin typeface="Arial" panose="020B0604020202020204" pitchFamily="34" charset="0"/>
              </a:defRPr>
            </a:lvl5pPr>
            <a:lvl6pPr marL="457200" algn="ctr" fontAlgn="base">
              <a:spcBef>
                <a:spcPct val="0"/>
              </a:spcBef>
              <a:spcAft>
                <a:spcPct val="0"/>
              </a:spcAft>
              <a:defRPr sz="4400">
                <a:solidFill>
                  <a:schemeClr val="tx2"/>
                </a:solidFill>
                <a:latin typeface="Arial" panose="020B0604020202020204" pitchFamily="34" charset="0"/>
              </a:defRPr>
            </a:lvl6pPr>
            <a:lvl7pPr marL="914400" algn="ctr" fontAlgn="base">
              <a:spcBef>
                <a:spcPct val="0"/>
              </a:spcBef>
              <a:spcAft>
                <a:spcPct val="0"/>
              </a:spcAft>
              <a:defRPr sz="4400">
                <a:solidFill>
                  <a:schemeClr val="tx2"/>
                </a:solidFill>
                <a:latin typeface="Arial" panose="020B0604020202020204" pitchFamily="34" charset="0"/>
              </a:defRPr>
            </a:lvl7pPr>
            <a:lvl8pPr marL="1371600" algn="ctr" fontAlgn="base">
              <a:spcBef>
                <a:spcPct val="0"/>
              </a:spcBef>
              <a:spcAft>
                <a:spcPct val="0"/>
              </a:spcAft>
              <a:defRPr sz="4400">
                <a:solidFill>
                  <a:schemeClr val="tx2"/>
                </a:solidFill>
                <a:latin typeface="Arial" panose="020B0604020202020204" pitchFamily="34" charset="0"/>
              </a:defRPr>
            </a:lvl8pPr>
            <a:lvl9pPr marL="1828800" algn="ctr" fontAlgn="base">
              <a:spcBef>
                <a:spcPct val="0"/>
              </a:spcBef>
              <a:spcAft>
                <a:spcPct val="0"/>
              </a:spcAft>
              <a:defRPr sz="4400">
                <a:solidFill>
                  <a:schemeClr val="tx2"/>
                </a:solidFill>
                <a:latin typeface="Arial" panose="020B0604020202020204" pitchFamily="34" charset="0"/>
              </a:defRPr>
            </a:lvl9pPr>
          </a:lstStyle>
          <a:p>
            <a:r>
              <a:rPr lang="en-US" altLang="en-US" dirty="0"/>
              <a:t>Degree of Hydrologic Alteration Range of variability approach</a:t>
            </a:r>
          </a:p>
        </p:txBody>
      </p:sp>
      <p:sp>
        <p:nvSpPr>
          <p:cNvPr id="302099" name="Rectangle 19"/>
          <p:cNvSpPr>
            <a:spLocks noChangeArrowheads="1"/>
          </p:cNvSpPr>
          <p:nvPr/>
        </p:nvSpPr>
        <p:spPr bwMode="auto">
          <a:xfrm>
            <a:off x="6607175" y="2386014"/>
            <a:ext cx="3797300" cy="1023937"/>
          </a:xfrm>
          <a:prstGeom prst="rect">
            <a:avLst/>
          </a:prstGeom>
          <a:noFill/>
          <a:ln w="25400" algn="ctr">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ustDataLst>
      <p:tags r:id="rId2"/>
    </p:custDataLst>
    <p:extLst>
      <p:ext uri="{BB962C8B-B14F-4D97-AF65-F5344CB8AC3E}">
        <p14:creationId xmlns:p14="http://schemas.microsoft.com/office/powerpoint/2010/main" val="125690662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02098"/>
                                        </p:tgtEl>
                                        <p:attrNameLst>
                                          <p:attrName>style.visibility</p:attrName>
                                        </p:attrNameLst>
                                      </p:cBhvr>
                                      <p:to>
                                        <p:strVal val="visible"/>
                                      </p:to>
                                    </p:set>
                                    <p:animEffect transition="in" filter="fade">
                                      <p:cBhvr>
                                        <p:cTn id="7" dur="2000"/>
                                        <p:tgtEl>
                                          <p:spTgt spid="302098"/>
                                        </p:tgtEl>
                                      </p:cBhvr>
                                    </p:animEffect>
                                  </p:childTnLst>
                                </p:cTn>
                              </p:par>
                              <p:par>
                                <p:cTn id="8" presetID="10" presetClass="entr" presetSubtype="0" fill="hold" nodeType="withEffect">
                                  <p:stCondLst>
                                    <p:cond delay="0"/>
                                  </p:stCondLst>
                                  <p:childTnLst>
                                    <p:set>
                                      <p:cBhvr>
                                        <p:cTn id="9" dur="1" fill="hold">
                                          <p:stCondLst>
                                            <p:cond delay="0"/>
                                          </p:stCondLst>
                                        </p:cTn>
                                        <p:tgtEl>
                                          <p:spTgt spid="302092"/>
                                        </p:tgtEl>
                                        <p:attrNameLst>
                                          <p:attrName>style.visibility</p:attrName>
                                        </p:attrNameLst>
                                      </p:cBhvr>
                                      <p:to>
                                        <p:strVal val="visible"/>
                                      </p:to>
                                    </p:set>
                                    <p:animEffect transition="in" filter="fade">
                                      <p:cBhvr>
                                        <p:cTn id="10" dur="2000"/>
                                        <p:tgtEl>
                                          <p:spTgt spid="302092"/>
                                        </p:tgtEl>
                                      </p:cBhvr>
                                    </p:animEffect>
                                  </p:childTnLst>
                                </p:cTn>
                              </p:par>
                              <p:par>
                                <p:cTn id="11" presetID="10" presetClass="entr" presetSubtype="0" fill="hold" nodeType="withEffect">
                                  <p:stCondLst>
                                    <p:cond delay="0"/>
                                  </p:stCondLst>
                                  <p:childTnLst>
                                    <p:set>
                                      <p:cBhvr>
                                        <p:cTn id="12" dur="1" fill="hold">
                                          <p:stCondLst>
                                            <p:cond delay="0"/>
                                          </p:stCondLst>
                                        </p:cTn>
                                        <p:tgtEl>
                                          <p:spTgt spid="302091"/>
                                        </p:tgtEl>
                                        <p:attrNameLst>
                                          <p:attrName>style.visibility</p:attrName>
                                        </p:attrNameLst>
                                      </p:cBhvr>
                                      <p:to>
                                        <p:strVal val="visible"/>
                                      </p:to>
                                    </p:set>
                                    <p:animEffect transition="in" filter="fade">
                                      <p:cBhvr>
                                        <p:cTn id="13" dur="2000"/>
                                        <p:tgtEl>
                                          <p:spTgt spid="302091"/>
                                        </p:tgtEl>
                                      </p:cBhvr>
                                    </p:animEffect>
                                  </p:childTnLst>
                                </p:cTn>
                              </p:par>
                              <p:par>
                                <p:cTn id="14" presetID="10" presetClass="entr" presetSubtype="0" fill="hold" nodeType="withEffect">
                                  <p:stCondLst>
                                    <p:cond delay="0"/>
                                  </p:stCondLst>
                                  <p:childTnLst>
                                    <p:set>
                                      <p:cBhvr>
                                        <p:cTn id="15" dur="1" fill="hold">
                                          <p:stCondLst>
                                            <p:cond delay="0"/>
                                          </p:stCondLst>
                                        </p:cTn>
                                        <p:tgtEl>
                                          <p:spTgt spid="302093"/>
                                        </p:tgtEl>
                                        <p:attrNameLst>
                                          <p:attrName>style.visibility</p:attrName>
                                        </p:attrNameLst>
                                      </p:cBhvr>
                                      <p:to>
                                        <p:strVal val="visible"/>
                                      </p:to>
                                    </p:set>
                                    <p:animEffect transition="in" filter="fade">
                                      <p:cBhvr>
                                        <p:cTn id="16" dur="2000"/>
                                        <p:tgtEl>
                                          <p:spTgt spid="302093"/>
                                        </p:tgtEl>
                                      </p:cBhvr>
                                    </p:animEffect>
                                  </p:childTnLst>
                                </p:cTn>
                              </p:par>
                              <p:par>
                                <p:cTn id="17" presetID="10" presetClass="entr" presetSubtype="0" fill="hold" nodeType="withEffect">
                                  <p:stCondLst>
                                    <p:cond delay="0"/>
                                  </p:stCondLst>
                                  <p:childTnLst>
                                    <p:set>
                                      <p:cBhvr>
                                        <p:cTn id="18" dur="1" fill="hold">
                                          <p:stCondLst>
                                            <p:cond delay="0"/>
                                          </p:stCondLst>
                                        </p:cTn>
                                        <p:tgtEl>
                                          <p:spTgt spid="302099"/>
                                        </p:tgtEl>
                                        <p:attrNameLst>
                                          <p:attrName>style.visibility</p:attrName>
                                        </p:attrNameLst>
                                      </p:cBhvr>
                                      <p:to>
                                        <p:strVal val="visible"/>
                                      </p:to>
                                    </p:set>
                                    <p:animEffect transition="in" filter="fade">
                                      <p:cBhvr>
                                        <p:cTn id="19" dur="2000"/>
                                        <p:tgtEl>
                                          <p:spTgt spid="3020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2098"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7268" name="Picture 4" descr="DHA_TQme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6563" y="1"/>
            <a:ext cx="8756650" cy="6767513"/>
          </a:xfrm>
          <a:prstGeom prst="rect">
            <a:avLst/>
          </a:prstGeom>
          <a:noFill/>
          <a:extLst>
            <a:ext uri="{909E8E84-426E-40DD-AFC4-6F175D3DCCD1}">
              <a14:hiddenFill xmlns:a14="http://schemas.microsoft.com/office/drawing/2010/main">
                <a:solidFill>
                  <a:srgbClr val="FFFFFF"/>
                </a:solidFill>
              </a14:hiddenFill>
            </a:ext>
          </a:extLst>
        </p:spPr>
      </p:pic>
      <p:sp>
        <p:nvSpPr>
          <p:cNvPr id="267270" name="Text Box 6"/>
          <p:cNvSpPr txBox="1">
            <a:spLocks noChangeArrowheads="1"/>
          </p:cNvSpPr>
          <p:nvPr/>
        </p:nvSpPr>
        <p:spPr bwMode="auto">
          <a:xfrm>
            <a:off x="2692401" y="5913438"/>
            <a:ext cx="7580313" cy="369332"/>
          </a:xfrm>
          <a:prstGeom prst="rect">
            <a:avLst/>
          </a:prstGeom>
          <a:noFill/>
          <a:ln w="25400" algn="ctr">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spcBef>
                <a:spcPct val="0"/>
              </a:spcBef>
              <a:defRPr>
                <a:solidFill>
                  <a:schemeClr val="tx1"/>
                </a:solidFill>
                <a:latin typeface="Arial" panose="020B0604020202020204" pitchFamily="34" charset="0"/>
              </a:defRPr>
            </a:lvl1pPr>
            <a:lvl2pPr>
              <a:spcBef>
                <a:spcPct val="0"/>
              </a:spcBef>
              <a:defRPr>
                <a:solidFill>
                  <a:schemeClr val="tx1"/>
                </a:solidFill>
                <a:latin typeface="Arial" panose="020B0604020202020204" pitchFamily="34" charset="0"/>
              </a:defRPr>
            </a:lvl2pPr>
            <a:lvl3pPr>
              <a:spcBef>
                <a:spcPct val="0"/>
              </a:spcBef>
              <a:defRPr>
                <a:solidFill>
                  <a:schemeClr val="tx1"/>
                </a:solidFill>
                <a:latin typeface="Arial" panose="020B0604020202020204" pitchFamily="34" charset="0"/>
              </a:defRPr>
            </a:lvl3pPr>
            <a:lvl4pPr>
              <a:spcBef>
                <a:spcPct val="0"/>
              </a:spcBef>
              <a:defRPr>
                <a:solidFill>
                  <a:schemeClr val="tx1"/>
                </a:solidFill>
                <a:latin typeface="Arial" panose="020B0604020202020204" pitchFamily="34" charset="0"/>
              </a:defRPr>
            </a:lvl4pPr>
            <a:lvl5pPr>
              <a:spcBef>
                <a:spcPct val="0"/>
              </a:spcBef>
              <a:defRPr>
                <a:solidFill>
                  <a:schemeClr val="tx1"/>
                </a:solidFill>
                <a:latin typeface="Arial" panose="020B0604020202020204" pitchFamily="34" charset="0"/>
              </a:defRPr>
            </a:lvl5pPr>
            <a:lvl6pPr fontAlgn="base">
              <a:spcBef>
                <a:spcPct val="0"/>
              </a:spcBef>
              <a:spcAft>
                <a:spcPct val="0"/>
              </a:spcAft>
              <a:defRPr>
                <a:solidFill>
                  <a:schemeClr val="tx1"/>
                </a:solidFill>
                <a:latin typeface="Arial" panose="020B0604020202020204" pitchFamily="34" charset="0"/>
              </a:defRPr>
            </a:lvl6pPr>
            <a:lvl7pPr fontAlgn="base">
              <a:spcBef>
                <a:spcPct val="0"/>
              </a:spcBef>
              <a:spcAft>
                <a:spcPct val="0"/>
              </a:spcAft>
              <a:defRPr>
                <a:solidFill>
                  <a:schemeClr val="tx1"/>
                </a:solidFill>
                <a:latin typeface="Arial" panose="020B0604020202020204" pitchFamily="34" charset="0"/>
              </a:defRPr>
            </a:lvl7pPr>
            <a:lvl8pPr fontAlgn="base">
              <a:spcBef>
                <a:spcPct val="0"/>
              </a:spcBef>
              <a:spcAft>
                <a:spcPct val="0"/>
              </a:spcAft>
              <a:defRPr>
                <a:solidFill>
                  <a:schemeClr val="tx1"/>
                </a:solidFill>
                <a:latin typeface="Arial" panose="020B0604020202020204" pitchFamily="34" charset="0"/>
              </a:defRPr>
            </a:lvl8pPr>
            <a:lvl9pPr fontAlgn="base">
              <a:spcBef>
                <a:spcPct val="0"/>
              </a:spcBef>
              <a:spcAft>
                <a:spcPct val="0"/>
              </a:spcAft>
              <a:defRPr>
                <a:solidFill>
                  <a:schemeClr val="tx1"/>
                </a:solidFill>
                <a:latin typeface="Arial" panose="020B0604020202020204" pitchFamily="34" charset="0"/>
              </a:defRPr>
            </a:lvl9pPr>
          </a:lstStyle>
          <a:p>
            <a:pPr algn="ctr">
              <a:spcBef>
                <a:spcPct val="50000"/>
              </a:spcBef>
            </a:pPr>
            <a:r>
              <a:rPr lang="en-US" altLang="en-US">
                <a:solidFill>
                  <a:srgbClr val="0000FF"/>
                </a:solidFill>
              </a:rPr>
              <a:t>Degree of Hydrologic Alteration</a:t>
            </a:r>
            <a:endParaRPr lang="en-US" altLang="en-US" baseline="-25000">
              <a:solidFill>
                <a:srgbClr val="0000FF"/>
              </a:solidFill>
            </a:endParaRPr>
          </a:p>
        </p:txBody>
      </p:sp>
      <p:sp>
        <p:nvSpPr>
          <p:cNvPr id="267271" name="Text Box 7"/>
          <p:cNvSpPr txBox="1">
            <a:spLocks noChangeArrowheads="1"/>
          </p:cNvSpPr>
          <p:nvPr/>
        </p:nvSpPr>
        <p:spPr bwMode="auto">
          <a:xfrm>
            <a:off x="6626226" y="2965450"/>
            <a:ext cx="367347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lgn="ctr">
                <a:solidFill>
                  <a:srgbClr val="0000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spcBef>
                <a:spcPct val="0"/>
              </a:spcBef>
              <a:defRPr>
                <a:solidFill>
                  <a:schemeClr val="tx1"/>
                </a:solidFill>
                <a:latin typeface="Arial" panose="020B0604020202020204" pitchFamily="34" charset="0"/>
              </a:defRPr>
            </a:lvl1pPr>
            <a:lvl2pPr>
              <a:spcBef>
                <a:spcPct val="0"/>
              </a:spcBef>
              <a:defRPr>
                <a:solidFill>
                  <a:schemeClr val="tx1"/>
                </a:solidFill>
                <a:latin typeface="Arial" panose="020B0604020202020204" pitchFamily="34" charset="0"/>
              </a:defRPr>
            </a:lvl2pPr>
            <a:lvl3pPr>
              <a:spcBef>
                <a:spcPct val="0"/>
              </a:spcBef>
              <a:defRPr>
                <a:solidFill>
                  <a:schemeClr val="tx1"/>
                </a:solidFill>
                <a:latin typeface="Arial" panose="020B0604020202020204" pitchFamily="34" charset="0"/>
              </a:defRPr>
            </a:lvl3pPr>
            <a:lvl4pPr>
              <a:spcBef>
                <a:spcPct val="0"/>
              </a:spcBef>
              <a:defRPr>
                <a:solidFill>
                  <a:schemeClr val="tx1"/>
                </a:solidFill>
                <a:latin typeface="Arial" panose="020B0604020202020204" pitchFamily="34" charset="0"/>
              </a:defRPr>
            </a:lvl4pPr>
            <a:lvl5pPr>
              <a:spcBef>
                <a:spcPct val="0"/>
              </a:spcBef>
              <a:defRPr>
                <a:solidFill>
                  <a:schemeClr val="tx1"/>
                </a:solidFill>
                <a:latin typeface="Arial" panose="020B0604020202020204" pitchFamily="34" charset="0"/>
              </a:defRPr>
            </a:lvl5pPr>
            <a:lvl6pPr fontAlgn="base">
              <a:spcBef>
                <a:spcPct val="0"/>
              </a:spcBef>
              <a:spcAft>
                <a:spcPct val="0"/>
              </a:spcAft>
              <a:defRPr>
                <a:solidFill>
                  <a:schemeClr val="tx1"/>
                </a:solidFill>
                <a:latin typeface="Arial" panose="020B0604020202020204" pitchFamily="34" charset="0"/>
              </a:defRPr>
            </a:lvl6pPr>
            <a:lvl7pPr fontAlgn="base">
              <a:spcBef>
                <a:spcPct val="0"/>
              </a:spcBef>
              <a:spcAft>
                <a:spcPct val="0"/>
              </a:spcAft>
              <a:defRPr>
                <a:solidFill>
                  <a:schemeClr val="tx1"/>
                </a:solidFill>
                <a:latin typeface="Arial" panose="020B0604020202020204" pitchFamily="34" charset="0"/>
              </a:defRPr>
            </a:lvl7pPr>
            <a:lvl8pPr fontAlgn="base">
              <a:spcBef>
                <a:spcPct val="0"/>
              </a:spcBef>
              <a:spcAft>
                <a:spcPct val="0"/>
              </a:spcAft>
              <a:defRPr>
                <a:solidFill>
                  <a:schemeClr val="tx1"/>
                </a:solidFill>
                <a:latin typeface="Arial" panose="020B0604020202020204" pitchFamily="34" charset="0"/>
              </a:defRPr>
            </a:lvl8pPr>
            <a:lvl9pPr fontAlgn="base">
              <a:spcBef>
                <a:spcPct val="0"/>
              </a:spcBef>
              <a:spcAft>
                <a:spcPct val="0"/>
              </a:spcAft>
              <a:defRPr>
                <a:solidFill>
                  <a:schemeClr val="tx1"/>
                </a:solidFill>
                <a:latin typeface="Arial" panose="020B0604020202020204" pitchFamily="34" charset="0"/>
              </a:defRPr>
            </a:lvl9pPr>
          </a:lstStyle>
          <a:p>
            <a:pPr algn="ctr">
              <a:spcBef>
                <a:spcPct val="50000"/>
              </a:spcBef>
            </a:pPr>
            <a:r>
              <a:rPr lang="en-US" altLang="en-US">
                <a:solidFill>
                  <a:srgbClr val="0000FF"/>
                </a:solidFill>
              </a:rPr>
              <a:t>TQmean</a:t>
            </a:r>
            <a:endParaRPr lang="en-US" altLang="en-US">
              <a:solidFill>
                <a:schemeClr val="bg2"/>
              </a:solidFill>
            </a:endParaRPr>
          </a:p>
        </p:txBody>
      </p:sp>
      <p:sp>
        <p:nvSpPr>
          <p:cNvPr id="267272" name="Text Box 8"/>
          <p:cNvSpPr txBox="1">
            <a:spLocks noChangeArrowheads="1"/>
          </p:cNvSpPr>
          <p:nvPr/>
        </p:nvSpPr>
        <p:spPr bwMode="auto">
          <a:xfrm>
            <a:off x="7143750" y="1785938"/>
            <a:ext cx="1150938" cy="336550"/>
          </a:xfrm>
          <a:prstGeom prst="rect">
            <a:avLst/>
          </a:prstGeom>
          <a:solidFill>
            <a:srgbClr val="EAEAEA"/>
          </a:solidFill>
          <a:ln>
            <a:noFill/>
          </a:ln>
          <a:effectLst/>
          <a:extLst>
            <a:ext uri="{91240B29-F687-4F45-9708-019B960494DF}">
              <a14:hiddenLine xmlns:a14="http://schemas.microsoft.com/office/drawing/2010/main" w="25400" algn="ctr">
                <a:solidFill>
                  <a:srgbClr val="0000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spcBef>
                <a:spcPct val="0"/>
              </a:spcBef>
              <a:defRPr>
                <a:solidFill>
                  <a:schemeClr val="tx1"/>
                </a:solidFill>
                <a:latin typeface="Arial" panose="020B0604020202020204" pitchFamily="34" charset="0"/>
              </a:defRPr>
            </a:lvl1pPr>
            <a:lvl2pPr>
              <a:spcBef>
                <a:spcPct val="0"/>
              </a:spcBef>
              <a:defRPr>
                <a:solidFill>
                  <a:schemeClr val="tx1"/>
                </a:solidFill>
                <a:latin typeface="Arial" panose="020B0604020202020204" pitchFamily="34" charset="0"/>
              </a:defRPr>
            </a:lvl2pPr>
            <a:lvl3pPr>
              <a:spcBef>
                <a:spcPct val="0"/>
              </a:spcBef>
              <a:defRPr>
                <a:solidFill>
                  <a:schemeClr val="tx1"/>
                </a:solidFill>
                <a:latin typeface="Arial" panose="020B0604020202020204" pitchFamily="34" charset="0"/>
              </a:defRPr>
            </a:lvl3pPr>
            <a:lvl4pPr>
              <a:spcBef>
                <a:spcPct val="0"/>
              </a:spcBef>
              <a:defRPr>
                <a:solidFill>
                  <a:schemeClr val="tx1"/>
                </a:solidFill>
                <a:latin typeface="Arial" panose="020B0604020202020204" pitchFamily="34" charset="0"/>
              </a:defRPr>
            </a:lvl4pPr>
            <a:lvl5pPr>
              <a:spcBef>
                <a:spcPct val="0"/>
              </a:spcBef>
              <a:defRPr>
                <a:solidFill>
                  <a:schemeClr val="tx1"/>
                </a:solidFill>
                <a:latin typeface="Arial" panose="020B0604020202020204" pitchFamily="34" charset="0"/>
              </a:defRPr>
            </a:lvl5pPr>
            <a:lvl6pPr fontAlgn="base">
              <a:spcBef>
                <a:spcPct val="0"/>
              </a:spcBef>
              <a:spcAft>
                <a:spcPct val="0"/>
              </a:spcAft>
              <a:defRPr>
                <a:solidFill>
                  <a:schemeClr val="tx1"/>
                </a:solidFill>
                <a:latin typeface="Arial" panose="020B0604020202020204" pitchFamily="34" charset="0"/>
              </a:defRPr>
            </a:lvl6pPr>
            <a:lvl7pPr fontAlgn="base">
              <a:spcBef>
                <a:spcPct val="0"/>
              </a:spcBef>
              <a:spcAft>
                <a:spcPct val="0"/>
              </a:spcAft>
              <a:defRPr>
                <a:solidFill>
                  <a:schemeClr val="tx1"/>
                </a:solidFill>
                <a:latin typeface="Arial" panose="020B0604020202020204" pitchFamily="34" charset="0"/>
              </a:defRPr>
            </a:lvl7pPr>
            <a:lvl8pPr fontAlgn="base">
              <a:spcBef>
                <a:spcPct val="0"/>
              </a:spcBef>
              <a:spcAft>
                <a:spcPct val="0"/>
              </a:spcAft>
              <a:defRPr>
                <a:solidFill>
                  <a:schemeClr val="tx1"/>
                </a:solidFill>
                <a:latin typeface="Arial" panose="020B0604020202020204" pitchFamily="34" charset="0"/>
              </a:defRPr>
            </a:lvl8pPr>
            <a:lvl9pPr fontAlgn="base">
              <a:spcBef>
                <a:spcPct val="0"/>
              </a:spcBef>
              <a:spcAft>
                <a:spcPct val="0"/>
              </a:spcAft>
              <a:defRPr>
                <a:solidFill>
                  <a:schemeClr val="tx1"/>
                </a:solidFill>
                <a:latin typeface="Arial" panose="020B0604020202020204" pitchFamily="34" charset="0"/>
              </a:defRPr>
            </a:lvl9pPr>
          </a:lstStyle>
          <a:p>
            <a:pPr>
              <a:spcBef>
                <a:spcPct val="50000"/>
              </a:spcBef>
            </a:pPr>
            <a:r>
              <a:rPr lang="en-US" altLang="en-US" sz="1600" b="1">
                <a:solidFill>
                  <a:srgbClr val="0000FF"/>
                </a:solidFill>
              </a:rPr>
              <a:t>High</a:t>
            </a:r>
          </a:p>
        </p:txBody>
      </p:sp>
      <p:sp>
        <p:nvSpPr>
          <p:cNvPr id="267273" name="Text Box 9"/>
          <p:cNvSpPr txBox="1">
            <a:spLocks noChangeArrowheads="1"/>
          </p:cNvSpPr>
          <p:nvPr/>
        </p:nvSpPr>
        <p:spPr bwMode="auto">
          <a:xfrm>
            <a:off x="7148514" y="2101850"/>
            <a:ext cx="1150937" cy="336550"/>
          </a:xfrm>
          <a:prstGeom prst="rect">
            <a:avLst/>
          </a:prstGeom>
          <a:solidFill>
            <a:srgbClr val="EAEAEA"/>
          </a:solidFill>
          <a:ln>
            <a:noFill/>
          </a:ln>
          <a:effectLst/>
          <a:extLst>
            <a:ext uri="{91240B29-F687-4F45-9708-019B960494DF}">
              <a14:hiddenLine xmlns:a14="http://schemas.microsoft.com/office/drawing/2010/main" w="25400" algn="ctr">
                <a:solidFill>
                  <a:srgbClr val="0000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spcBef>
                <a:spcPct val="0"/>
              </a:spcBef>
              <a:defRPr>
                <a:solidFill>
                  <a:schemeClr val="tx1"/>
                </a:solidFill>
                <a:latin typeface="Arial" panose="020B0604020202020204" pitchFamily="34" charset="0"/>
              </a:defRPr>
            </a:lvl1pPr>
            <a:lvl2pPr>
              <a:spcBef>
                <a:spcPct val="0"/>
              </a:spcBef>
              <a:defRPr>
                <a:solidFill>
                  <a:schemeClr val="tx1"/>
                </a:solidFill>
                <a:latin typeface="Arial" panose="020B0604020202020204" pitchFamily="34" charset="0"/>
              </a:defRPr>
            </a:lvl2pPr>
            <a:lvl3pPr>
              <a:spcBef>
                <a:spcPct val="0"/>
              </a:spcBef>
              <a:defRPr>
                <a:solidFill>
                  <a:schemeClr val="tx1"/>
                </a:solidFill>
                <a:latin typeface="Arial" panose="020B0604020202020204" pitchFamily="34" charset="0"/>
              </a:defRPr>
            </a:lvl3pPr>
            <a:lvl4pPr>
              <a:spcBef>
                <a:spcPct val="0"/>
              </a:spcBef>
              <a:defRPr>
                <a:solidFill>
                  <a:schemeClr val="tx1"/>
                </a:solidFill>
                <a:latin typeface="Arial" panose="020B0604020202020204" pitchFamily="34" charset="0"/>
              </a:defRPr>
            </a:lvl4pPr>
            <a:lvl5pPr>
              <a:spcBef>
                <a:spcPct val="0"/>
              </a:spcBef>
              <a:defRPr>
                <a:solidFill>
                  <a:schemeClr val="tx1"/>
                </a:solidFill>
                <a:latin typeface="Arial" panose="020B0604020202020204" pitchFamily="34" charset="0"/>
              </a:defRPr>
            </a:lvl5pPr>
            <a:lvl6pPr fontAlgn="base">
              <a:spcBef>
                <a:spcPct val="0"/>
              </a:spcBef>
              <a:spcAft>
                <a:spcPct val="0"/>
              </a:spcAft>
              <a:defRPr>
                <a:solidFill>
                  <a:schemeClr val="tx1"/>
                </a:solidFill>
                <a:latin typeface="Arial" panose="020B0604020202020204" pitchFamily="34" charset="0"/>
              </a:defRPr>
            </a:lvl6pPr>
            <a:lvl7pPr fontAlgn="base">
              <a:spcBef>
                <a:spcPct val="0"/>
              </a:spcBef>
              <a:spcAft>
                <a:spcPct val="0"/>
              </a:spcAft>
              <a:defRPr>
                <a:solidFill>
                  <a:schemeClr val="tx1"/>
                </a:solidFill>
                <a:latin typeface="Arial" panose="020B0604020202020204" pitchFamily="34" charset="0"/>
              </a:defRPr>
            </a:lvl7pPr>
            <a:lvl8pPr fontAlgn="base">
              <a:spcBef>
                <a:spcPct val="0"/>
              </a:spcBef>
              <a:spcAft>
                <a:spcPct val="0"/>
              </a:spcAft>
              <a:defRPr>
                <a:solidFill>
                  <a:schemeClr val="tx1"/>
                </a:solidFill>
                <a:latin typeface="Arial" panose="020B0604020202020204" pitchFamily="34" charset="0"/>
              </a:defRPr>
            </a:lvl8pPr>
            <a:lvl9pPr fontAlgn="base">
              <a:spcBef>
                <a:spcPct val="0"/>
              </a:spcBef>
              <a:spcAft>
                <a:spcPct val="0"/>
              </a:spcAft>
              <a:defRPr>
                <a:solidFill>
                  <a:schemeClr val="tx1"/>
                </a:solidFill>
                <a:latin typeface="Arial" panose="020B0604020202020204" pitchFamily="34" charset="0"/>
              </a:defRPr>
            </a:lvl9pPr>
          </a:lstStyle>
          <a:p>
            <a:pPr>
              <a:spcBef>
                <a:spcPct val="50000"/>
              </a:spcBef>
            </a:pPr>
            <a:r>
              <a:rPr lang="en-US" altLang="en-US" sz="1600" b="1">
                <a:solidFill>
                  <a:srgbClr val="0000FF"/>
                </a:solidFill>
              </a:rPr>
              <a:t>Medium</a:t>
            </a:r>
          </a:p>
        </p:txBody>
      </p:sp>
      <p:sp>
        <p:nvSpPr>
          <p:cNvPr id="267274" name="Text Box 10"/>
          <p:cNvSpPr txBox="1">
            <a:spLocks noChangeArrowheads="1"/>
          </p:cNvSpPr>
          <p:nvPr/>
        </p:nvSpPr>
        <p:spPr bwMode="auto">
          <a:xfrm>
            <a:off x="7145339" y="2443163"/>
            <a:ext cx="1150937" cy="336550"/>
          </a:xfrm>
          <a:prstGeom prst="rect">
            <a:avLst/>
          </a:prstGeom>
          <a:solidFill>
            <a:srgbClr val="EAEAEA"/>
          </a:solidFill>
          <a:ln>
            <a:noFill/>
          </a:ln>
          <a:effectLst/>
          <a:extLst>
            <a:ext uri="{91240B29-F687-4F45-9708-019B960494DF}">
              <a14:hiddenLine xmlns:a14="http://schemas.microsoft.com/office/drawing/2010/main" w="25400" algn="ctr">
                <a:solidFill>
                  <a:srgbClr val="0000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spcBef>
                <a:spcPct val="0"/>
              </a:spcBef>
              <a:defRPr>
                <a:solidFill>
                  <a:schemeClr val="tx1"/>
                </a:solidFill>
                <a:latin typeface="Arial" panose="020B0604020202020204" pitchFamily="34" charset="0"/>
              </a:defRPr>
            </a:lvl1pPr>
            <a:lvl2pPr>
              <a:spcBef>
                <a:spcPct val="0"/>
              </a:spcBef>
              <a:defRPr>
                <a:solidFill>
                  <a:schemeClr val="tx1"/>
                </a:solidFill>
                <a:latin typeface="Arial" panose="020B0604020202020204" pitchFamily="34" charset="0"/>
              </a:defRPr>
            </a:lvl2pPr>
            <a:lvl3pPr>
              <a:spcBef>
                <a:spcPct val="0"/>
              </a:spcBef>
              <a:defRPr>
                <a:solidFill>
                  <a:schemeClr val="tx1"/>
                </a:solidFill>
                <a:latin typeface="Arial" panose="020B0604020202020204" pitchFamily="34" charset="0"/>
              </a:defRPr>
            </a:lvl3pPr>
            <a:lvl4pPr>
              <a:spcBef>
                <a:spcPct val="0"/>
              </a:spcBef>
              <a:defRPr>
                <a:solidFill>
                  <a:schemeClr val="tx1"/>
                </a:solidFill>
                <a:latin typeface="Arial" panose="020B0604020202020204" pitchFamily="34" charset="0"/>
              </a:defRPr>
            </a:lvl4pPr>
            <a:lvl5pPr>
              <a:spcBef>
                <a:spcPct val="0"/>
              </a:spcBef>
              <a:defRPr>
                <a:solidFill>
                  <a:schemeClr val="tx1"/>
                </a:solidFill>
                <a:latin typeface="Arial" panose="020B0604020202020204" pitchFamily="34" charset="0"/>
              </a:defRPr>
            </a:lvl5pPr>
            <a:lvl6pPr fontAlgn="base">
              <a:spcBef>
                <a:spcPct val="0"/>
              </a:spcBef>
              <a:spcAft>
                <a:spcPct val="0"/>
              </a:spcAft>
              <a:defRPr>
                <a:solidFill>
                  <a:schemeClr val="tx1"/>
                </a:solidFill>
                <a:latin typeface="Arial" panose="020B0604020202020204" pitchFamily="34" charset="0"/>
              </a:defRPr>
            </a:lvl6pPr>
            <a:lvl7pPr fontAlgn="base">
              <a:spcBef>
                <a:spcPct val="0"/>
              </a:spcBef>
              <a:spcAft>
                <a:spcPct val="0"/>
              </a:spcAft>
              <a:defRPr>
                <a:solidFill>
                  <a:schemeClr val="tx1"/>
                </a:solidFill>
                <a:latin typeface="Arial" panose="020B0604020202020204" pitchFamily="34" charset="0"/>
              </a:defRPr>
            </a:lvl7pPr>
            <a:lvl8pPr fontAlgn="base">
              <a:spcBef>
                <a:spcPct val="0"/>
              </a:spcBef>
              <a:spcAft>
                <a:spcPct val="0"/>
              </a:spcAft>
              <a:defRPr>
                <a:solidFill>
                  <a:schemeClr val="tx1"/>
                </a:solidFill>
                <a:latin typeface="Arial" panose="020B0604020202020204" pitchFamily="34" charset="0"/>
              </a:defRPr>
            </a:lvl8pPr>
            <a:lvl9pPr fontAlgn="base">
              <a:spcBef>
                <a:spcPct val="0"/>
              </a:spcBef>
              <a:spcAft>
                <a:spcPct val="0"/>
              </a:spcAft>
              <a:defRPr>
                <a:solidFill>
                  <a:schemeClr val="tx1"/>
                </a:solidFill>
                <a:latin typeface="Arial" panose="020B0604020202020204" pitchFamily="34" charset="0"/>
              </a:defRPr>
            </a:lvl9pPr>
          </a:lstStyle>
          <a:p>
            <a:pPr>
              <a:spcBef>
                <a:spcPct val="50000"/>
              </a:spcBef>
            </a:pPr>
            <a:r>
              <a:rPr lang="en-US" altLang="en-US" sz="1600" b="1">
                <a:solidFill>
                  <a:srgbClr val="0000FF"/>
                </a:solidFill>
              </a:rPr>
              <a:t>Low</a:t>
            </a:r>
          </a:p>
        </p:txBody>
      </p:sp>
    </p:spTree>
    <p:extLst>
      <p:ext uri="{BB962C8B-B14F-4D97-AF65-F5344CB8AC3E}">
        <p14:creationId xmlns:p14="http://schemas.microsoft.com/office/powerpoint/2010/main" val="31753635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3047" y="263097"/>
            <a:ext cx="9371949" cy="1183566"/>
          </a:xfrm>
        </p:spPr>
        <p:txBody>
          <a:bodyPr anchor="t">
            <a:normAutofit fontScale="90000"/>
          </a:bodyPr>
          <a:lstStyle/>
          <a:p>
            <a:r>
              <a:rPr lang="en-US" dirty="0">
                <a:solidFill>
                  <a:schemeClr val="tx1"/>
                </a:solidFill>
                <a:latin typeface="+mn-lt"/>
              </a:rPr>
              <a:t>WRIA 8 Status &amp; Trends</a:t>
            </a:r>
            <a:br>
              <a:rPr lang="en-US" dirty="0">
                <a:solidFill>
                  <a:schemeClr val="tx1"/>
                </a:solidFill>
                <a:latin typeface="+mn-lt"/>
              </a:rPr>
            </a:br>
            <a:r>
              <a:rPr lang="en-US" dirty="0">
                <a:solidFill>
                  <a:schemeClr val="tx1"/>
                </a:solidFill>
                <a:latin typeface="+mn-lt"/>
              </a:rPr>
              <a:t>Boosted Regression Tree Models</a:t>
            </a:r>
          </a:p>
        </p:txBody>
      </p:sp>
      <p:pic>
        <p:nvPicPr>
          <p:cNvPr id="6" name="Picture 5"/>
          <p:cNvPicPr>
            <a:picLocks noChangeAspect="1"/>
          </p:cNvPicPr>
          <p:nvPr/>
        </p:nvPicPr>
        <p:blipFill>
          <a:blip r:embed="rId3"/>
          <a:stretch>
            <a:fillRect/>
          </a:stretch>
        </p:blipFill>
        <p:spPr>
          <a:xfrm>
            <a:off x="7629234" y="477014"/>
            <a:ext cx="3989559" cy="5322009"/>
          </a:xfrm>
          <a:prstGeom prst="rect">
            <a:avLst/>
          </a:prstGeom>
          <a:ln w="25400">
            <a:solidFill>
              <a:srgbClr val="00B0F0"/>
            </a:solidFill>
          </a:ln>
        </p:spPr>
      </p:pic>
      <p:pic>
        <p:nvPicPr>
          <p:cNvPr id="8" name="Picture 7"/>
          <p:cNvPicPr>
            <a:picLocks noChangeAspect="1"/>
          </p:cNvPicPr>
          <p:nvPr/>
        </p:nvPicPr>
        <p:blipFill rotWithShape="1">
          <a:blip r:embed="rId4"/>
          <a:srcRect l="1569" b="4126"/>
          <a:stretch/>
        </p:blipFill>
        <p:spPr>
          <a:xfrm>
            <a:off x="1241947" y="1684042"/>
            <a:ext cx="5486400" cy="4540698"/>
          </a:xfrm>
          <a:prstGeom prst="rect">
            <a:avLst/>
          </a:prstGeom>
          <a:ln w="25400">
            <a:solidFill>
              <a:srgbClr val="00B0F0"/>
            </a:solidFill>
          </a:ln>
        </p:spPr>
      </p:pic>
      <p:sp>
        <p:nvSpPr>
          <p:cNvPr id="9" name="Oval 8"/>
          <p:cNvSpPr/>
          <p:nvPr/>
        </p:nvSpPr>
        <p:spPr>
          <a:xfrm>
            <a:off x="673047" y="3766782"/>
            <a:ext cx="6055300" cy="736979"/>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410402" y="4993804"/>
            <a:ext cx="6443050" cy="1400075"/>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144602" y="4173505"/>
            <a:ext cx="643125" cy="923330"/>
          </a:xfrm>
          <a:prstGeom prst="rect">
            <a:avLst/>
          </a:prstGeom>
          <a:noFill/>
        </p:spPr>
        <p:txBody>
          <a:bodyPr wrap="none" rtlCol="0">
            <a:spAutoFit/>
          </a:bodyPr>
          <a:lstStyle/>
          <a:p>
            <a:r>
              <a:rPr lang="en-US" b="1" dirty="0"/>
              <a:t>HPD</a:t>
            </a:r>
          </a:p>
          <a:p>
            <a:r>
              <a:rPr lang="en-US" b="1" dirty="0"/>
              <a:t>HPC</a:t>
            </a:r>
          </a:p>
          <a:p>
            <a:r>
              <a:rPr lang="en-US" b="1" dirty="0"/>
              <a:t>RBI</a:t>
            </a:r>
          </a:p>
        </p:txBody>
      </p:sp>
    </p:spTree>
    <p:extLst>
      <p:ext uri="{BB962C8B-B14F-4D97-AF65-F5344CB8AC3E}">
        <p14:creationId xmlns:p14="http://schemas.microsoft.com/office/powerpoint/2010/main" val="27642841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34090"/>
            <a:ext cx="10515600" cy="1325563"/>
          </a:xfrm>
        </p:spPr>
        <p:txBody>
          <a:bodyPr anchor="t"/>
          <a:lstStyle/>
          <a:p>
            <a:r>
              <a:rPr lang="en-US" dirty="0">
                <a:solidFill>
                  <a:schemeClr val="tx1"/>
                </a:solidFill>
                <a:latin typeface="+mn-lt"/>
              </a:rPr>
              <a:t>WRIA 8 Status &amp; Trends</a:t>
            </a:r>
            <a:br>
              <a:rPr lang="en-US" dirty="0">
                <a:solidFill>
                  <a:schemeClr val="tx1"/>
                </a:solidFill>
                <a:latin typeface="+mn-lt"/>
              </a:rPr>
            </a:br>
            <a:r>
              <a:rPr lang="en-US" dirty="0">
                <a:solidFill>
                  <a:schemeClr val="tx1"/>
                </a:solidFill>
                <a:latin typeface="+mn-lt"/>
              </a:rPr>
              <a:t>n = 28</a:t>
            </a:r>
          </a:p>
        </p:txBody>
      </p:sp>
      <p:pic>
        <p:nvPicPr>
          <p:cNvPr id="7" name="Picture 6"/>
          <p:cNvPicPr>
            <a:picLocks noChangeAspect="1"/>
          </p:cNvPicPr>
          <p:nvPr/>
        </p:nvPicPr>
        <p:blipFill>
          <a:blip r:embed="rId3"/>
          <a:stretch>
            <a:fillRect/>
          </a:stretch>
        </p:blipFill>
        <p:spPr>
          <a:xfrm>
            <a:off x="524142" y="1459653"/>
            <a:ext cx="5571858" cy="3200400"/>
          </a:xfrm>
          <a:prstGeom prst="rect">
            <a:avLst/>
          </a:prstGeom>
          <a:ln w="25400">
            <a:solidFill>
              <a:srgbClr val="00B0F0"/>
            </a:solidFill>
          </a:ln>
        </p:spPr>
      </p:pic>
      <p:pic>
        <p:nvPicPr>
          <p:cNvPr id="8" name="Picture 7"/>
          <p:cNvPicPr>
            <a:picLocks noChangeAspect="1"/>
          </p:cNvPicPr>
          <p:nvPr/>
        </p:nvPicPr>
        <p:blipFill>
          <a:blip r:embed="rId4"/>
          <a:stretch>
            <a:fillRect/>
          </a:stretch>
        </p:blipFill>
        <p:spPr>
          <a:xfrm>
            <a:off x="6266757" y="2925323"/>
            <a:ext cx="5571857" cy="3200400"/>
          </a:xfrm>
          <a:prstGeom prst="rect">
            <a:avLst/>
          </a:prstGeom>
          <a:ln w="25400">
            <a:solidFill>
              <a:srgbClr val="00B0F0"/>
            </a:solidFill>
          </a:ln>
        </p:spPr>
      </p:pic>
      <p:cxnSp>
        <p:nvCxnSpPr>
          <p:cNvPr id="10" name="Straight Arrow Connector 9"/>
          <p:cNvCxnSpPr/>
          <p:nvPr/>
        </p:nvCxnSpPr>
        <p:spPr>
          <a:xfrm flipV="1">
            <a:off x="2074460" y="3575713"/>
            <a:ext cx="559558" cy="1446663"/>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H="1">
            <a:off x="5666441" y="1760561"/>
            <a:ext cx="1307565" cy="1164762"/>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1571236" y="5172501"/>
            <a:ext cx="1566006" cy="369332"/>
          </a:xfrm>
          <a:prstGeom prst="rect">
            <a:avLst/>
          </a:prstGeom>
          <a:noFill/>
        </p:spPr>
        <p:txBody>
          <a:bodyPr wrap="none" rtlCol="0">
            <a:spAutoFit/>
          </a:bodyPr>
          <a:lstStyle/>
          <a:p>
            <a:r>
              <a:rPr lang="en-US" dirty="0" err="1"/>
              <a:t>Venema</a:t>
            </a:r>
            <a:r>
              <a:rPr lang="en-US" dirty="0"/>
              <a:t> Creek</a:t>
            </a:r>
          </a:p>
        </p:txBody>
      </p:sp>
      <p:sp>
        <p:nvSpPr>
          <p:cNvPr id="14" name="TextBox 13"/>
          <p:cNvSpPr txBox="1"/>
          <p:nvPr/>
        </p:nvSpPr>
        <p:spPr>
          <a:xfrm>
            <a:off x="6974006" y="1459653"/>
            <a:ext cx="1342612" cy="369332"/>
          </a:xfrm>
          <a:prstGeom prst="rect">
            <a:avLst/>
          </a:prstGeom>
          <a:noFill/>
        </p:spPr>
        <p:txBody>
          <a:bodyPr wrap="none" rtlCol="0">
            <a:spAutoFit/>
          </a:bodyPr>
          <a:lstStyle/>
          <a:p>
            <a:r>
              <a:rPr lang="en-US" dirty="0"/>
              <a:t>North Creek</a:t>
            </a:r>
          </a:p>
        </p:txBody>
      </p:sp>
      <p:cxnSp>
        <p:nvCxnSpPr>
          <p:cNvPr id="15" name="Straight Arrow Connector 14"/>
          <p:cNvCxnSpPr/>
          <p:nvPr/>
        </p:nvCxnSpPr>
        <p:spPr>
          <a:xfrm flipV="1">
            <a:off x="3307999" y="4926843"/>
            <a:ext cx="4716885" cy="430324"/>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a:stCxn id="14" idx="3"/>
          </p:cNvCxnSpPr>
          <p:nvPr/>
        </p:nvCxnSpPr>
        <p:spPr>
          <a:xfrm>
            <a:off x="8316618" y="1644319"/>
            <a:ext cx="2465357" cy="2689577"/>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293920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9145" y="304787"/>
            <a:ext cx="10515600" cy="1325563"/>
          </a:xfrm>
        </p:spPr>
        <p:txBody>
          <a:bodyPr anchor="t"/>
          <a:lstStyle/>
          <a:p>
            <a:r>
              <a:rPr lang="en-US" dirty="0">
                <a:solidFill>
                  <a:schemeClr val="tx1"/>
                </a:solidFill>
                <a:latin typeface="+mn-lt"/>
              </a:rPr>
              <a:t>City of Bainbridge Island (2015)</a:t>
            </a:r>
          </a:p>
        </p:txBody>
      </p:sp>
      <p:sp>
        <p:nvSpPr>
          <p:cNvPr id="3" name="Slide Number Placeholder 2"/>
          <p:cNvSpPr>
            <a:spLocks noGrp="1"/>
          </p:cNvSpPr>
          <p:nvPr>
            <p:ph type="sldNum" sz="quarter" idx="4294967295"/>
          </p:nvPr>
        </p:nvSpPr>
        <p:spPr>
          <a:xfrm>
            <a:off x="8610600" y="6356350"/>
            <a:ext cx="2743200" cy="365125"/>
          </a:xfrm>
          <a:prstGeom prst="rect">
            <a:avLst/>
          </a:prstGeom>
        </p:spPr>
        <p:txBody>
          <a:bodyPr/>
          <a:lstStyle/>
          <a:p>
            <a:fld id="{9CD8D479-8942-46E8-A226-A4E01F7A105C}" type="slidenum">
              <a:rPr lang="en-US" smtClean="0"/>
              <a:t>53</a:t>
            </a:fld>
            <a:endParaRPr lang="en-US"/>
          </a:p>
        </p:txBody>
      </p:sp>
      <p:pic>
        <p:nvPicPr>
          <p:cNvPr id="6" name="Picture 5"/>
          <p:cNvPicPr>
            <a:picLocks noChangeAspect="1"/>
          </p:cNvPicPr>
          <p:nvPr/>
        </p:nvPicPr>
        <p:blipFill>
          <a:blip r:embed="rId3"/>
          <a:stretch>
            <a:fillRect/>
          </a:stretch>
        </p:blipFill>
        <p:spPr>
          <a:xfrm>
            <a:off x="8191074" y="142519"/>
            <a:ext cx="3752850" cy="4962525"/>
          </a:xfrm>
          <a:prstGeom prst="rect">
            <a:avLst/>
          </a:prstGeom>
          <a:ln w="25400">
            <a:solidFill>
              <a:srgbClr val="00B0F0"/>
            </a:solidFill>
          </a:ln>
        </p:spPr>
      </p:pic>
      <p:pic>
        <p:nvPicPr>
          <p:cNvPr id="7" name="Picture 6"/>
          <p:cNvPicPr>
            <a:picLocks noChangeAspect="1"/>
          </p:cNvPicPr>
          <p:nvPr/>
        </p:nvPicPr>
        <p:blipFill>
          <a:blip r:embed="rId4"/>
          <a:stretch>
            <a:fillRect/>
          </a:stretch>
        </p:blipFill>
        <p:spPr>
          <a:xfrm>
            <a:off x="567889" y="1387244"/>
            <a:ext cx="4159280" cy="5257800"/>
          </a:xfrm>
          <a:prstGeom prst="rect">
            <a:avLst/>
          </a:prstGeom>
          <a:ln w="25400">
            <a:solidFill>
              <a:srgbClr val="00B0F0"/>
            </a:solidFill>
          </a:ln>
        </p:spPr>
      </p:pic>
      <p:pic>
        <p:nvPicPr>
          <p:cNvPr id="8" name="Picture 7"/>
          <p:cNvPicPr>
            <a:picLocks noChangeAspect="1"/>
          </p:cNvPicPr>
          <p:nvPr/>
        </p:nvPicPr>
        <p:blipFill>
          <a:blip r:embed="rId5"/>
          <a:stretch>
            <a:fillRect/>
          </a:stretch>
        </p:blipFill>
        <p:spPr>
          <a:xfrm>
            <a:off x="4923359" y="1387244"/>
            <a:ext cx="4154414" cy="5257800"/>
          </a:xfrm>
          <a:prstGeom prst="rect">
            <a:avLst/>
          </a:prstGeom>
          <a:ln w="25400">
            <a:solidFill>
              <a:srgbClr val="00B0F0"/>
            </a:solidFill>
          </a:ln>
        </p:spPr>
      </p:pic>
      <p:sp>
        <p:nvSpPr>
          <p:cNvPr id="4" name="TextBox 3"/>
          <p:cNvSpPr txBox="1"/>
          <p:nvPr/>
        </p:nvSpPr>
        <p:spPr>
          <a:xfrm>
            <a:off x="27480" y="3078172"/>
            <a:ext cx="461665" cy="1180772"/>
          </a:xfrm>
          <a:prstGeom prst="rect">
            <a:avLst/>
          </a:prstGeom>
          <a:noFill/>
        </p:spPr>
        <p:txBody>
          <a:bodyPr vert="vert270" wrap="none" rtlCol="0">
            <a:spAutoFit/>
          </a:bodyPr>
          <a:lstStyle/>
          <a:p>
            <a:r>
              <a:rPr lang="en-US" b="1" dirty="0">
                <a:solidFill>
                  <a:srgbClr val="00B0F0"/>
                </a:solidFill>
              </a:rPr>
              <a:t>B-IBI 0-100</a:t>
            </a:r>
          </a:p>
        </p:txBody>
      </p:sp>
      <p:sp>
        <p:nvSpPr>
          <p:cNvPr id="5" name="TextBox 4"/>
          <p:cNvSpPr txBox="1"/>
          <p:nvPr/>
        </p:nvSpPr>
        <p:spPr>
          <a:xfrm>
            <a:off x="1897038" y="1593221"/>
            <a:ext cx="619080" cy="369332"/>
          </a:xfrm>
          <a:prstGeom prst="rect">
            <a:avLst/>
          </a:prstGeom>
          <a:noFill/>
        </p:spPr>
        <p:txBody>
          <a:bodyPr wrap="none" rtlCol="0">
            <a:spAutoFit/>
          </a:bodyPr>
          <a:lstStyle/>
          <a:p>
            <a:r>
              <a:rPr lang="en-US" b="1" dirty="0">
                <a:solidFill>
                  <a:srgbClr val="00B0F0"/>
                </a:solidFill>
              </a:rPr>
              <a:t>HPC</a:t>
            </a:r>
          </a:p>
        </p:txBody>
      </p:sp>
      <p:sp>
        <p:nvSpPr>
          <p:cNvPr id="9" name="TextBox 8"/>
          <p:cNvSpPr txBox="1"/>
          <p:nvPr/>
        </p:nvSpPr>
        <p:spPr>
          <a:xfrm>
            <a:off x="2979962" y="4557060"/>
            <a:ext cx="1047851" cy="369332"/>
          </a:xfrm>
          <a:prstGeom prst="rect">
            <a:avLst/>
          </a:prstGeom>
          <a:noFill/>
        </p:spPr>
        <p:txBody>
          <a:bodyPr wrap="none" rtlCol="0">
            <a:spAutoFit/>
          </a:bodyPr>
          <a:lstStyle/>
          <a:p>
            <a:r>
              <a:rPr lang="en-US" b="1" dirty="0" err="1">
                <a:solidFill>
                  <a:srgbClr val="00B0F0"/>
                </a:solidFill>
              </a:rPr>
              <a:t>TQmean</a:t>
            </a:r>
            <a:endParaRPr lang="en-US" b="1" dirty="0">
              <a:solidFill>
                <a:srgbClr val="00B0F0"/>
              </a:solidFill>
            </a:endParaRPr>
          </a:p>
        </p:txBody>
      </p:sp>
      <p:sp>
        <p:nvSpPr>
          <p:cNvPr id="10" name="TextBox 9"/>
          <p:cNvSpPr txBox="1"/>
          <p:nvPr/>
        </p:nvSpPr>
        <p:spPr>
          <a:xfrm>
            <a:off x="3582186" y="2913016"/>
            <a:ext cx="537327" cy="369332"/>
          </a:xfrm>
          <a:prstGeom prst="rect">
            <a:avLst/>
          </a:prstGeom>
          <a:noFill/>
        </p:spPr>
        <p:txBody>
          <a:bodyPr wrap="none" rtlCol="0">
            <a:spAutoFit/>
          </a:bodyPr>
          <a:lstStyle/>
          <a:p>
            <a:r>
              <a:rPr lang="en-US" b="1" dirty="0">
                <a:solidFill>
                  <a:srgbClr val="00B0F0"/>
                </a:solidFill>
              </a:rPr>
              <a:t>RBI</a:t>
            </a:r>
          </a:p>
        </p:txBody>
      </p:sp>
      <p:sp>
        <p:nvSpPr>
          <p:cNvPr id="11" name="TextBox 10"/>
          <p:cNvSpPr txBox="1"/>
          <p:nvPr/>
        </p:nvSpPr>
        <p:spPr>
          <a:xfrm>
            <a:off x="5247337" y="1017912"/>
            <a:ext cx="1728807" cy="369332"/>
          </a:xfrm>
          <a:prstGeom prst="rect">
            <a:avLst/>
          </a:prstGeom>
          <a:noFill/>
        </p:spPr>
        <p:txBody>
          <a:bodyPr wrap="none" rtlCol="0">
            <a:spAutoFit/>
          </a:bodyPr>
          <a:lstStyle/>
          <a:p>
            <a:r>
              <a:rPr lang="en-US" b="1" dirty="0">
                <a:solidFill>
                  <a:srgbClr val="00B0F0"/>
                </a:solidFill>
              </a:rPr>
              <a:t>%Development</a:t>
            </a:r>
          </a:p>
        </p:txBody>
      </p:sp>
      <p:sp>
        <p:nvSpPr>
          <p:cNvPr id="12" name="TextBox 11"/>
          <p:cNvSpPr txBox="1"/>
          <p:nvPr/>
        </p:nvSpPr>
        <p:spPr>
          <a:xfrm>
            <a:off x="7108603" y="1037111"/>
            <a:ext cx="1008609" cy="369332"/>
          </a:xfrm>
          <a:prstGeom prst="rect">
            <a:avLst/>
          </a:prstGeom>
          <a:noFill/>
        </p:spPr>
        <p:txBody>
          <a:bodyPr wrap="none" rtlCol="0">
            <a:spAutoFit/>
          </a:bodyPr>
          <a:lstStyle/>
          <a:p>
            <a:r>
              <a:rPr lang="en-US" b="1" dirty="0">
                <a:solidFill>
                  <a:srgbClr val="00B0F0"/>
                </a:solidFill>
              </a:rPr>
              <a:t>%Forest</a:t>
            </a:r>
          </a:p>
        </p:txBody>
      </p:sp>
    </p:spTree>
    <p:extLst>
      <p:ext uri="{BB962C8B-B14F-4D97-AF65-F5344CB8AC3E}">
        <p14:creationId xmlns:p14="http://schemas.microsoft.com/office/powerpoint/2010/main" val="30535932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8420" y="150786"/>
            <a:ext cx="10515600" cy="1325563"/>
          </a:xfrm>
        </p:spPr>
        <p:txBody>
          <a:bodyPr anchor="t"/>
          <a:lstStyle/>
          <a:p>
            <a:r>
              <a:rPr lang="en-US" dirty="0">
                <a:solidFill>
                  <a:schemeClr val="tx1"/>
                </a:solidFill>
                <a:latin typeface="+mn-lt"/>
              </a:rPr>
              <a:t>Necessary, but not necessarily sufficient</a:t>
            </a:r>
          </a:p>
        </p:txBody>
      </p:sp>
      <p:pic>
        <p:nvPicPr>
          <p:cNvPr id="1026" name="Picture 2" descr="\\kc.kingcounty.lcl\dnrp\WLRD\STS\GreenWQA\Biota\Bainbridge\Task6\Reference_sites_SoosTMDL_v3.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919563" y="1889090"/>
            <a:ext cx="2585623" cy="3346102"/>
          </a:xfrm>
          <a:prstGeom prst="rect">
            <a:avLst/>
          </a:prstGeom>
          <a:noFill/>
          <a:ln w="25400">
            <a:solidFill>
              <a:srgbClr val="00B0F0"/>
            </a:solidFill>
          </a:ln>
          <a:extLst>
            <a:ext uri="{909E8E84-426E-40DD-AFC4-6F175D3DCCD1}">
              <a14:hiddenFill xmlns:a14="http://schemas.microsoft.com/office/drawing/2010/main">
                <a:solidFill>
                  <a:srgbClr val="FFFFFF"/>
                </a:solidFill>
              </a14:hiddenFill>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77722" y="1623087"/>
            <a:ext cx="5943600" cy="4981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Oval 2"/>
          <p:cNvSpPr/>
          <p:nvPr/>
        </p:nvSpPr>
        <p:spPr bwMode="auto">
          <a:xfrm>
            <a:off x="2408256" y="2039816"/>
            <a:ext cx="703385" cy="4564847"/>
          </a:xfrm>
          <a:prstGeom prst="ellipse">
            <a:avLst/>
          </a:prstGeom>
          <a:noFill/>
          <a:ln w="25400" cap="flat" cmpd="sng" algn="ctr">
            <a:solidFill>
              <a:srgbClr val="0000FF"/>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342900" indent="-342900" fontAlgn="base">
              <a:spcBef>
                <a:spcPct val="20000"/>
              </a:spcBef>
              <a:spcAft>
                <a:spcPct val="0"/>
              </a:spcAft>
            </a:pPr>
            <a:endParaRPr lang="en-US" sz="3200">
              <a:solidFill>
                <a:schemeClr val="bg2"/>
              </a:solidFill>
              <a:latin typeface="Arial" charset="0"/>
            </a:endParaRPr>
          </a:p>
        </p:txBody>
      </p:sp>
      <p:sp>
        <p:nvSpPr>
          <p:cNvPr id="4" name="TextBox 3"/>
          <p:cNvSpPr txBox="1"/>
          <p:nvPr/>
        </p:nvSpPr>
        <p:spPr>
          <a:xfrm>
            <a:off x="3202075" y="1747427"/>
            <a:ext cx="2403222" cy="369332"/>
          </a:xfrm>
          <a:prstGeom prst="rect">
            <a:avLst/>
          </a:prstGeom>
          <a:noFill/>
        </p:spPr>
        <p:txBody>
          <a:bodyPr wrap="none" rtlCol="0">
            <a:spAutoFit/>
          </a:bodyPr>
          <a:lstStyle/>
          <a:p>
            <a:r>
              <a:rPr lang="en-US" dirty="0">
                <a:solidFill>
                  <a:srgbClr val="0000FF"/>
                </a:solidFill>
              </a:rPr>
              <a:t>Organic pollution index</a:t>
            </a:r>
          </a:p>
        </p:txBody>
      </p:sp>
      <p:sp>
        <p:nvSpPr>
          <p:cNvPr id="8" name="TextBox 7"/>
          <p:cNvSpPr txBox="1"/>
          <p:nvPr/>
        </p:nvSpPr>
        <p:spPr>
          <a:xfrm>
            <a:off x="3700997" y="3744542"/>
            <a:ext cx="2097049" cy="369332"/>
          </a:xfrm>
          <a:prstGeom prst="rect">
            <a:avLst/>
          </a:prstGeom>
          <a:noFill/>
        </p:spPr>
        <p:txBody>
          <a:bodyPr wrap="none" rtlCol="0">
            <a:spAutoFit/>
          </a:bodyPr>
          <a:lstStyle/>
          <a:p>
            <a:r>
              <a:rPr lang="en-US" dirty="0">
                <a:solidFill>
                  <a:srgbClr val="0000FF"/>
                </a:solidFill>
              </a:rPr>
              <a:t>Fine sediment index</a:t>
            </a:r>
          </a:p>
        </p:txBody>
      </p:sp>
      <p:sp>
        <p:nvSpPr>
          <p:cNvPr id="9" name="TextBox 8"/>
          <p:cNvSpPr txBox="1"/>
          <p:nvPr/>
        </p:nvSpPr>
        <p:spPr>
          <a:xfrm>
            <a:off x="3951655" y="5205919"/>
            <a:ext cx="2342308" cy="369332"/>
          </a:xfrm>
          <a:prstGeom prst="rect">
            <a:avLst/>
          </a:prstGeom>
          <a:noFill/>
        </p:spPr>
        <p:txBody>
          <a:bodyPr wrap="none" rtlCol="0">
            <a:spAutoFit/>
          </a:bodyPr>
          <a:lstStyle/>
          <a:p>
            <a:r>
              <a:rPr lang="en-US" dirty="0">
                <a:solidFill>
                  <a:srgbClr val="0000FF"/>
                </a:solidFill>
              </a:rPr>
              <a:t>Metals tolerance index</a:t>
            </a:r>
          </a:p>
        </p:txBody>
      </p:sp>
      <p:sp>
        <p:nvSpPr>
          <p:cNvPr id="5" name="TextBox 4"/>
          <p:cNvSpPr txBox="1"/>
          <p:nvPr/>
        </p:nvSpPr>
        <p:spPr>
          <a:xfrm>
            <a:off x="1915887" y="882285"/>
            <a:ext cx="1473865" cy="461665"/>
          </a:xfrm>
          <a:prstGeom prst="rect">
            <a:avLst/>
          </a:prstGeom>
          <a:solidFill>
            <a:schemeClr val="accent5">
              <a:lumMod val="40000"/>
              <a:lumOff val="60000"/>
            </a:schemeClr>
          </a:solidFill>
          <a:ln>
            <a:solidFill>
              <a:schemeClr val="accent1">
                <a:lumMod val="50000"/>
              </a:schemeClr>
            </a:solidFill>
          </a:ln>
        </p:spPr>
        <p:txBody>
          <a:bodyPr wrap="none" rtlCol="0">
            <a:spAutoFit/>
          </a:bodyPr>
          <a:lstStyle/>
          <a:p>
            <a:r>
              <a:rPr lang="en-US" sz="2400" dirty="0">
                <a:solidFill>
                  <a:srgbClr val="0000FF"/>
                </a:solidFill>
              </a:rPr>
              <a:t>Reference</a:t>
            </a:r>
          </a:p>
        </p:txBody>
      </p:sp>
      <p:cxnSp>
        <p:nvCxnSpPr>
          <p:cNvPr id="7" name="Straight Arrow Connector 6"/>
          <p:cNvCxnSpPr/>
          <p:nvPr/>
        </p:nvCxnSpPr>
        <p:spPr bwMode="auto">
          <a:xfrm>
            <a:off x="2719151" y="1343949"/>
            <a:ext cx="40796" cy="695866"/>
          </a:xfrm>
          <a:prstGeom prst="straightConnector1">
            <a:avLst/>
          </a:prstGeom>
          <a:noFill/>
          <a:ln w="25400" cap="flat" cmpd="sng" algn="ctr">
            <a:solidFill>
              <a:srgbClr val="0000FF"/>
            </a:solidFill>
            <a:prstDash val="solid"/>
            <a:round/>
            <a:headEnd type="none" w="med" len="med"/>
            <a:tailEnd type="arrow"/>
          </a:ln>
          <a:effectLst/>
        </p:spPr>
      </p:cxnSp>
    </p:spTree>
    <p:extLst>
      <p:ext uri="{BB962C8B-B14F-4D97-AF65-F5344CB8AC3E}">
        <p14:creationId xmlns:p14="http://schemas.microsoft.com/office/powerpoint/2010/main" val="5152499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33666" y="865113"/>
            <a:ext cx="7399839" cy="5833862"/>
          </a:xfrm>
          <a:prstGeom prst="rect">
            <a:avLst/>
          </a:prstGeom>
          <a:noFill/>
          <a:ln w="15875">
            <a:solidFill>
              <a:srgbClr val="00B0F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0" name="Straight Connector 9"/>
          <p:cNvCxnSpPr/>
          <p:nvPr/>
        </p:nvCxnSpPr>
        <p:spPr>
          <a:xfrm>
            <a:off x="6137912" y="1547447"/>
            <a:ext cx="0" cy="4299901"/>
          </a:xfrm>
          <a:prstGeom prst="line">
            <a:avLst/>
          </a:prstGeom>
          <a:ln w="25400">
            <a:solidFill>
              <a:srgbClr val="FF0000"/>
            </a:solidFill>
            <a:prstDash val="dash"/>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8012589" y="3304990"/>
            <a:ext cx="2379029" cy="954107"/>
          </a:xfrm>
          <a:prstGeom prst="rect">
            <a:avLst/>
          </a:prstGeom>
          <a:solidFill>
            <a:schemeClr val="bg1">
              <a:lumMod val="75000"/>
            </a:schemeClr>
          </a:solidFill>
          <a:ln>
            <a:solidFill>
              <a:srgbClr val="0070C0"/>
            </a:solidFill>
          </a:ln>
        </p:spPr>
        <p:txBody>
          <a:bodyPr wrap="square" rtlCol="0">
            <a:spAutoFit/>
          </a:bodyPr>
          <a:lstStyle/>
          <a:p>
            <a:r>
              <a:rPr lang="en-US" sz="1400" dirty="0">
                <a:solidFill>
                  <a:schemeClr val="tx1">
                    <a:lumMod val="50000"/>
                    <a:lumOff val="50000"/>
                  </a:schemeClr>
                </a:solidFill>
              </a:rPr>
              <a:t>Above HPC of ~12 </a:t>
            </a:r>
          </a:p>
          <a:p>
            <a:r>
              <a:rPr lang="en-US" sz="1400" dirty="0">
                <a:solidFill>
                  <a:schemeClr val="tx1">
                    <a:lumMod val="50000"/>
                    <a:lumOff val="50000"/>
                  </a:schemeClr>
                </a:solidFill>
              </a:rPr>
              <a:t>almost guaranteed </a:t>
            </a:r>
          </a:p>
          <a:p>
            <a:r>
              <a:rPr lang="en-US" sz="1400" dirty="0">
                <a:solidFill>
                  <a:schemeClr val="tx1">
                    <a:lumMod val="50000"/>
                    <a:lumOff val="50000"/>
                  </a:schemeClr>
                </a:solidFill>
              </a:rPr>
              <a:t>to have BIBI less than </a:t>
            </a:r>
          </a:p>
          <a:p>
            <a:r>
              <a:rPr lang="en-US" sz="1400" dirty="0">
                <a:solidFill>
                  <a:schemeClr val="tx1">
                    <a:lumMod val="50000"/>
                    <a:lumOff val="50000"/>
                  </a:schemeClr>
                </a:solidFill>
              </a:rPr>
              <a:t>35 (10-50 scale)</a:t>
            </a:r>
          </a:p>
        </p:txBody>
      </p:sp>
      <p:cxnSp>
        <p:nvCxnSpPr>
          <p:cNvPr id="4" name="Straight Connector 3"/>
          <p:cNvCxnSpPr/>
          <p:nvPr/>
        </p:nvCxnSpPr>
        <p:spPr bwMode="auto">
          <a:xfrm>
            <a:off x="3293672" y="1287173"/>
            <a:ext cx="5908431" cy="3963752"/>
          </a:xfrm>
          <a:prstGeom prst="line">
            <a:avLst/>
          </a:prstGeom>
          <a:noFill/>
          <a:ln w="25400" cap="flat" cmpd="sng" algn="ctr">
            <a:solidFill>
              <a:srgbClr val="0000FF"/>
            </a:solidFill>
            <a:prstDash val="solid"/>
            <a:round/>
            <a:headEnd type="none" w="med" len="med"/>
            <a:tailEnd type="none" w="med" len="med"/>
          </a:ln>
          <a:effectLst/>
        </p:spPr>
      </p:cxnSp>
      <p:cxnSp>
        <p:nvCxnSpPr>
          <p:cNvPr id="11" name="Straight Arrow Connector 10"/>
          <p:cNvCxnSpPr/>
          <p:nvPr/>
        </p:nvCxnSpPr>
        <p:spPr bwMode="auto">
          <a:xfrm flipH="1">
            <a:off x="4628941" y="1215852"/>
            <a:ext cx="512466" cy="904351"/>
          </a:xfrm>
          <a:prstGeom prst="straightConnector1">
            <a:avLst/>
          </a:prstGeom>
          <a:noFill/>
          <a:ln w="25400" cap="flat" cmpd="sng" algn="ctr">
            <a:solidFill>
              <a:srgbClr val="0000FF"/>
            </a:solidFill>
            <a:prstDash val="solid"/>
            <a:round/>
            <a:headEnd type="none" w="med" len="med"/>
            <a:tailEnd type="arrow"/>
          </a:ln>
          <a:effectLst/>
        </p:spPr>
      </p:cxnSp>
      <p:sp>
        <p:nvSpPr>
          <p:cNvPr id="14" name="TextBox 13"/>
          <p:cNvSpPr txBox="1"/>
          <p:nvPr/>
        </p:nvSpPr>
        <p:spPr>
          <a:xfrm>
            <a:off x="5141408" y="702398"/>
            <a:ext cx="1608184" cy="646331"/>
          </a:xfrm>
          <a:prstGeom prst="rect">
            <a:avLst/>
          </a:prstGeom>
          <a:solidFill>
            <a:schemeClr val="bg1"/>
          </a:solidFill>
          <a:ln w="12700">
            <a:solidFill>
              <a:srgbClr val="0000FF"/>
            </a:solidFill>
          </a:ln>
        </p:spPr>
        <p:txBody>
          <a:bodyPr wrap="square" rtlCol="0">
            <a:spAutoFit/>
          </a:bodyPr>
          <a:lstStyle/>
          <a:p>
            <a:r>
              <a:rPr lang="en-US" sz="3600" dirty="0">
                <a:solidFill>
                  <a:schemeClr val="bg1">
                    <a:lumMod val="50000"/>
                  </a:schemeClr>
                </a:solidFill>
              </a:rPr>
              <a:t>ceiling</a:t>
            </a:r>
          </a:p>
        </p:txBody>
      </p:sp>
      <p:cxnSp>
        <p:nvCxnSpPr>
          <p:cNvPr id="16" name="Straight Connector 15"/>
          <p:cNvCxnSpPr/>
          <p:nvPr/>
        </p:nvCxnSpPr>
        <p:spPr>
          <a:xfrm>
            <a:off x="3121688" y="3175280"/>
            <a:ext cx="3016224" cy="36836"/>
          </a:xfrm>
          <a:prstGeom prst="line">
            <a:avLst/>
          </a:prstGeom>
          <a:ln w="25400">
            <a:solidFill>
              <a:srgbClr val="FF0000"/>
            </a:solidFill>
            <a:prstDash val="dash"/>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3121689" y="4901257"/>
            <a:ext cx="2379029" cy="738664"/>
          </a:xfrm>
          <a:prstGeom prst="rect">
            <a:avLst/>
          </a:prstGeom>
          <a:solidFill>
            <a:schemeClr val="bg1">
              <a:lumMod val="75000"/>
            </a:schemeClr>
          </a:solidFill>
          <a:ln>
            <a:solidFill>
              <a:srgbClr val="0070C0"/>
            </a:solidFill>
          </a:ln>
        </p:spPr>
        <p:txBody>
          <a:bodyPr wrap="square" rtlCol="0">
            <a:spAutoFit/>
          </a:bodyPr>
          <a:lstStyle/>
          <a:p>
            <a:r>
              <a:rPr lang="en-US" sz="1400" dirty="0">
                <a:solidFill>
                  <a:schemeClr val="tx1">
                    <a:lumMod val="50000"/>
                    <a:lumOff val="50000"/>
                  </a:schemeClr>
                </a:solidFill>
              </a:rPr>
              <a:t>Below HPC of ~12 </a:t>
            </a:r>
          </a:p>
          <a:p>
            <a:r>
              <a:rPr lang="en-US" sz="1400" dirty="0">
                <a:solidFill>
                  <a:schemeClr val="tx1">
                    <a:lumMod val="50000"/>
                    <a:lumOff val="50000"/>
                  </a:schemeClr>
                </a:solidFill>
              </a:rPr>
              <a:t>B-IBI scores can range from 10 to more than 35 (10-50 scale)</a:t>
            </a:r>
          </a:p>
        </p:txBody>
      </p:sp>
      <p:sp>
        <p:nvSpPr>
          <p:cNvPr id="24" name="Title 1"/>
          <p:cNvSpPr txBox="1">
            <a:spLocks/>
          </p:cNvSpPr>
          <p:nvPr/>
        </p:nvSpPr>
        <p:spPr>
          <a:xfrm>
            <a:off x="1981200" y="0"/>
            <a:ext cx="8229600" cy="1143000"/>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pPr algn="l"/>
            <a:r>
              <a:rPr lang="en-US" sz="3200" kern="0" dirty="0">
                <a:latin typeface="+mn-lt"/>
              </a:rPr>
              <a:t>Necessary, but not necessarily sufficient</a:t>
            </a:r>
          </a:p>
        </p:txBody>
      </p:sp>
    </p:spTree>
    <p:extLst>
      <p:ext uri="{BB962C8B-B14F-4D97-AF65-F5344CB8AC3E}">
        <p14:creationId xmlns:p14="http://schemas.microsoft.com/office/powerpoint/2010/main" val="23880354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62066" y="688913"/>
            <a:ext cx="7791734" cy="1325563"/>
          </a:xfrm>
        </p:spPr>
        <p:txBody>
          <a:bodyPr>
            <a:normAutofit fontScale="90000"/>
          </a:bodyPr>
          <a:lstStyle/>
          <a:p>
            <a:r>
              <a:rPr lang="en-US" sz="4000" b="1" dirty="0">
                <a:solidFill>
                  <a:schemeClr val="tx1"/>
                </a:solidFill>
                <a:effectLst>
                  <a:outerShdw blurRad="38100" dist="38100" dir="2700000" algn="tl">
                    <a:srgbClr val="000000">
                      <a:alpha val="43137"/>
                    </a:srgbClr>
                  </a:outerShdw>
                </a:effectLst>
                <a:latin typeface="Lucida Sans Unicode" panose="020B0602030504020204" pitchFamily="34" charset="0"/>
                <a:cs typeface="Lucida Sans Unicode" panose="020B0602030504020204" pitchFamily="34" charset="0"/>
              </a:rPr>
              <a:t>SAM 2015 small streams study</a:t>
            </a:r>
            <a:br>
              <a:rPr lang="en-US" sz="4000" b="1" dirty="0">
                <a:solidFill>
                  <a:schemeClr val="tx1"/>
                </a:solidFill>
                <a:effectLst>
                  <a:outerShdw blurRad="38100" dist="38100" dir="2700000" algn="tl">
                    <a:srgbClr val="000000">
                      <a:alpha val="43137"/>
                    </a:srgbClr>
                  </a:outerShdw>
                </a:effectLst>
                <a:latin typeface="Lucida Sans Unicode" panose="020B0602030504020204" pitchFamily="34" charset="0"/>
                <a:cs typeface="Lucida Sans Unicode" panose="020B0602030504020204" pitchFamily="34" charset="0"/>
              </a:rPr>
            </a:br>
            <a:r>
              <a:rPr lang="en-US" sz="4000" b="1" dirty="0">
                <a:solidFill>
                  <a:schemeClr val="tx1"/>
                </a:solidFill>
                <a:effectLst>
                  <a:outerShdw blurRad="38100" dist="38100" dir="2700000" algn="tl">
                    <a:srgbClr val="000000">
                      <a:alpha val="43137"/>
                    </a:srgbClr>
                  </a:outerShdw>
                </a:effectLst>
                <a:latin typeface="Lucida Sans Unicode" panose="020B0602030504020204" pitchFamily="34" charset="0"/>
                <a:cs typeface="Lucida Sans Unicode" panose="020B0602030504020204" pitchFamily="34" charset="0"/>
              </a:rPr>
              <a:t>Most important stressors for B-IBI scores…</a:t>
            </a:r>
          </a:p>
        </p:txBody>
      </p:sp>
      <p:graphicFrame>
        <p:nvGraphicFramePr>
          <p:cNvPr id="4" name="Content Placeholder 3"/>
          <p:cNvGraphicFramePr>
            <a:graphicFrameLocks noGrp="1"/>
          </p:cNvGraphicFramePr>
          <p:nvPr>
            <p:ph idx="1"/>
          </p:nvPr>
        </p:nvGraphicFramePr>
        <p:xfrm>
          <a:off x="838200" y="2160952"/>
          <a:ext cx="10515600" cy="4419600"/>
        </p:xfrm>
        <a:graphic>
          <a:graphicData uri="http://schemas.openxmlformats.org/drawingml/2006/table">
            <a:tbl>
              <a:tblPr firstRow="1" bandRow="1">
                <a:tableStyleId>{5C22544A-7EE6-4342-B048-85BDC9FD1C3A}</a:tableStyleId>
              </a:tblPr>
              <a:tblGrid>
                <a:gridCol w="2584622">
                  <a:extLst>
                    <a:ext uri="{9D8B030D-6E8A-4147-A177-3AD203B41FA5}">
                      <a16:colId xmlns:a16="http://schemas.microsoft.com/office/drawing/2014/main" val="2422786580"/>
                    </a:ext>
                  </a:extLst>
                </a:gridCol>
                <a:gridCol w="7930978">
                  <a:extLst>
                    <a:ext uri="{9D8B030D-6E8A-4147-A177-3AD203B41FA5}">
                      <a16:colId xmlns:a16="http://schemas.microsoft.com/office/drawing/2014/main" val="3850708014"/>
                    </a:ext>
                  </a:extLst>
                </a:gridCol>
              </a:tblGrid>
              <a:tr h="370840">
                <a:tc>
                  <a:txBody>
                    <a:bodyPr/>
                    <a:lstStyle/>
                    <a:p>
                      <a:pPr algn="ctr"/>
                      <a:r>
                        <a:rPr lang="en-US" sz="2800" dirty="0"/>
                        <a:t>Stream Health Category</a:t>
                      </a:r>
                    </a:p>
                  </a:txBody>
                  <a:tcPr>
                    <a:solidFill>
                      <a:schemeClr val="accent5">
                        <a:lumMod val="50000"/>
                        <a:alpha val="75000"/>
                      </a:schemeClr>
                    </a:solidFill>
                  </a:tcPr>
                </a:tc>
                <a:tc>
                  <a:txBody>
                    <a:bodyPr/>
                    <a:lstStyle/>
                    <a:p>
                      <a:pPr marL="0" algn="ctr" defTabSz="914400" rtl="0" eaLnBrk="1" latinLnBrk="0" hangingPunct="1"/>
                      <a:r>
                        <a:rPr lang="en-US" sz="2800" b="1" kern="1200" dirty="0">
                          <a:solidFill>
                            <a:schemeClr val="lt1"/>
                          </a:solidFill>
                          <a:latin typeface="+mn-lt"/>
                          <a:ea typeface="+mn-ea"/>
                          <a:cs typeface="+mn-cs"/>
                        </a:rPr>
                        <a:t>Significant Stressors </a:t>
                      </a:r>
                    </a:p>
                  </a:txBody>
                  <a:tcPr>
                    <a:solidFill>
                      <a:schemeClr val="accent5">
                        <a:lumMod val="50000"/>
                        <a:alpha val="75000"/>
                      </a:schemeClr>
                    </a:solidFill>
                  </a:tcPr>
                </a:tc>
                <a:extLst>
                  <a:ext uri="{0D108BD9-81ED-4DB2-BD59-A6C34878D82A}">
                    <a16:rowId xmlns:a16="http://schemas.microsoft.com/office/drawing/2014/main" val="2859911628"/>
                  </a:ext>
                </a:extLst>
              </a:tr>
              <a:tr h="370840">
                <a:tc>
                  <a:txBody>
                    <a:bodyPr/>
                    <a:lstStyle/>
                    <a:p>
                      <a:pPr algn="ctr"/>
                      <a:r>
                        <a:rPr lang="en-US" sz="2800" b="1" baseline="0" dirty="0"/>
                        <a:t>Land cover</a:t>
                      </a:r>
                      <a:endParaRPr lang="en-US" sz="2800" b="1" dirty="0"/>
                    </a:p>
                  </a:txBody>
                  <a:tcPr>
                    <a:solidFill>
                      <a:schemeClr val="accent5">
                        <a:lumMod val="40000"/>
                        <a:lumOff val="60000"/>
                      </a:schemeClr>
                    </a:solidFill>
                  </a:tcPr>
                </a:tc>
                <a:tc>
                  <a:txBody>
                    <a:bodyPr/>
                    <a:lstStyle/>
                    <a:p>
                      <a:pPr marL="285750" indent="-285750">
                        <a:buFont typeface="Arial" panose="020B0604020202020204" pitchFamily="34" charset="0"/>
                        <a:buChar char="•"/>
                      </a:pPr>
                      <a:r>
                        <a:rPr lang="en-US" sz="2400" b="1" dirty="0"/>
                        <a:t>Watershed Canopy Cover</a:t>
                      </a:r>
                    </a:p>
                    <a:p>
                      <a:pPr marL="285750" indent="-285750">
                        <a:buFont typeface="Arial" panose="020B0604020202020204" pitchFamily="34" charset="0"/>
                        <a:buChar char="•"/>
                      </a:pPr>
                      <a:r>
                        <a:rPr lang="en-US" sz="2400" b="1" dirty="0"/>
                        <a:t>Riparian Canopy Cover</a:t>
                      </a:r>
                    </a:p>
                    <a:p>
                      <a:pPr marL="285750" indent="-285750">
                        <a:buFont typeface="Arial" panose="020B0604020202020204" pitchFamily="34" charset="0"/>
                        <a:buChar char="•"/>
                      </a:pPr>
                      <a:r>
                        <a:rPr lang="en-US" sz="2400" b="1" dirty="0"/>
                        <a:t>Percent Urban Development</a:t>
                      </a:r>
                    </a:p>
                  </a:txBody>
                  <a:tcPr>
                    <a:solidFill>
                      <a:schemeClr val="accent5">
                        <a:lumMod val="40000"/>
                        <a:lumOff val="60000"/>
                      </a:schemeClr>
                    </a:solidFill>
                  </a:tcPr>
                </a:tc>
                <a:extLst>
                  <a:ext uri="{0D108BD9-81ED-4DB2-BD59-A6C34878D82A}">
                    <a16:rowId xmlns:a16="http://schemas.microsoft.com/office/drawing/2014/main" val="1586102343"/>
                  </a:ext>
                </a:extLst>
              </a:tr>
              <a:tr h="370840">
                <a:tc>
                  <a:txBody>
                    <a:bodyPr/>
                    <a:lstStyle/>
                    <a:p>
                      <a:pPr marL="0" algn="ctr" defTabSz="914400" rtl="0" eaLnBrk="1" latinLnBrk="0" hangingPunct="1"/>
                      <a:r>
                        <a:rPr lang="en-US" sz="2800" b="1" kern="1200" baseline="0" dirty="0">
                          <a:solidFill>
                            <a:schemeClr val="dk1"/>
                          </a:solidFill>
                          <a:latin typeface="+mn-lt"/>
                          <a:ea typeface="+mn-ea"/>
                          <a:cs typeface="+mn-cs"/>
                        </a:rPr>
                        <a:t>Water</a:t>
                      </a:r>
                    </a:p>
                  </a:txBody>
                  <a:tcPr>
                    <a:solidFill>
                      <a:schemeClr val="bg1">
                        <a:lumMod val="95000"/>
                      </a:schemeClr>
                    </a:solidFill>
                  </a:tcPr>
                </a:tc>
                <a:tc>
                  <a:txBody>
                    <a:bodyPr/>
                    <a:lstStyle/>
                    <a:p>
                      <a:pPr marL="285750" indent="-285750" algn="l" defTabSz="914400" rtl="0" eaLnBrk="1" latinLnBrk="0" hangingPunct="1">
                        <a:buFont typeface="Arial" panose="020B0604020202020204" pitchFamily="34" charset="0"/>
                        <a:buChar char="•"/>
                      </a:pPr>
                      <a:r>
                        <a:rPr lang="en-US" sz="2400" b="1" kern="1200" dirty="0">
                          <a:solidFill>
                            <a:schemeClr val="dk1"/>
                          </a:solidFill>
                          <a:latin typeface="+mn-lt"/>
                          <a:ea typeface="+mn-ea"/>
                          <a:cs typeface="+mn-cs"/>
                        </a:rPr>
                        <a:t>Total Nitrogen</a:t>
                      </a:r>
                    </a:p>
                    <a:p>
                      <a:pPr marL="285750" indent="-285750" algn="l" defTabSz="914400" rtl="0" eaLnBrk="1" latinLnBrk="0" hangingPunct="1">
                        <a:buFont typeface="Arial" panose="020B0604020202020204" pitchFamily="34" charset="0"/>
                        <a:buChar char="•"/>
                      </a:pPr>
                      <a:r>
                        <a:rPr lang="en-US" sz="2400" b="1" kern="1200" dirty="0">
                          <a:solidFill>
                            <a:schemeClr val="dk1"/>
                          </a:solidFill>
                          <a:latin typeface="+mn-lt"/>
                          <a:ea typeface="+mn-ea"/>
                          <a:cs typeface="+mn-cs"/>
                        </a:rPr>
                        <a:t>Total Phosphorus</a:t>
                      </a:r>
                    </a:p>
                    <a:p>
                      <a:pPr marL="285750" indent="-285750">
                        <a:buFont typeface="Arial" panose="020B0604020202020204" pitchFamily="34" charset="0"/>
                        <a:buChar char="•"/>
                      </a:pPr>
                      <a:endParaRPr lang="en-US" dirty="0"/>
                    </a:p>
                  </a:txBody>
                  <a:tcPr>
                    <a:solidFill>
                      <a:schemeClr val="bg1">
                        <a:lumMod val="95000"/>
                      </a:schemeClr>
                    </a:solidFill>
                  </a:tcPr>
                </a:tc>
                <a:extLst>
                  <a:ext uri="{0D108BD9-81ED-4DB2-BD59-A6C34878D82A}">
                    <a16:rowId xmlns:a16="http://schemas.microsoft.com/office/drawing/2014/main" val="664547728"/>
                  </a:ext>
                </a:extLst>
              </a:tr>
              <a:tr h="370840">
                <a:tc>
                  <a:txBody>
                    <a:bodyPr/>
                    <a:lstStyle/>
                    <a:p>
                      <a:pPr marL="0" algn="ctr" defTabSz="914400" rtl="0" eaLnBrk="1" latinLnBrk="0" hangingPunct="1"/>
                      <a:r>
                        <a:rPr lang="en-US" sz="2800" b="1" kern="1200" baseline="0" dirty="0">
                          <a:solidFill>
                            <a:schemeClr val="dk1"/>
                          </a:solidFill>
                          <a:latin typeface="+mn-lt"/>
                          <a:ea typeface="+mn-ea"/>
                          <a:cs typeface="+mn-cs"/>
                        </a:rPr>
                        <a:t>Sediment</a:t>
                      </a:r>
                    </a:p>
                  </a:txBody>
                  <a:tcPr>
                    <a:solidFill>
                      <a:schemeClr val="accent5">
                        <a:lumMod val="40000"/>
                        <a:lumOff val="60000"/>
                      </a:schemeClr>
                    </a:solidFill>
                  </a:tcPr>
                </a:tc>
                <a:tc>
                  <a:txBody>
                    <a:bodyPr/>
                    <a:lstStyle/>
                    <a:p>
                      <a:pPr marL="285750" indent="-285750" algn="l" defTabSz="914400" rtl="0" eaLnBrk="1" latinLnBrk="0" hangingPunct="1">
                        <a:buFont typeface="Arial" panose="020B0604020202020204" pitchFamily="34" charset="0"/>
                        <a:buChar char="•"/>
                      </a:pPr>
                      <a:r>
                        <a:rPr lang="en-US" sz="2400" b="1" kern="1200" dirty="0">
                          <a:solidFill>
                            <a:schemeClr val="dk1"/>
                          </a:solidFill>
                          <a:latin typeface="+mn-lt"/>
                          <a:ea typeface="+mn-ea"/>
                          <a:cs typeface="+mn-cs"/>
                        </a:rPr>
                        <a:t>Total Zinc</a:t>
                      </a:r>
                    </a:p>
                    <a:p>
                      <a:pPr marL="285750" indent="-285750" algn="l" defTabSz="914400" rtl="0" eaLnBrk="1" latinLnBrk="0" hangingPunct="1">
                        <a:buFont typeface="Arial" panose="020B0604020202020204" pitchFamily="34" charset="0"/>
                        <a:buChar char="•"/>
                      </a:pPr>
                      <a:r>
                        <a:rPr lang="en-US" sz="2400" b="1" kern="1200" dirty="0">
                          <a:solidFill>
                            <a:schemeClr val="dk1"/>
                          </a:solidFill>
                          <a:latin typeface="+mn-lt"/>
                          <a:ea typeface="+mn-ea"/>
                          <a:cs typeface="+mn-cs"/>
                        </a:rPr>
                        <a:t>Substrate Embeddedness</a:t>
                      </a:r>
                    </a:p>
                    <a:p>
                      <a:pPr marL="285750" indent="-285750" algn="l" defTabSz="914400" rtl="0" eaLnBrk="1" latinLnBrk="0" hangingPunct="1">
                        <a:buFont typeface="Arial" panose="020B0604020202020204" pitchFamily="34" charset="0"/>
                        <a:buChar char="•"/>
                      </a:pPr>
                      <a:r>
                        <a:rPr lang="en-US" sz="2400" b="1" kern="1200" dirty="0">
                          <a:solidFill>
                            <a:schemeClr val="dk1"/>
                          </a:solidFill>
                          <a:latin typeface="+mn-lt"/>
                          <a:ea typeface="+mn-ea"/>
                          <a:cs typeface="+mn-cs"/>
                        </a:rPr>
                        <a:t>Substrate Particle Diameter</a:t>
                      </a:r>
                    </a:p>
                  </a:txBody>
                  <a:tcPr>
                    <a:solidFill>
                      <a:schemeClr val="accent5">
                        <a:lumMod val="40000"/>
                        <a:lumOff val="60000"/>
                      </a:schemeClr>
                    </a:solidFill>
                  </a:tcPr>
                </a:tc>
                <a:extLst>
                  <a:ext uri="{0D108BD9-81ED-4DB2-BD59-A6C34878D82A}">
                    <a16:rowId xmlns:a16="http://schemas.microsoft.com/office/drawing/2014/main" val="1647259500"/>
                  </a:ext>
                </a:extLst>
              </a:tr>
            </a:tbl>
          </a:graphicData>
        </a:graphic>
      </p:graphicFrame>
      <p:pic>
        <p:nvPicPr>
          <p:cNvPr id="5" name="Picture 2" descr="Stormwater Action Monitoring lo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9836" y="106353"/>
            <a:ext cx="2746645" cy="14482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617839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294967295"/>
          </p:nvPr>
        </p:nvSpPr>
        <p:spPr>
          <a:xfrm>
            <a:off x="8610600" y="6356350"/>
            <a:ext cx="2743200" cy="365125"/>
          </a:xfrm>
          <a:prstGeom prst="rect">
            <a:avLst/>
          </a:prstGeom>
        </p:spPr>
        <p:txBody>
          <a:bodyPr/>
          <a:lstStyle/>
          <a:p>
            <a:fld id="{9CD8D479-8942-46E8-A226-A4E01F7A105C}" type="slidenum">
              <a:rPr lang="en-US" smtClean="0"/>
              <a:t>57</a:t>
            </a:fld>
            <a:endParaRPr lang="en-US"/>
          </a:p>
        </p:txBody>
      </p:sp>
      <p:pic>
        <p:nvPicPr>
          <p:cNvPr id="5" name="Picture 4"/>
          <p:cNvPicPr>
            <a:picLocks noChangeAspect="1"/>
          </p:cNvPicPr>
          <p:nvPr/>
        </p:nvPicPr>
        <p:blipFill>
          <a:blip r:embed="rId3"/>
          <a:stretch>
            <a:fillRect/>
          </a:stretch>
        </p:blipFill>
        <p:spPr>
          <a:xfrm>
            <a:off x="1902346" y="73155"/>
            <a:ext cx="8528050" cy="6670545"/>
          </a:xfrm>
          <a:prstGeom prst="rect">
            <a:avLst/>
          </a:prstGeom>
          <a:ln w="25400">
            <a:solidFill>
              <a:srgbClr val="00B0F0"/>
            </a:solidFill>
          </a:ln>
        </p:spPr>
      </p:pic>
    </p:spTree>
    <p:extLst>
      <p:ext uri="{BB962C8B-B14F-4D97-AF65-F5344CB8AC3E}">
        <p14:creationId xmlns:p14="http://schemas.microsoft.com/office/powerpoint/2010/main" val="562549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r>
              <a:rPr lang="en-US" altLang="en-US" sz="4000"/>
              <a:t>Stormwater Management Applications</a:t>
            </a:r>
          </a:p>
        </p:txBody>
      </p:sp>
      <p:sp>
        <p:nvSpPr>
          <p:cNvPr id="35843" name="Rectangle 3"/>
          <p:cNvSpPr>
            <a:spLocks noGrp="1" noChangeArrowheads="1"/>
          </p:cNvSpPr>
          <p:nvPr>
            <p:ph type="body" idx="1"/>
          </p:nvPr>
        </p:nvSpPr>
        <p:spPr/>
        <p:txBody>
          <a:bodyPr/>
          <a:lstStyle/>
          <a:p>
            <a:r>
              <a:rPr lang="en-US" altLang="en-US" dirty="0"/>
              <a:t>Juanita Creek Stormwater Retrofit</a:t>
            </a:r>
          </a:p>
          <a:p>
            <a:r>
              <a:rPr lang="en-US" altLang="en-US" dirty="0"/>
              <a:t>WRIA 9 Stormwater Retrofit Study</a:t>
            </a:r>
          </a:p>
          <a:p>
            <a:r>
              <a:rPr lang="en-US" altLang="en-US" dirty="0"/>
              <a:t>Bear Creek Watershed Management Study</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a:xfrm>
            <a:off x="1981200" y="457201"/>
            <a:ext cx="8229600" cy="1139825"/>
          </a:xfrm>
        </p:spPr>
        <p:txBody>
          <a:bodyPr/>
          <a:lstStyle/>
          <a:p>
            <a:r>
              <a:rPr lang="en-US" altLang="en-US"/>
              <a:t>What Are Stormwater Retrofits</a:t>
            </a:r>
          </a:p>
        </p:txBody>
      </p:sp>
      <p:sp>
        <p:nvSpPr>
          <p:cNvPr id="41987" name="Content Placeholder 2"/>
          <p:cNvSpPr>
            <a:spLocks noGrp="1"/>
          </p:cNvSpPr>
          <p:nvPr>
            <p:ph idx="1"/>
          </p:nvPr>
        </p:nvSpPr>
        <p:spPr/>
        <p:txBody>
          <a:bodyPr/>
          <a:lstStyle/>
          <a:p>
            <a:r>
              <a:rPr lang="en-US" altLang="en-US"/>
              <a:t>Construction projects to control stormwater</a:t>
            </a:r>
          </a:p>
          <a:p>
            <a:r>
              <a:rPr lang="en-US" altLang="en-US"/>
              <a:t>Locations that have previously been developed</a:t>
            </a:r>
          </a:p>
          <a:p>
            <a:r>
              <a:rPr lang="en-US" altLang="en-US"/>
              <a:t>Sited where existing stormwater controls are inadequate</a:t>
            </a:r>
          </a:p>
          <a:p>
            <a:r>
              <a:rPr lang="en-US" altLang="en-US"/>
              <a:t>Not part of redevelopment</a:t>
            </a:r>
          </a:p>
        </p:txBody>
      </p:sp>
      <p:pic>
        <p:nvPicPr>
          <p:cNvPr id="2" name="Picture 1">
            <a:extLst>
              <a:ext uri="{FF2B5EF4-FFF2-40B4-BE49-F238E27FC236}">
                <a16:creationId xmlns:a16="http://schemas.microsoft.com/office/drawing/2014/main" id="{AC395FA3-F3AB-4649-B194-71D935B40433}"/>
              </a:ext>
            </a:extLst>
          </p:cNvPr>
          <p:cNvPicPr>
            <a:picLocks noChangeAspect="1"/>
          </p:cNvPicPr>
          <p:nvPr/>
        </p:nvPicPr>
        <p:blipFill>
          <a:blip r:embed="rId2"/>
          <a:stretch>
            <a:fillRect/>
          </a:stretch>
        </p:blipFill>
        <p:spPr>
          <a:xfrm>
            <a:off x="5615233" y="4448174"/>
            <a:ext cx="5486400" cy="1952625"/>
          </a:xfrm>
          <a:prstGeom prst="rect">
            <a:avLst/>
          </a:prstGeom>
        </p:spPr>
      </p:pic>
    </p:spTree>
    <p:extLst>
      <p:ext uri="{BB962C8B-B14F-4D97-AF65-F5344CB8AC3E}">
        <p14:creationId xmlns:p14="http://schemas.microsoft.com/office/powerpoint/2010/main" val="410032151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p:txBody>
          <a:bodyPr/>
          <a:lstStyle/>
          <a:p>
            <a:r>
              <a:rPr lang="en-US" altLang="en-US"/>
              <a:t>Why are Retrofits Important?</a:t>
            </a:r>
          </a:p>
        </p:txBody>
      </p:sp>
      <p:sp>
        <p:nvSpPr>
          <p:cNvPr id="43011" name="Content Placeholder 2"/>
          <p:cNvSpPr>
            <a:spLocks noGrp="1"/>
          </p:cNvSpPr>
          <p:nvPr>
            <p:ph idx="1"/>
          </p:nvPr>
        </p:nvSpPr>
        <p:spPr>
          <a:xfrm>
            <a:off x="1981200" y="1338953"/>
            <a:ext cx="8229600" cy="4525963"/>
          </a:xfrm>
        </p:spPr>
        <p:txBody>
          <a:bodyPr/>
          <a:lstStyle/>
          <a:p>
            <a:r>
              <a:rPr lang="en-US" altLang="en-US" dirty="0"/>
              <a:t>Most developed areas have no or inadequate controls</a:t>
            </a:r>
          </a:p>
          <a:p>
            <a:r>
              <a:rPr lang="en-US" altLang="en-US" dirty="0"/>
              <a:t>Large storm flows erode streams</a:t>
            </a:r>
          </a:p>
          <a:p>
            <a:r>
              <a:rPr lang="en-US" altLang="en-US" dirty="0"/>
              <a:t>Untreated stormwater harms fish</a:t>
            </a:r>
          </a:p>
          <a:p>
            <a:pPr>
              <a:buFontTx/>
              <a:buNone/>
            </a:pPr>
            <a:r>
              <a:rPr lang="en-US" altLang="en-US" dirty="0"/>
              <a:t>	   Retrofits improve flow and water quality</a:t>
            </a:r>
          </a:p>
        </p:txBody>
      </p:sp>
      <p:sp>
        <p:nvSpPr>
          <p:cNvPr id="43012" name="Right Arrow 5"/>
          <p:cNvSpPr>
            <a:spLocks noChangeArrowheads="1"/>
          </p:cNvSpPr>
          <p:nvPr/>
        </p:nvSpPr>
        <p:spPr bwMode="auto">
          <a:xfrm>
            <a:off x="2057400" y="3654251"/>
            <a:ext cx="533400" cy="457200"/>
          </a:xfrm>
          <a:prstGeom prst="rightArrow">
            <a:avLst>
              <a:gd name="adj1" fmla="val 50000"/>
              <a:gd name="adj2" fmla="val 49999"/>
            </a:avLst>
          </a:prstGeom>
          <a:solidFill>
            <a:schemeClr val="accent1"/>
          </a:solidFill>
          <a:ln w="9525" algn="ctr">
            <a:solidFill>
              <a:schemeClr val="tx1"/>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endParaRPr lang="en-US" altLang="en-US" sz="1800"/>
          </a:p>
        </p:txBody>
      </p:sp>
      <p:pic>
        <p:nvPicPr>
          <p:cNvPr id="409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84206" y="3601934"/>
            <a:ext cx="6467475" cy="2457450"/>
          </a:xfrm>
          <a:prstGeom prst="rect">
            <a:avLst/>
          </a:prstGeom>
          <a:noFill/>
          <a:ln w="34925">
            <a:solidFill>
              <a:srgbClr val="00B0F0"/>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113553583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0" descr="Rainwater Cistern.jpg"/>
          <p:cNvPicPr>
            <a:picLocks/>
          </p:cNvPicPr>
          <p:nvPr/>
        </p:nvPicPr>
        <p:blipFill>
          <a:blip r:embed="rId2">
            <a:extLst>
              <a:ext uri="{28A0092B-C50C-407E-A947-70E740481C1C}">
                <a14:useLocalDpi xmlns:a14="http://schemas.microsoft.com/office/drawing/2010/main" val="0"/>
              </a:ext>
            </a:extLst>
          </a:blip>
          <a:srcRect t="15318" r="35822"/>
          <a:stretch>
            <a:fillRect/>
          </a:stretch>
        </p:blipFill>
        <p:spPr bwMode="auto">
          <a:xfrm>
            <a:off x="4419600" y="2362200"/>
            <a:ext cx="2108200" cy="2078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059" name="Title 14"/>
          <p:cNvSpPr>
            <a:spLocks noGrp="1"/>
          </p:cNvSpPr>
          <p:nvPr>
            <p:ph type="title"/>
          </p:nvPr>
        </p:nvSpPr>
        <p:spPr>
          <a:xfrm>
            <a:off x="1752600" y="609600"/>
            <a:ext cx="3048000" cy="2846388"/>
          </a:xfrm>
        </p:spPr>
        <p:txBody>
          <a:bodyPr/>
          <a:lstStyle/>
          <a:p>
            <a:pPr algn="l"/>
            <a:r>
              <a:rPr lang="en-US" altLang="en-US"/>
              <a:t>Stormwater Retrofit Examples</a:t>
            </a:r>
          </a:p>
        </p:txBody>
      </p:sp>
      <p:pic>
        <p:nvPicPr>
          <p:cNvPr id="45060" name="Picture 4" descr="Highpoint_Pond.jpg"/>
          <p:cNvPicPr>
            <a:picLocks noChangeAspect="1"/>
          </p:cNvPicPr>
          <p:nvPr/>
        </p:nvPicPr>
        <p:blipFill>
          <a:blip r:embed="rId3">
            <a:extLst>
              <a:ext uri="{28A0092B-C50C-407E-A947-70E740481C1C}">
                <a14:useLocalDpi xmlns:a14="http://schemas.microsoft.com/office/drawing/2010/main" val="0"/>
              </a:ext>
            </a:extLst>
          </a:blip>
          <a:srcRect l="2657" t="6699" b="4465"/>
          <a:stretch>
            <a:fillRect/>
          </a:stretch>
        </p:blipFill>
        <p:spPr bwMode="auto">
          <a:xfrm>
            <a:off x="6659564" y="2368551"/>
            <a:ext cx="3870325" cy="210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1" name="Picture 5" descr="Industrial bioswale.jpg"/>
          <p:cNvPicPr>
            <a:picLocks noChangeAspect="1"/>
          </p:cNvPicPr>
          <p:nvPr/>
        </p:nvPicPr>
        <p:blipFill>
          <a:blip r:embed="rId4">
            <a:extLst>
              <a:ext uri="{28A0092B-C50C-407E-A947-70E740481C1C}">
                <a14:useLocalDpi xmlns:a14="http://schemas.microsoft.com/office/drawing/2010/main" val="0"/>
              </a:ext>
            </a:extLst>
          </a:blip>
          <a:srcRect l="12112" t="12537" r="8075" b="14328"/>
          <a:stretch>
            <a:fillRect/>
          </a:stretch>
        </p:blipFill>
        <p:spPr bwMode="auto">
          <a:xfrm>
            <a:off x="4800600" y="152400"/>
            <a:ext cx="2895600" cy="199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2" name="Picture 6" descr="seattle_raingarden_pic2.jpg"/>
          <p:cNvPicPr>
            <a:picLocks noChangeAspect="1"/>
          </p:cNvPicPr>
          <p:nvPr/>
        </p:nvPicPr>
        <p:blipFill>
          <a:blip r:embed="rId5">
            <a:extLst>
              <a:ext uri="{28A0092B-C50C-407E-A947-70E740481C1C}">
                <a14:useLocalDpi xmlns:a14="http://schemas.microsoft.com/office/drawing/2010/main" val="0"/>
              </a:ext>
            </a:extLst>
          </a:blip>
          <a:srcRect l="4874" t="15141" r="8122" b="12114"/>
          <a:stretch>
            <a:fillRect/>
          </a:stretch>
        </p:blipFill>
        <p:spPr bwMode="auto">
          <a:xfrm>
            <a:off x="4038600" y="4724401"/>
            <a:ext cx="3460750" cy="155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3" name="Picture 7" descr="SEPetrovitsky_up111909.jpg"/>
          <p:cNvPicPr>
            <a:picLocks noChangeAspect="1"/>
          </p:cNvPicPr>
          <p:nvPr/>
        </p:nvPicPr>
        <p:blipFill>
          <a:blip r:embed="rId6">
            <a:extLst>
              <a:ext uri="{28A0092B-C50C-407E-A947-70E740481C1C}">
                <a14:useLocalDpi xmlns:a14="http://schemas.microsoft.com/office/drawing/2010/main" val="0"/>
              </a:ext>
            </a:extLst>
          </a:blip>
          <a:srcRect l="20570" t="15086" r="20570" b="8229"/>
          <a:stretch>
            <a:fillRect/>
          </a:stretch>
        </p:blipFill>
        <p:spPr bwMode="auto">
          <a:xfrm>
            <a:off x="8305800" y="152400"/>
            <a:ext cx="2027238"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4" name="Picture 8" descr="ballard_library_roof.jpg"/>
          <p:cNvPicPr>
            <a:picLocks noChangeAspect="1"/>
          </p:cNvPicPr>
          <p:nvPr/>
        </p:nvPicPr>
        <p:blipFill>
          <a:blip r:embed="rId7">
            <a:extLst>
              <a:ext uri="{28A0092B-C50C-407E-A947-70E740481C1C}">
                <a14:useLocalDpi xmlns:a14="http://schemas.microsoft.com/office/drawing/2010/main" val="0"/>
              </a:ext>
            </a:extLst>
          </a:blip>
          <a:srcRect l="2133" t="25600" r="4266"/>
          <a:stretch>
            <a:fillRect/>
          </a:stretch>
        </p:blipFill>
        <p:spPr bwMode="auto">
          <a:xfrm>
            <a:off x="7620000" y="4713289"/>
            <a:ext cx="2889250" cy="153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5" name="Picture 9" descr="Pervious Concrete.jpg"/>
          <p:cNvPicPr>
            <a:picLocks noChangeAspect="1"/>
          </p:cNvPicPr>
          <p:nvPr/>
        </p:nvPicPr>
        <p:blipFill>
          <a:blip r:embed="rId8">
            <a:extLst>
              <a:ext uri="{28A0092B-C50C-407E-A947-70E740481C1C}">
                <a14:useLocalDpi xmlns:a14="http://schemas.microsoft.com/office/drawing/2010/main" val="0"/>
              </a:ext>
            </a:extLst>
          </a:blip>
          <a:srcRect t="4266" b="8533"/>
          <a:stretch>
            <a:fillRect/>
          </a:stretch>
        </p:blipFill>
        <p:spPr bwMode="auto">
          <a:xfrm>
            <a:off x="2133600" y="4724401"/>
            <a:ext cx="1752600" cy="1528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066" name="TextBox 11"/>
          <p:cNvSpPr txBox="1">
            <a:spLocks noChangeArrowheads="1"/>
          </p:cNvSpPr>
          <p:nvPr/>
        </p:nvSpPr>
        <p:spPr bwMode="auto">
          <a:xfrm>
            <a:off x="6781800" y="3657600"/>
            <a:ext cx="1143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b="1">
                <a:solidFill>
                  <a:schemeClr val="bg1"/>
                </a:solidFill>
              </a:rPr>
              <a:t>Ponds</a:t>
            </a:r>
          </a:p>
        </p:txBody>
      </p:sp>
      <p:sp>
        <p:nvSpPr>
          <p:cNvPr id="45067" name="TextBox 12"/>
          <p:cNvSpPr txBox="1">
            <a:spLocks noChangeArrowheads="1"/>
          </p:cNvSpPr>
          <p:nvPr/>
        </p:nvSpPr>
        <p:spPr bwMode="auto">
          <a:xfrm>
            <a:off x="6248400" y="1600200"/>
            <a:ext cx="14478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b="1">
                <a:solidFill>
                  <a:schemeClr val="bg1"/>
                </a:solidFill>
              </a:rPr>
              <a:t>Bioswales</a:t>
            </a:r>
          </a:p>
        </p:txBody>
      </p:sp>
      <p:sp>
        <p:nvSpPr>
          <p:cNvPr id="45068" name="TextBox 13"/>
          <p:cNvSpPr txBox="1">
            <a:spLocks noChangeArrowheads="1"/>
          </p:cNvSpPr>
          <p:nvPr/>
        </p:nvSpPr>
        <p:spPr bwMode="auto">
          <a:xfrm>
            <a:off x="8305800" y="152401"/>
            <a:ext cx="9906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b="1">
                <a:solidFill>
                  <a:schemeClr val="bg1"/>
                </a:solidFill>
              </a:rPr>
              <a:t>Check Dams</a:t>
            </a:r>
          </a:p>
        </p:txBody>
      </p:sp>
      <p:sp>
        <p:nvSpPr>
          <p:cNvPr id="45069" name="TextBox 15"/>
          <p:cNvSpPr txBox="1">
            <a:spLocks noChangeArrowheads="1"/>
          </p:cNvSpPr>
          <p:nvPr/>
        </p:nvSpPr>
        <p:spPr bwMode="auto">
          <a:xfrm>
            <a:off x="5334000" y="2362200"/>
            <a:ext cx="12954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b="1">
                <a:solidFill>
                  <a:schemeClr val="bg1"/>
                </a:solidFill>
              </a:rPr>
              <a:t>Cisterns</a:t>
            </a:r>
          </a:p>
        </p:txBody>
      </p:sp>
      <p:sp>
        <p:nvSpPr>
          <p:cNvPr id="45070" name="TextBox 16"/>
          <p:cNvSpPr txBox="1">
            <a:spLocks noChangeArrowheads="1"/>
          </p:cNvSpPr>
          <p:nvPr/>
        </p:nvSpPr>
        <p:spPr bwMode="auto">
          <a:xfrm>
            <a:off x="2133600" y="5562601"/>
            <a:ext cx="14478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b="1">
                <a:solidFill>
                  <a:schemeClr val="bg1"/>
                </a:solidFill>
              </a:rPr>
              <a:t>Pervious Pavement</a:t>
            </a:r>
          </a:p>
        </p:txBody>
      </p:sp>
      <p:sp>
        <p:nvSpPr>
          <p:cNvPr id="45071" name="TextBox 17"/>
          <p:cNvSpPr txBox="1">
            <a:spLocks noChangeArrowheads="1"/>
          </p:cNvSpPr>
          <p:nvPr/>
        </p:nvSpPr>
        <p:spPr bwMode="auto">
          <a:xfrm>
            <a:off x="4267200" y="5867400"/>
            <a:ext cx="19812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b="1">
                <a:solidFill>
                  <a:schemeClr val="bg1"/>
                </a:solidFill>
              </a:rPr>
              <a:t>Rain Gardens</a:t>
            </a:r>
          </a:p>
        </p:txBody>
      </p:sp>
      <p:sp>
        <p:nvSpPr>
          <p:cNvPr id="45072" name="TextBox 18"/>
          <p:cNvSpPr txBox="1">
            <a:spLocks noChangeArrowheads="1"/>
          </p:cNvSpPr>
          <p:nvPr/>
        </p:nvSpPr>
        <p:spPr bwMode="auto">
          <a:xfrm>
            <a:off x="8763000" y="5562600"/>
            <a:ext cx="17526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b="1">
                <a:solidFill>
                  <a:schemeClr val="bg1"/>
                </a:solidFill>
              </a:rPr>
              <a:t>Green Roofs</a:t>
            </a:r>
          </a:p>
        </p:txBody>
      </p:sp>
    </p:spTree>
    <p:extLst>
      <p:ext uri="{BB962C8B-B14F-4D97-AF65-F5344CB8AC3E}">
        <p14:creationId xmlns:p14="http://schemas.microsoft.com/office/powerpoint/2010/main" val="195070531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r>
              <a:rPr lang="en-US" altLang="en-US" sz="4000"/>
              <a:t>Juanita Stormwater Retrofit Study</a:t>
            </a:r>
          </a:p>
        </p:txBody>
      </p:sp>
      <p:pic>
        <p:nvPicPr>
          <p:cNvPr id="36867"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03475" y="1289050"/>
            <a:ext cx="7685088" cy="556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r>
              <a:rPr lang="en-US" altLang="en-US" sz="4000"/>
              <a:t>Juanita Creek Stormwater Retrofit</a:t>
            </a:r>
          </a:p>
        </p:txBody>
      </p:sp>
      <p:pic>
        <p:nvPicPr>
          <p:cNvPr id="37891"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44788" y="2036763"/>
            <a:ext cx="6729412" cy="418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r>
              <a:rPr lang="en-US" altLang="en-US" sz="4000"/>
              <a:t>WRIA 9 Stormwater Retrofit Study</a:t>
            </a:r>
          </a:p>
        </p:txBody>
      </p:sp>
      <p:pic>
        <p:nvPicPr>
          <p:cNvPr id="38915"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00289" y="1246188"/>
            <a:ext cx="7743825" cy="5611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3"/>
          <p:cNvSpPr>
            <a:spLocks noGrp="1"/>
          </p:cNvSpPr>
          <p:nvPr>
            <p:ph type="title"/>
          </p:nvPr>
        </p:nvSpPr>
        <p:spPr>
          <a:xfrm>
            <a:off x="1752601" y="457200"/>
            <a:ext cx="3389313" cy="781050"/>
          </a:xfrm>
        </p:spPr>
        <p:txBody>
          <a:bodyPr/>
          <a:lstStyle/>
          <a:p>
            <a:r>
              <a:rPr lang="en-US" altLang="en-US" sz="4000"/>
              <a:t>Project Area</a:t>
            </a:r>
          </a:p>
        </p:txBody>
      </p:sp>
      <p:pic>
        <p:nvPicPr>
          <p:cNvPr id="48131" name="Content Placeholder 7" descr="stormwater_retrofit_area_map_lg.jpg"/>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6553200" y="609600"/>
            <a:ext cx="3282950" cy="3333750"/>
          </a:xfrm>
        </p:spPr>
      </p:pic>
      <p:pic>
        <p:nvPicPr>
          <p:cNvPr id="48132" name="Picture 8" descr="Walker_reach6_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53200" y="4038600"/>
            <a:ext cx="3276600" cy="2451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ontent Placeholder 7"/>
          <p:cNvSpPr txBox="1">
            <a:spLocks/>
          </p:cNvSpPr>
          <p:nvPr/>
        </p:nvSpPr>
        <p:spPr bwMode="auto">
          <a:xfrm>
            <a:off x="1066800" y="1543640"/>
            <a:ext cx="5192597" cy="4525963"/>
          </a:xfrm>
          <a:prstGeom prst="rect">
            <a:avLst/>
          </a:prstGeom>
          <a:noFill/>
          <a:ln w="9525">
            <a:noFill/>
            <a:miter lim="800000"/>
            <a:headEnd/>
            <a:tailEnd/>
          </a:ln>
          <a:effectLst/>
        </p:spPr>
        <p:txBody>
          <a:bodyPr/>
          <a:lstStyle/>
          <a:p>
            <a:pPr marL="342900" indent="-342900">
              <a:spcBef>
                <a:spcPct val="20000"/>
              </a:spcBef>
              <a:buClr>
                <a:schemeClr val="hlink"/>
              </a:buClr>
              <a:buSzPct val="80000"/>
              <a:buFont typeface="Wingdings" pitchFamily="2" charset="2"/>
              <a:buChar char="Ø"/>
              <a:defRPr/>
            </a:pPr>
            <a:r>
              <a:rPr lang="en-US" sz="3600" kern="0" dirty="0">
                <a:solidFill>
                  <a:schemeClr val="tx1"/>
                </a:solidFill>
                <a:latin typeface="+mn-lt"/>
              </a:rPr>
              <a:t>WRIA 9 except</a:t>
            </a:r>
          </a:p>
          <a:p>
            <a:pPr marL="742950" lvl="1" indent="-285750">
              <a:spcBef>
                <a:spcPct val="20000"/>
              </a:spcBef>
              <a:buClr>
                <a:schemeClr val="tx2"/>
              </a:buClr>
              <a:buSzPct val="50000"/>
              <a:buFont typeface="Wingdings" pitchFamily="2" charset="2"/>
              <a:buChar char="l"/>
              <a:defRPr/>
            </a:pPr>
            <a:r>
              <a:rPr lang="en-US" sz="2400" kern="0" dirty="0">
                <a:solidFill>
                  <a:schemeClr val="tx1"/>
                </a:solidFill>
                <a:latin typeface="+mn-lt"/>
              </a:rPr>
              <a:t>Headwaters above Howard Hanson Dam (forested)</a:t>
            </a:r>
          </a:p>
          <a:p>
            <a:pPr marL="742950" lvl="1" indent="-285750">
              <a:spcBef>
                <a:spcPct val="20000"/>
              </a:spcBef>
              <a:buClr>
                <a:schemeClr val="tx2"/>
              </a:buClr>
              <a:buSzPct val="50000"/>
              <a:buFont typeface="Wingdings" pitchFamily="2" charset="2"/>
              <a:buChar char="l"/>
              <a:defRPr/>
            </a:pPr>
            <a:r>
              <a:rPr lang="en-US" sz="2400" kern="0" dirty="0">
                <a:solidFill>
                  <a:schemeClr val="tx1"/>
                </a:solidFill>
                <a:latin typeface="+mn-lt"/>
              </a:rPr>
              <a:t>City of Seattle (combined system)</a:t>
            </a:r>
          </a:p>
          <a:p>
            <a:pPr marL="742950" lvl="1" indent="-285750">
              <a:spcBef>
                <a:spcPct val="20000"/>
              </a:spcBef>
              <a:buClr>
                <a:schemeClr val="tx2"/>
              </a:buClr>
              <a:buSzPct val="50000"/>
              <a:buFont typeface="Wingdings" pitchFamily="2" charset="2"/>
              <a:buChar char="l"/>
              <a:defRPr/>
            </a:pPr>
            <a:r>
              <a:rPr lang="en-US" sz="2400" kern="0" dirty="0">
                <a:solidFill>
                  <a:schemeClr val="tx1"/>
                </a:solidFill>
                <a:latin typeface="+mn-lt"/>
              </a:rPr>
              <a:t>Vashon Island</a:t>
            </a:r>
          </a:p>
          <a:p>
            <a:pPr marL="342900" indent="-342900">
              <a:spcBef>
                <a:spcPct val="20000"/>
              </a:spcBef>
              <a:buClr>
                <a:schemeClr val="hlink"/>
              </a:buClr>
              <a:buSzPct val="80000"/>
              <a:buFont typeface="Wingdings" pitchFamily="2" charset="2"/>
              <a:buChar char="Ø"/>
              <a:defRPr/>
            </a:pPr>
            <a:r>
              <a:rPr lang="en-US" sz="3600" kern="0" dirty="0">
                <a:solidFill>
                  <a:schemeClr val="tx1"/>
                </a:solidFill>
                <a:latin typeface="+mn-lt"/>
              </a:rPr>
              <a:t>Focus on streams</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p:cNvPicPr>
            <a:picLocks noChangeAspect="1" noChangeArrowheads="1"/>
          </p:cNvPicPr>
          <p:nvPr/>
        </p:nvPicPr>
        <p:blipFill>
          <a:blip r:embed="rId3">
            <a:extLst>
              <a:ext uri="{28A0092B-C50C-407E-A947-70E740481C1C}">
                <a14:useLocalDpi xmlns:a14="http://schemas.microsoft.com/office/drawing/2010/main" val="0"/>
              </a:ext>
            </a:extLst>
          </a:blip>
          <a:srcRect l="4214"/>
          <a:stretch>
            <a:fillRect/>
          </a:stretch>
        </p:blipFill>
        <p:spPr bwMode="auto">
          <a:xfrm>
            <a:off x="5356226" y="2111375"/>
            <a:ext cx="5102225" cy="393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275" name="Content Placeholder 2"/>
          <p:cNvSpPr>
            <a:spLocks noGrp="1"/>
          </p:cNvSpPr>
          <p:nvPr>
            <p:ph idx="1"/>
          </p:nvPr>
        </p:nvSpPr>
        <p:spPr>
          <a:xfrm>
            <a:off x="1725614" y="2035175"/>
            <a:ext cx="3995737" cy="2895600"/>
          </a:xfrm>
        </p:spPr>
        <p:txBody>
          <a:bodyPr/>
          <a:lstStyle/>
          <a:p>
            <a:pPr marL="109538" indent="0" eaLnBrk="1" hangingPunct="1">
              <a:buNone/>
            </a:pPr>
            <a:r>
              <a:rPr lang="en-US" altLang="en-US" sz="2400">
                <a:cs typeface="Times New Roman" pitchFamily="18" charset="0"/>
              </a:rPr>
              <a:t>U.S. EPA model developed to assist stormwater managers in selecting cost-effective stormwater BMPs to meet watershed goals.</a:t>
            </a:r>
          </a:p>
          <a:p>
            <a:pPr marL="109538" indent="0" eaLnBrk="1" hangingPunct="1">
              <a:buNone/>
            </a:pPr>
            <a:endParaRPr lang="en-US" altLang="en-US" sz="2400">
              <a:latin typeface="Times New Roman" pitchFamily="18" charset="0"/>
              <a:cs typeface="Times New Roman" pitchFamily="18" charset="0"/>
            </a:endParaRPr>
          </a:p>
        </p:txBody>
      </p:sp>
      <p:sp>
        <p:nvSpPr>
          <p:cNvPr id="54276" name="TextBox 7"/>
          <p:cNvSpPr txBox="1">
            <a:spLocks noChangeArrowheads="1"/>
          </p:cNvSpPr>
          <p:nvPr/>
        </p:nvSpPr>
        <p:spPr bwMode="auto">
          <a:xfrm>
            <a:off x="9383713" y="6411914"/>
            <a:ext cx="10414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400">
                <a:latin typeface="Calibri" pitchFamily="34" charset="0"/>
                <a:cs typeface="Arial" charset="0"/>
              </a:rPr>
              <a:t>Source: EPA</a:t>
            </a:r>
          </a:p>
        </p:txBody>
      </p:sp>
      <p:sp>
        <p:nvSpPr>
          <p:cNvPr id="8" name="Title 1"/>
          <p:cNvSpPr txBox="1">
            <a:spLocks noGrp="1"/>
          </p:cNvSpPr>
          <p:nvPr>
            <p:ph type="title"/>
          </p:nvPr>
        </p:nvSpPr>
        <p:spPr>
          <a:xfrm>
            <a:off x="1958975" y="663575"/>
            <a:ext cx="8229600" cy="1066800"/>
          </a:xfrm>
        </p:spPr>
        <p:txBody>
          <a:bodyPr>
            <a:normAutofit fontScale="90000"/>
          </a:bodyPr>
          <a:lstStyle>
            <a:lvl1pPr algn="l" rtl="0" eaLnBrk="1" latinLnBrk="0" hangingPunct="1">
              <a:spcBef>
                <a:spcPct val="0"/>
              </a:spcBef>
              <a:buNone/>
              <a:defRPr kumimoji="0" sz="4000" kern="1200">
                <a:solidFill>
                  <a:schemeClr val="tx2"/>
                </a:solidFill>
                <a:latin typeface="+mj-lt"/>
                <a:ea typeface="+mj-ea"/>
                <a:cs typeface="+mj-cs"/>
              </a:defRPr>
            </a:lvl1pPr>
          </a:lstStyle>
          <a:p>
            <a:pPr algn="ctr">
              <a:defRPr/>
            </a:pPr>
            <a:r>
              <a:rPr lang="en-US" b="1" i="1" dirty="0">
                <a:solidFill>
                  <a:srgbClr val="281EEE"/>
                </a:solidFill>
                <a:cs typeface="Times New Roman" pitchFamily="18" charset="0"/>
              </a:rPr>
              <a:t>SUSTAIN: </a:t>
            </a:r>
            <a:r>
              <a:rPr lang="en-US" b="1" dirty="0">
                <a:solidFill>
                  <a:srgbClr val="281EEE"/>
                </a:solidFill>
                <a:cs typeface="Times New Roman" pitchFamily="18" charset="0"/>
              </a:rPr>
              <a:t>S</a:t>
            </a:r>
            <a:r>
              <a:rPr lang="en-US" dirty="0">
                <a:solidFill>
                  <a:srgbClr val="281EEE"/>
                </a:solidFill>
                <a:cs typeface="Times New Roman" pitchFamily="18" charset="0"/>
              </a:rPr>
              <a:t>ystem for </a:t>
            </a:r>
            <a:r>
              <a:rPr lang="en-US" b="1" dirty="0">
                <a:solidFill>
                  <a:srgbClr val="281EEE"/>
                </a:solidFill>
                <a:cs typeface="Times New Roman" pitchFamily="18" charset="0"/>
              </a:rPr>
              <a:t>U</a:t>
            </a:r>
            <a:r>
              <a:rPr lang="en-US" dirty="0">
                <a:solidFill>
                  <a:srgbClr val="281EEE"/>
                </a:solidFill>
                <a:cs typeface="Times New Roman" pitchFamily="18" charset="0"/>
              </a:rPr>
              <a:t>rban </a:t>
            </a:r>
            <a:r>
              <a:rPr lang="en-US" b="1" dirty="0">
                <a:solidFill>
                  <a:srgbClr val="281EEE"/>
                </a:solidFill>
                <a:cs typeface="Times New Roman" pitchFamily="18" charset="0"/>
              </a:rPr>
              <a:t>S</a:t>
            </a:r>
            <a:r>
              <a:rPr lang="en-US" dirty="0">
                <a:solidFill>
                  <a:srgbClr val="281EEE"/>
                </a:solidFill>
                <a:cs typeface="Times New Roman" pitchFamily="18" charset="0"/>
              </a:rPr>
              <a:t>tormwater </a:t>
            </a:r>
            <a:r>
              <a:rPr lang="en-US" b="1" dirty="0">
                <a:solidFill>
                  <a:srgbClr val="281EEE"/>
                </a:solidFill>
                <a:cs typeface="Times New Roman" pitchFamily="18" charset="0"/>
              </a:rPr>
              <a:t>T</a:t>
            </a:r>
            <a:r>
              <a:rPr lang="en-US" dirty="0">
                <a:solidFill>
                  <a:srgbClr val="281EEE"/>
                </a:solidFill>
                <a:cs typeface="Times New Roman" pitchFamily="18" charset="0"/>
              </a:rPr>
              <a:t>reatment and </a:t>
            </a:r>
            <a:r>
              <a:rPr lang="en-US" b="1" dirty="0">
                <a:solidFill>
                  <a:srgbClr val="281EEE"/>
                </a:solidFill>
                <a:cs typeface="Times New Roman" pitchFamily="18" charset="0"/>
              </a:rPr>
              <a:t>A</a:t>
            </a:r>
            <a:r>
              <a:rPr lang="en-US" dirty="0">
                <a:solidFill>
                  <a:srgbClr val="281EEE"/>
                </a:solidFill>
                <a:cs typeface="Times New Roman" pitchFamily="18" charset="0"/>
              </a:rPr>
              <a:t>nalysis </a:t>
            </a:r>
            <a:r>
              <a:rPr lang="en-US" b="1" dirty="0" err="1">
                <a:solidFill>
                  <a:srgbClr val="281EEE"/>
                </a:solidFill>
                <a:cs typeface="Times New Roman" pitchFamily="18" charset="0"/>
              </a:rPr>
              <a:t>IN</a:t>
            </a:r>
            <a:r>
              <a:rPr lang="en-US" dirty="0" err="1">
                <a:solidFill>
                  <a:srgbClr val="281EEE"/>
                </a:solidFill>
                <a:cs typeface="Times New Roman" pitchFamily="18" charset="0"/>
              </a:rPr>
              <a:t>tegration</a:t>
            </a:r>
            <a:endParaRPr lang="en-US" b="1" i="1" dirty="0">
              <a:solidFill>
                <a:srgbClr val="281EEE"/>
              </a:solidFill>
              <a:cs typeface="Times New Roman" pitchFamily="18" charset="0"/>
            </a:endParaRPr>
          </a:p>
        </p:txBody>
      </p:sp>
      <p:sp>
        <p:nvSpPr>
          <p:cNvPr id="54278" name="Rectangle 1"/>
          <p:cNvSpPr>
            <a:spLocks noChangeArrowheads="1"/>
          </p:cNvSpPr>
          <p:nvPr/>
        </p:nvSpPr>
        <p:spPr bwMode="auto">
          <a:xfrm>
            <a:off x="1873251" y="4513263"/>
            <a:ext cx="3482975" cy="2246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a:solidFill>
                  <a:schemeClr val="bg2"/>
                </a:solidFill>
                <a:latin typeface="Arial" charset="0"/>
              </a:defRPr>
            </a:lvl1pPr>
            <a:lvl2pPr marL="742950" indent="-285750" eaLnBrk="0" hangingPunct="0">
              <a:defRPr sz="3200">
                <a:solidFill>
                  <a:schemeClr val="bg2"/>
                </a:solidFill>
                <a:latin typeface="Arial" charset="0"/>
              </a:defRPr>
            </a:lvl2pPr>
            <a:lvl3pPr marL="1143000" indent="-228600" eaLnBrk="0" hangingPunct="0">
              <a:defRPr sz="3200">
                <a:solidFill>
                  <a:schemeClr val="bg2"/>
                </a:solidFill>
                <a:latin typeface="Arial" charset="0"/>
              </a:defRPr>
            </a:lvl3pPr>
            <a:lvl4pPr marL="1600200" indent="-228600" eaLnBrk="0" hangingPunct="0">
              <a:defRPr sz="3200">
                <a:solidFill>
                  <a:schemeClr val="bg2"/>
                </a:solidFill>
                <a:latin typeface="Arial" charset="0"/>
              </a:defRPr>
            </a:lvl4pPr>
            <a:lvl5pPr marL="2057400" indent="-228600" eaLnBrk="0" hangingPunct="0">
              <a:defRPr sz="3200">
                <a:solidFill>
                  <a:schemeClr val="bg2"/>
                </a:solidFill>
                <a:latin typeface="Arial" charset="0"/>
              </a:defRPr>
            </a:lvl5pPr>
            <a:lvl6pPr marL="2514600" indent="-228600" eaLnBrk="0" fontAlgn="base" hangingPunct="0">
              <a:spcBef>
                <a:spcPct val="0"/>
              </a:spcBef>
              <a:spcAft>
                <a:spcPct val="0"/>
              </a:spcAft>
              <a:defRPr sz="3200">
                <a:solidFill>
                  <a:schemeClr val="bg2"/>
                </a:solidFill>
                <a:latin typeface="Arial" charset="0"/>
              </a:defRPr>
            </a:lvl6pPr>
            <a:lvl7pPr marL="2971800" indent="-228600" eaLnBrk="0" fontAlgn="base" hangingPunct="0">
              <a:spcBef>
                <a:spcPct val="0"/>
              </a:spcBef>
              <a:spcAft>
                <a:spcPct val="0"/>
              </a:spcAft>
              <a:defRPr sz="3200">
                <a:solidFill>
                  <a:schemeClr val="bg2"/>
                </a:solidFill>
                <a:latin typeface="Arial" charset="0"/>
              </a:defRPr>
            </a:lvl7pPr>
            <a:lvl8pPr marL="3429000" indent="-228600" eaLnBrk="0" fontAlgn="base" hangingPunct="0">
              <a:spcBef>
                <a:spcPct val="0"/>
              </a:spcBef>
              <a:spcAft>
                <a:spcPct val="0"/>
              </a:spcAft>
              <a:defRPr sz="3200">
                <a:solidFill>
                  <a:schemeClr val="bg2"/>
                </a:solidFill>
                <a:latin typeface="Arial" charset="0"/>
              </a:defRPr>
            </a:lvl8pPr>
            <a:lvl9pPr marL="3886200" indent="-228600" eaLnBrk="0" fontAlgn="base" hangingPunct="0">
              <a:spcBef>
                <a:spcPct val="0"/>
              </a:spcBef>
              <a:spcAft>
                <a:spcPct val="0"/>
              </a:spcAft>
              <a:defRPr sz="3200">
                <a:solidFill>
                  <a:schemeClr val="bg2"/>
                </a:solidFill>
                <a:latin typeface="Arial" charset="0"/>
              </a:defRPr>
            </a:lvl9pPr>
          </a:lstStyle>
          <a:p>
            <a:pPr eaLnBrk="1" hangingPunct="1">
              <a:defRPr/>
            </a:pPr>
            <a:r>
              <a:rPr lang="en-US" altLang="en-US" sz="2800" b="1" dirty="0">
                <a:solidFill>
                  <a:schemeClr val="tx1">
                    <a:lumMod val="75000"/>
                    <a:lumOff val="25000"/>
                  </a:schemeClr>
                </a:solidFill>
                <a:latin typeface="+mn-lt"/>
                <a:cs typeface="Times New Roman" pitchFamily="18" charset="0"/>
              </a:rPr>
              <a:t>Model Inputs:</a:t>
            </a:r>
          </a:p>
          <a:p>
            <a:pPr eaLnBrk="1" hangingPunct="1">
              <a:defRPr/>
            </a:pPr>
            <a:r>
              <a:rPr lang="en-US" altLang="en-US" sz="2800" dirty="0">
                <a:solidFill>
                  <a:schemeClr val="tx1">
                    <a:lumMod val="75000"/>
                    <a:lumOff val="25000"/>
                  </a:schemeClr>
                </a:solidFill>
                <a:latin typeface="+mn-lt"/>
                <a:cs typeface="Times New Roman" pitchFamily="18" charset="0"/>
              </a:rPr>
              <a:t>BMP Design and Cost Assumptions</a:t>
            </a:r>
          </a:p>
          <a:p>
            <a:pPr eaLnBrk="1" hangingPunct="1">
              <a:defRPr/>
            </a:pPr>
            <a:r>
              <a:rPr lang="en-US" altLang="en-US" sz="2800" dirty="0">
                <a:solidFill>
                  <a:schemeClr val="tx1">
                    <a:lumMod val="75000"/>
                    <a:lumOff val="25000"/>
                  </a:schemeClr>
                </a:solidFill>
                <a:latin typeface="+mn-lt"/>
                <a:cs typeface="Times New Roman" pitchFamily="18" charset="0"/>
              </a:rPr>
              <a:t>Flow or water quality goals</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le 1"/>
          <p:cNvSpPr>
            <a:spLocks noGrp="1"/>
          </p:cNvSpPr>
          <p:nvPr>
            <p:ph type="title"/>
          </p:nvPr>
        </p:nvSpPr>
        <p:spPr/>
        <p:txBody>
          <a:bodyPr/>
          <a:lstStyle/>
          <a:p>
            <a:r>
              <a:rPr lang="en-US" altLang="en-US"/>
              <a:t>What is </a:t>
            </a:r>
            <a:r>
              <a:rPr lang="en-US" altLang="en-US" i="1"/>
              <a:t>SUSTAIN</a:t>
            </a:r>
            <a:r>
              <a:rPr lang="en-US" altLang="en-US"/>
              <a:t>?</a:t>
            </a:r>
          </a:p>
        </p:txBody>
      </p:sp>
      <p:sp>
        <p:nvSpPr>
          <p:cNvPr id="55299" name="Content Placeholder 2"/>
          <p:cNvSpPr>
            <a:spLocks noGrp="1"/>
          </p:cNvSpPr>
          <p:nvPr>
            <p:ph idx="1"/>
          </p:nvPr>
        </p:nvSpPr>
        <p:spPr/>
        <p:txBody>
          <a:bodyPr/>
          <a:lstStyle/>
          <a:p>
            <a:r>
              <a:rPr lang="en-US" altLang="en-US"/>
              <a:t>An ArcGIS-based framework designed to support evaluation and decision making:</a:t>
            </a:r>
          </a:p>
          <a:p>
            <a:pPr lvl="1"/>
            <a:r>
              <a:rPr lang="en-US" altLang="en-US"/>
              <a:t>How effective are green and/or gray treatment BMPs in reducing runoff and pollutant loadings?</a:t>
            </a:r>
          </a:p>
          <a:p>
            <a:pPr lvl="1"/>
            <a:r>
              <a:rPr lang="en-US" altLang="en-US"/>
              <a:t>What are the most cost-effective BMP options to meet specified water quantity and quality objectives?</a:t>
            </a:r>
          </a:p>
        </p:txBody>
      </p:sp>
      <p:pic>
        <p:nvPicPr>
          <p:cNvPr id="5530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08936" y="4330700"/>
            <a:ext cx="2625725"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01" name="TextBox 5"/>
          <p:cNvSpPr txBox="1">
            <a:spLocks noChangeArrowheads="1"/>
          </p:cNvSpPr>
          <p:nvPr/>
        </p:nvSpPr>
        <p:spPr bwMode="auto">
          <a:xfrm>
            <a:off x="1445418" y="5182394"/>
            <a:ext cx="6365875" cy="708025"/>
          </a:xfrm>
          <a:prstGeom prst="rect">
            <a:avLst/>
          </a:prstGeom>
          <a:solidFill>
            <a:schemeClr val="accent1">
              <a:alpha val="30196"/>
            </a:schemeClr>
          </a:solidFill>
          <a:ln w="9525">
            <a:solidFill>
              <a:schemeClr val="accent1"/>
            </a:solidFill>
            <a:miter lim="800000"/>
            <a:headEnd/>
            <a:tailEnd/>
          </a:ln>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dirty="0">
                <a:solidFill>
                  <a:schemeClr val="bg2"/>
                </a:solidFill>
              </a:rPr>
              <a:t>http://www2.epa.gov/water-research/system-urban-stormwater-treatment-and-analysis-integration-sustain</a:t>
            </a:r>
          </a:p>
        </p:txBody>
      </p:sp>
    </p:spTree>
  </p:cSld>
  <p:clrMapOvr>
    <a:masterClrMapping/>
  </p:clrMapOvr>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1"/>
          <p:cNvSpPr>
            <a:spLocks noGrp="1"/>
          </p:cNvSpPr>
          <p:nvPr>
            <p:ph type="title"/>
          </p:nvPr>
        </p:nvSpPr>
        <p:spPr>
          <a:xfrm>
            <a:off x="1981200" y="0"/>
            <a:ext cx="8229600" cy="1143000"/>
          </a:xfrm>
        </p:spPr>
        <p:txBody>
          <a:bodyPr/>
          <a:lstStyle/>
          <a:p>
            <a:r>
              <a:rPr lang="en-US" altLang="en-US"/>
              <a:t>SUSTAIN Applications</a:t>
            </a:r>
          </a:p>
        </p:txBody>
      </p:sp>
      <p:sp>
        <p:nvSpPr>
          <p:cNvPr id="56323" name="Content Placeholder 2"/>
          <p:cNvSpPr>
            <a:spLocks noGrp="1"/>
          </p:cNvSpPr>
          <p:nvPr>
            <p:ph idx="1"/>
          </p:nvPr>
        </p:nvSpPr>
        <p:spPr>
          <a:xfrm>
            <a:off x="1981200" y="1143001"/>
            <a:ext cx="8229600" cy="4525963"/>
          </a:xfrm>
        </p:spPr>
        <p:txBody>
          <a:bodyPr/>
          <a:lstStyle/>
          <a:p>
            <a:r>
              <a:rPr lang="en-US" altLang="en-US"/>
              <a:t>Los Angeles County, CA</a:t>
            </a:r>
          </a:p>
          <a:p>
            <a:r>
              <a:rPr lang="en-US" altLang="en-US"/>
              <a:t>Upper North Branch Oak Creek, MI</a:t>
            </a:r>
          </a:p>
          <a:p>
            <a:r>
              <a:rPr lang="en-US" altLang="en-US"/>
              <a:t>Little Rocky Run, VA</a:t>
            </a:r>
          </a:p>
          <a:p>
            <a:r>
              <a:rPr lang="en-US" altLang="en-US"/>
              <a:t>Kansas City, MO</a:t>
            </a:r>
          </a:p>
          <a:p>
            <a:r>
              <a:rPr lang="en-US" altLang="en-US"/>
              <a:t>Louisville, KY</a:t>
            </a:r>
          </a:p>
        </p:txBody>
      </p:sp>
      <p:pic>
        <p:nvPicPr>
          <p:cNvPr id="56324"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467601" y="2460625"/>
            <a:ext cx="2841625" cy="3678238"/>
          </a:xfrm>
          <a:prstGeom prst="rect">
            <a:avLst/>
          </a:prstGeom>
          <a:noFill/>
          <a:ln w="9525">
            <a:solidFill>
              <a:schemeClr val="accent1"/>
            </a:solidFill>
            <a:miter lim="800000"/>
            <a:headEnd/>
            <a:tailEnd/>
          </a:ln>
          <a:extLst>
            <a:ext uri="{909E8E84-426E-40DD-AFC4-6F175D3DCCD1}">
              <a14:hiddenFill xmlns:a14="http://schemas.microsoft.com/office/drawing/2010/main">
                <a:solidFill>
                  <a:srgbClr val="FFFFFF"/>
                </a:solidFill>
              </a14:hiddenFill>
            </a:ext>
          </a:extLst>
        </p:spPr>
      </p:pic>
      <p:sp>
        <p:nvSpPr>
          <p:cNvPr id="56325" name="TextBox 5"/>
          <p:cNvSpPr txBox="1">
            <a:spLocks noChangeArrowheads="1"/>
          </p:cNvSpPr>
          <p:nvPr/>
        </p:nvSpPr>
        <p:spPr bwMode="auto">
          <a:xfrm>
            <a:off x="1524001" y="5715000"/>
            <a:ext cx="5464175" cy="954088"/>
          </a:xfrm>
          <a:prstGeom prst="rect">
            <a:avLst/>
          </a:prstGeom>
          <a:solidFill>
            <a:schemeClr val="accent1">
              <a:alpha val="30196"/>
            </a:schemeClr>
          </a:solidFill>
          <a:ln w="9525">
            <a:solidFill>
              <a:schemeClr val="accent1"/>
            </a:solidFill>
            <a:miter lim="800000"/>
            <a:headEnd/>
            <a:tailEnd/>
          </a:ln>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800">
                <a:solidFill>
                  <a:schemeClr val="bg2"/>
                </a:solidFill>
              </a:rPr>
              <a:t>http://www.epa.gov/nrmrl/wswrd/wq/models/sustain/#Downloads</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1"/>
          <p:cNvSpPr>
            <a:spLocks noGrp="1"/>
          </p:cNvSpPr>
          <p:nvPr>
            <p:ph type="title"/>
          </p:nvPr>
        </p:nvSpPr>
        <p:spPr/>
        <p:txBody>
          <a:bodyPr/>
          <a:lstStyle/>
          <a:p>
            <a:r>
              <a:rPr lang="en-US" altLang="en-US"/>
              <a:t>Data Needs</a:t>
            </a:r>
          </a:p>
        </p:txBody>
      </p:sp>
      <p:sp>
        <p:nvSpPr>
          <p:cNvPr id="57347" name="Content Placeholder 2"/>
          <p:cNvSpPr>
            <a:spLocks noGrp="1"/>
          </p:cNvSpPr>
          <p:nvPr>
            <p:ph idx="1"/>
          </p:nvPr>
        </p:nvSpPr>
        <p:spPr/>
        <p:txBody>
          <a:bodyPr/>
          <a:lstStyle/>
          <a:p>
            <a:r>
              <a:rPr lang="en-US" altLang="en-US"/>
              <a:t>Land Use/Land Cover map in GIS</a:t>
            </a:r>
          </a:p>
          <a:p>
            <a:r>
              <a:rPr lang="en-US" altLang="en-US"/>
              <a:t>Watershed model</a:t>
            </a:r>
          </a:p>
          <a:p>
            <a:pPr lvl="1"/>
            <a:r>
              <a:rPr lang="en-US" altLang="en-US"/>
              <a:t>Internal model in SUSTAIN</a:t>
            </a:r>
          </a:p>
          <a:p>
            <a:pPr lvl="1"/>
            <a:r>
              <a:rPr lang="en-US" altLang="en-US"/>
              <a:t>External model (Examples: HSPF, SWMM)</a:t>
            </a:r>
          </a:p>
          <a:p>
            <a:r>
              <a:rPr lang="en-US" altLang="en-US"/>
              <a:t>BMP types, design configurations, costs</a:t>
            </a:r>
          </a:p>
          <a:p>
            <a:r>
              <a:rPr lang="en-US" altLang="en-US"/>
              <a:t>Instream targets</a:t>
            </a:r>
          </a:p>
        </p:txBody>
      </p:sp>
      <p:pic>
        <p:nvPicPr>
          <p:cNvPr id="5734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53401" y="5068888"/>
            <a:ext cx="2168525" cy="163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41464" y="0"/>
            <a:ext cx="8974137" cy="675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le 1"/>
          <p:cNvSpPr>
            <a:spLocks noGrp="1"/>
          </p:cNvSpPr>
          <p:nvPr>
            <p:ph type="title"/>
          </p:nvPr>
        </p:nvSpPr>
        <p:spPr/>
        <p:txBody>
          <a:bodyPr/>
          <a:lstStyle/>
          <a:p>
            <a:r>
              <a:rPr lang="en-US" altLang="en-US"/>
              <a:t>Two Optimization Options</a:t>
            </a:r>
          </a:p>
        </p:txBody>
      </p:sp>
      <p:sp>
        <p:nvSpPr>
          <p:cNvPr id="60419" name="Content Placeholder 2"/>
          <p:cNvSpPr>
            <a:spLocks noGrp="1"/>
          </p:cNvSpPr>
          <p:nvPr>
            <p:ph idx="1"/>
          </p:nvPr>
        </p:nvSpPr>
        <p:spPr/>
        <p:txBody>
          <a:bodyPr/>
          <a:lstStyle/>
          <a:p>
            <a:r>
              <a:rPr lang="en-US" altLang="en-US"/>
              <a:t>Scatter Search – minimize cost to achieve multiple objectives (e.g., flow and water quality)</a:t>
            </a:r>
          </a:p>
          <a:p>
            <a:r>
              <a:rPr lang="en-US" altLang="en-US"/>
              <a:t>NSGA-II – Non-dominated Sorting Genetic Algorithm II to develop a cost-effectiveness curve based on a single objective</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hart 7"/>
          <p:cNvGraphicFramePr/>
          <p:nvPr/>
        </p:nvGraphicFramePr>
        <p:xfrm>
          <a:off x="2209800" y="1676400"/>
          <a:ext cx="7620000" cy="4572000"/>
        </p:xfrm>
        <a:graphic>
          <a:graphicData uri="http://schemas.openxmlformats.org/drawingml/2006/chart">
            <c:chart xmlns:c="http://schemas.openxmlformats.org/drawingml/2006/chart" xmlns:r="http://schemas.openxmlformats.org/officeDocument/2006/relationships" r:id="rId3"/>
          </a:graphicData>
        </a:graphic>
      </p:graphicFrame>
      <p:sp>
        <p:nvSpPr>
          <p:cNvPr id="61443" name="Title 1"/>
          <p:cNvSpPr>
            <a:spLocks noGrp="1"/>
          </p:cNvSpPr>
          <p:nvPr>
            <p:ph type="title"/>
          </p:nvPr>
        </p:nvSpPr>
        <p:spPr/>
        <p:txBody>
          <a:bodyPr/>
          <a:lstStyle/>
          <a:p>
            <a:r>
              <a:rPr lang="en-US" altLang="en-US"/>
              <a:t>Cost-Effectiveness Optimization</a:t>
            </a:r>
          </a:p>
        </p:txBody>
      </p:sp>
      <p:sp>
        <p:nvSpPr>
          <p:cNvPr id="61444" name="TextBox 3"/>
          <p:cNvSpPr txBox="1">
            <a:spLocks noChangeArrowheads="1"/>
          </p:cNvSpPr>
          <p:nvPr/>
        </p:nvSpPr>
        <p:spPr bwMode="auto">
          <a:xfrm>
            <a:off x="4419600" y="5800725"/>
            <a:ext cx="3958135" cy="46166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en-US"/>
            </a:defPPr>
            <a:lvl1pPr>
              <a:spcBef>
                <a:spcPct val="0"/>
              </a:spcBef>
              <a:buFontTx/>
              <a:buNone/>
              <a:defRPr sz="2400" b="1">
                <a:solidFill>
                  <a:srgbClr val="00B0F0"/>
                </a:solidFill>
                <a:latin typeface="Arial" charset="0"/>
              </a:defRPr>
            </a:lvl1pPr>
            <a:lvl2pPr marL="742950" indent="-285750" eaLnBrk="0" hangingPunct="0">
              <a:spcBef>
                <a:spcPct val="20000"/>
              </a:spcBef>
              <a:buChar char="–"/>
              <a:defRPr sz="2800">
                <a:latin typeface="Arial" charset="0"/>
              </a:defRPr>
            </a:lvl2pPr>
            <a:lvl3pPr marL="1143000" indent="-228600" eaLnBrk="0" hangingPunct="0">
              <a:spcBef>
                <a:spcPct val="20000"/>
              </a:spcBef>
              <a:buChar char="•"/>
              <a:defRPr sz="2400">
                <a:latin typeface="Arial" charset="0"/>
              </a:defRPr>
            </a:lvl3pPr>
            <a:lvl4pPr marL="1600200" indent="-228600" eaLnBrk="0" hangingPunct="0">
              <a:spcBef>
                <a:spcPct val="20000"/>
              </a:spcBef>
              <a:buChar char="–"/>
              <a:defRPr sz="2000">
                <a:latin typeface="Arial" charset="0"/>
              </a:defRPr>
            </a:lvl4pPr>
            <a:lvl5pPr marL="2057400" indent="-228600" eaLnBrk="0" hangingPunct="0">
              <a:spcBef>
                <a:spcPct val="20000"/>
              </a:spcBef>
              <a:buChar char="»"/>
              <a:defRPr sz="2000">
                <a:latin typeface="Arial" charset="0"/>
              </a:defRPr>
            </a:lvl5pPr>
            <a:lvl6pPr marL="2514600" indent="-228600" eaLnBrk="0" fontAlgn="base" hangingPunct="0">
              <a:spcBef>
                <a:spcPct val="20000"/>
              </a:spcBef>
              <a:spcAft>
                <a:spcPct val="0"/>
              </a:spcAft>
              <a:buChar char="»"/>
              <a:defRPr sz="2000">
                <a:latin typeface="Arial" charset="0"/>
              </a:defRPr>
            </a:lvl6pPr>
            <a:lvl7pPr marL="2971800" indent="-228600" eaLnBrk="0" fontAlgn="base" hangingPunct="0">
              <a:spcBef>
                <a:spcPct val="20000"/>
              </a:spcBef>
              <a:spcAft>
                <a:spcPct val="0"/>
              </a:spcAft>
              <a:buChar char="»"/>
              <a:defRPr sz="2000">
                <a:latin typeface="Arial" charset="0"/>
              </a:defRPr>
            </a:lvl7pPr>
            <a:lvl8pPr marL="3429000" indent="-228600" eaLnBrk="0" fontAlgn="base" hangingPunct="0">
              <a:spcBef>
                <a:spcPct val="20000"/>
              </a:spcBef>
              <a:spcAft>
                <a:spcPct val="0"/>
              </a:spcAft>
              <a:buChar char="»"/>
              <a:defRPr sz="2000">
                <a:latin typeface="Arial" charset="0"/>
              </a:defRPr>
            </a:lvl8pPr>
            <a:lvl9pPr marL="3886200" indent="-228600" eaLnBrk="0" fontAlgn="base" hangingPunct="0">
              <a:spcBef>
                <a:spcPct val="20000"/>
              </a:spcBef>
              <a:spcAft>
                <a:spcPct val="0"/>
              </a:spcAft>
              <a:buChar char="»"/>
              <a:defRPr sz="2000">
                <a:latin typeface="Arial" charset="0"/>
              </a:defRPr>
            </a:lvl9pPr>
          </a:lstStyle>
          <a:p>
            <a:r>
              <a:rPr lang="en-US" altLang="en-US" dirty="0"/>
              <a:t>Cost in Millions of Dollars</a:t>
            </a:r>
          </a:p>
        </p:txBody>
      </p:sp>
      <p:sp>
        <p:nvSpPr>
          <p:cNvPr id="61445" name="TextBox 4"/>
          <p:cNvSpPr txBox="1">
            <a:spLocks noChangeArrowheads="1"/>
          </p:cNvSpPr>
          <p:nvPr/>
        </p:nvSpPr>
        <p:spPr bwMode="auto">
          <a:xfrm rot="-5400000">
            <a:off x="332730" y="3013503"/>
            <a:ext cx="3657600" cy="83099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b="1" dirty="0">
                <a:solidFill>
                  <a:srgbClr val="00B0F0"/>
                </a:solidFill>
              </a:rPr>
              <a:t>Effectiveness (%Reduction)</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hart 5"/>
          <p:cNvGraphicFramePr>
            <a:graphicFrameLocks/>
          </p:cNvGraphicFramePr>
          <p:nvPr/>
        </p:nvGraphicFramePr>
        <p:xfrm>
          <a:off x="1981200" y="1524000"/>
          <a:ext cx="8686800" cy="4171950"/>
        </p:xfrm>
        <a:graphic>
          <a:graphicData uri="http://schemas.openxmlformats.org/drawingml/2006/chart">
            <c:chart xmlns:c="http://schemas.openxmlformats.org/drawingml/2006/chart" xmlns:r="http://schemas.openxmlformats.org/officeDocument/2006/relationships" r:id="rId3"/>
          </a:graphicData>
        </a:graphic>
      </p:graphicFrame>
      <p:sp>
        <p:nvSpPr>
          <p:cNvPr id="62467" name="Title 1"/>
          <p:cNvSpPr>
            <a:spLocks noGrp="1"/>
          </p:cNvSpPr>
          <p:nvPr>
            <p:ph type="title"/>
          </p:nvPr>
        </p:nvSpPr>
        <p:spPr/>
        <p:txBody>
          <a:bodyPr/>
          <a:lstStyle/>
          <a:p>
            <a:r>
              <a:rPr lang="en-US" altLang="en-US"/>
              <a:t>Cost-Effectiveness Optimization</a:t>
            </a:r>
          </a:p>
        </p:txBody>
      </p:sp>
      <p:sp>
        <p:nvSpPr>
          <p:cNvPr id="62468" name="TextBox 3"/>
          <p:cNvSpPr txBox="1">
            <a:spLocks noChangeArrowheads="1"/>
          </p:cNvSpPr>
          <p:nvPr/>
        </p:nvSpPr>
        <p:spPr bwMode="auto">
          <a:xfrm>
            <a:off x="4632326" y="5334000"/>
            <a:ext cx="4238661" cy="46166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en-US"/>
            </a:defPPr>
            <a:lvl1pPr>
              <a:spcBef>
                <a:spcPct val="0"/>
              </a:spcBef>
              <a:buFontTx/>
              <a:buNone/>
              <a:defRPr sz="2400" b="1">
                <a:solidFill>
                  <a:srgbClr val="00B0F0"/>
                </a:solidFill>
                <a:latin typeface="Arial" charset="0"/>
              </a:defRPr>
            </a:lvl1pPr>
            <a:lvl2pPr marL="742950" indent="-285750" eaLnBrk="0" hangingPunct="0">
              <a:spcBef>
                <a:spcPct val="20000"/>
              </a:spcBef>
              <a:buChar char="–"/>
              <a:defRPr sz="2800">
                <a:latin typeface="Arial" charset="0"/>
              </a:defRPr>
            </a:lvl2pPr>
            <a:lvl3pPr marL="1143000" indent="-228600" eaLnBrk="0" hangingPunct="0">
              <a:spcBef>
                <a:spcPct val="20000"/>
              </a:spcBef>
              <a:buChar char="•"/>
              <a:defRPr sz="2400">
                <a:latin typeface="Arial" charset="0"/>
              </a:defRPr>
            </a:lvl3pPr>
            <a:lvl4pPr marL="1600200" indent="-228600" eaLnBrk="0" hangingPunct="0">
              <a:spcBef>
                <a:spcPct val="20000"/>
              </a:spcBef>
              <a:buChar char="–"/>
              <a:defRPr sz="2000">
                <a:latin typeface="Arial" charset="0"/>
              </a:defRPr>
            </a:lvl4pPr>
            <a:lvl5pPr marL="2057400" indent="-228600" eaLnBrk="0" hangingPunct="0">
              <a:spcBef>
                <a:spcPct val="20000"/>
              </a:spcBef>
              <a:buChar char="»"/>
              <a:defRPr sz="2000">
                <a:latin typeface="Arial" charset="0"/>
              </a:defRPr>
            </a:lvl5pPr>
            <a:lvl6pPr marL="2514600" indent="-228600" eaLnBrk="0" fontAlgn="base" hangingPunct="0">
              <a:spcBef>
                <a:spcPct val="20000"/>
              </a:spcBef>
              <a:spcAft>
                <a:spcPct val="0"/>
              </a:spcAft>
              <a:buChar char="»"/>
              <a:defRPr sz="2000">
                <a:latin typeface="Arial" charset="0"/>
              </a:defRPr>
            </a:lvl6pPr>
            <a:lvl7pPr marL="2971800" indent="-228600" eaLnBrk="0" fontAlgn="base" hangingPunct="0">
              <a:spcBef>
                <a:spcPct val="20000"/>
              </a:spcBef>
              <a:spcAft>
                <a:spcPct val="0"/>
              </a:spcAft>
              <a:buChar char="»"/>
              <a:defRPr sz="2000">
                <a:latin typeface="Arial" charset="0"/>
              </a:defRPr>
            </a:lvl7pPr>
            <a:lvl8pPr marL="3429000" indent="-228600" eaLnBrk="0" fontAlgn="base" hangingPunct="0">
              <a:spcBef>
                <a:spcPct val="20000"/>
              </a:spcBef>
              <a:spcAft>
                <a:spcPct val="0"/>
              </a:spcAft>
              <a:buChar char="»"/>
              <a:defRPr sz="2000">
                <a:latin typeface="Arial" charset="0"/>
              </a:defRPr>
            </a:lvl8pPr>
            <a:lvl9pPr marL="3886200" indent="-228600" eaLnBrk="0" fontAlgn="base" hangingPunct="0">
              <a:spcBef>
                <a:spcPct val="20000"/>
              </a:spcBef>
              <a:spcAft>
                <a:spcPct val="0"/>
              </a:spcAft>
              <a:buChar char="»"/>
              <a:defRPr sz="2000">
                <a:latin typeface="Arial" charset="0"/>
              </a:defRPr>
            </a:lvl9pPr>
          </a:lstStyle>
          <a:p>
            <a:r>
              <a:rPr lang="en-US" altLang="en-US" dirty="0"/>
              <a:t>Effectiveness (%Reduction)</a:t>
            </a:r>
          </a:p>
        </p:txBody>
      </p:sp>
      <p:sp>
        <p:nvSpPr>
          <p:cNvPr id="62469" name="TextBox 4"/>
          <p:cNvSpPr txBox="1">
            <a:spLocks noChangeArrowheads="1"/>
          </p:cNvSpPr>
          <p:nvPr/>
        </p:nvSpPr>
        <p:spPr bwMode="auto">
          <a:xfrm rot="-5400000">
            <a:off x="194469" y="2953178"/>
            <a:ext cx="3657600" cy="83099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en-US"/>
            </a:defPPr>
            <a:lvl1pPr>
              <a:spcBef>
                <a:spcPct val="0"/>
              </a:spcBef>
              <a:buFontTx/>
              <a:buNone/>
              <a:defRPr sz="2400" b="1">
                <a:solidFill>
                  <a:srgbClr val="00B0F0"/>
                </a:solidFill>
                <a:latin typeface="Arial" charset="0"/>
              </a:defRPr>
            </a:lvl1pPr>
            <a:lvl2pPr marL="742950" indent="-285750" eaLnBrk="0" hangingPunct="0">
              <a:spcBef>
                <a:spcPct val="20000"/>
              </a:spcBef>
              <a:buChar char="–"/>
              <a:defRPr sz="2800">
                <a:latin typeface="Arial" charset="0"/>
              </a:defRPr>
            </a:lvl2pPr>
            <a:lvl3pPr marL="1143000" indent="-228600" eaLnBrk="0" hangingPunct="0">
              <a:spcBef>
                <a:spcPct val="20000"/>
              </a:spcBef>
              <a:buChar char="•"/>
              <a:defRPr sz="2400">
                <a:latin typeface="Arial" charset="0"/>
              </a:defRPr>
            </a:lvl3pPr>
            <a:lvl4pPr marL="1600200" indent="-228600" eaLnBrk="0" hangingPunct="0">
              <a:spcBef>
                <a:spcPct val="20000"/>
              </a:spcBef>
              <a:buChar char="–"/>
              <a:defRPr sz="2000">
                <a:latin typeface="Arial" charset="0"/>
              </a:defRPr>
            </a:lvl4pPr>
            <a:lvl5pPr marL="2057400" indent="-228600" eaLnBrk="0" hangingPunct="0">
              <a:spcBef>
                <a:spcPct val="20000"/>
              </a:spcBef>
              <a:buChar char="»"/>
              <a:defRPr sz="2000">
                <a:latin typeface="Arial" charset="0"/>
              </a:defRPr>
            </a:lvl5pPr>
            <a:lvl6pPr marL="2514600" indent="-228600" eaLnBrk="0" fontAlgn="base" hangingPunct="0">
              <a:spcBef>
                <a:spcPct val="20000"/>
              </a:spcBef>
              <a:spcAft>
                <a:spcPct val="0"/>
              </a:spcAft>
              <a:buChar char="»"/>
              <a:defRPr sz="2000">
                <a:latin typeface="Arial" charset="0"/>
              </a:defRPr>
            </a:lvl6pPr>
            <a:lvl7pPr marL="2971800" indent="-228600" eaLnBrk="0" fontAlgn="base" hangingPunct="0">
              <a:spcBef>
                <a:spcPct val="20000"/>
              </a:spcBef>
              <a:spcAft>
                <a:spcPct val="0"/>
              </a:spcAft>
              <a:buChar char="»"/>
              <a:defRPr sz="2000">
                <a:latin typeface="Arial" charset="0"/>
              </a:defRPr>
            </a:lvl7pPr>
            <a:lvl8pPr marL="3429000" indent="-228600" eaLnBrk="0" fontAlgn="base" hangingPunct="0">
              <a:spcBef>
                <a:spcPct val="20000"/>
              </a:spcBef>
              <a:spcAft>
                <a:spcPct val="0"/>
              </a:spcAft>
              <a:buChar char="»"/>
              <a:defRPr sz="2000">
                <a:latin typeface="Arial" charset="0"/>
              </a:defRPr>
            </a:lvl8pPr>
            <a:lvl9pPr marL="3886200" indent="-228600" eaLnBrk="0" fontAlgn="base" hangingPunct="0">
              <a:spcBef>
                <a:spcPct val="20000"/>
              </a:spcBef>
              <a:spcAft>
                <a:spcPct val="0"/>
              </a:spcAft>
              <a:buChar char="»"/>
              <a:defRPr sz="2000">
                <a:latin typeface="Arial" charset="0"/>
              </a:defRPr>
            </a:lvl9pPr>
          </a:lstStyle>
          <a:p>
            <a:r>
              <a:rPr lang="en-US" altLang="en-US" dirty="0"/>
              <a:t>Cost in Millions of Dollars</a:t>
            </a:r>
          </a:p>
        </p:txBody>
      </p:sp>
      <p:graphicFrame>
        <p:nvGraphicFramePr>
          <p:cNvPr id="7" name="Chart 6"/>
          <p:cNvGraphicFramePr>
            <a:graphicFrameLocks/>
          </p:cNvGraphicFramePr>
          <p:nvPr/>
        </p:nvGraphicFramePr>
        <p:xfrm>
          <a:off x="5257800" y="1905000"/>
          <a:ext cx="1981200" cy="1828800"/>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4" name="Picture 2"/>
          <p:cNvPicPr>
            <a:picLocks noChangeAspect="1" noChangeArrowheads="1"/>
          </p:cNvPicPr>
          <p:nvPr/>
        </p:nvPicPr>
        <p:blipFill>
          <a:blip r:embed="rId2">
            <a:extLst>
              <a:ext uri="{28A0092B-C50C-407E-A947-70E740481C1C}">
                <a14:useLocalDpi xmlns:a14="http://schemas.microsoft.com/office/drawing/2010/main" val="0"/>
              </a:ext>
            </a:extLst>
          </a:blip>
          <a:srcRect t="8781"/>
          <a:stretch>
            <a:fillRect/>
          </a:stretch>
        </p:blipFill>
        <p:spPr bwMode="auto">
          <a:xfrm>
            <a:off x="1524000" y="317500"/>
            <a:ext cx="9144000" cy="6015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62200" y="1066800"/>
            <a:ext cx="2057400" cy="224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563" name="TextBox 4"/>
          <p:cNvSpPr txBox="1">
            <a:spLocks noChangeArrowheads="1"/>
          </p:cNvSpPr>
          <p:nvPr/>
        </p:nvSpPr>
        <p:spPr bwMode="auto">
          <a:xfrm>
            <a:off x="1879600" y="3386138"/>
            <a:ext cx="4318000" cy="2246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200">
                <a:solidFill>
                  <a:schemeClr val="bg2"/>
                </a:solidFill>
                <a:latin typeface="Arial" charset="0"/>
              </a:defRPr>
            </a:lvl1pPr>
            <a:lvl2pPr marL="742950" indent="-285750" eaLnBrk="0" hangingPunct="0">
              <a:defRPr sz="3200">
                <a:solidFill>
                  <a:schemeClr val="bg2"/>
                </a:solidFill>
                <a:latin typeface="Arial" charset="0"/>
              </a:defRPr>
            </a:lvl2pPr>
            <a:lvl3pPr marL="1143000" indent="-228600" eaLnBrk="0" hangingPunct="0">
              <a:defRPr sz="3200">
                <a:solidFill>
                  <a:schemeClr val="bg2"/>
                </a:solidFill>
                <a:latin typeface="Arial" charset="0"/>
              </a:defRPr>
            </a:lvl3pPr>
            <a:lvl4pPr marL="1600200" indent="-228600" eaLnBrk="0" hangingPunct="0">
              <a:defRPr sz="3200">
                <a:solidFill>
                  <a:schemeClr val="bg2"/>
                </a:solidFill>
                <a:latin typeface="Arial" charset="0"/>
              </a:defRPr>
            </a:lvl4pPr>
            <a:lvl5pPr marL="2057400" indent="-228600" eaLnBrk="0" hangingPunct="0">
              <a:defRPr sz="3200">
                <a:solidFill>
                  <a:schemeClr val="bg2"/>
                </a:solidFill>
                <a:latin typeface="Arial" charset="0"/>
              </a:defRPr>
            </a:lvl5pPr>
            <a:lvl6pPr marL="2514600" indent="-228600" eaLnBrk="0" fontAlgn="base" hangingPunct="0">
              <a:spcBef>
                <a:spcPct val="0"/>
              </a:spcBef>
              <a:spcAft>
                <a:spcPct val="0"/>
              </a:spcAft>
              <a:defRPr sz="3200">
                <a:solidFill>
                  <a:schemeClr val="bg2"/>
                </a:solidFill>
                <a:latin typeface="Arial" charset="0"/>
              </a:defRPr>
            </a:lvl6pPr>
            <a:lvl7pPr marL="2971800" indent="-228600" eaLnBrk="0" fontAlgn="base" hangingPunct="0">
              <a:spcBef>
                <a:spcPct val="0"/>
              </a:spcBef>
              <a:spcAft>
                <a:spcPct val="0"/>
              </a:spcAft>
              <a:defRPr sz="3200">
                <a:solidFill>
                  <a:schemeClr val="bg2"/>
                </a:solidFill>
                <a:latin typeface="Arial" charset="0"/>
              </a:defRPr>
            </a:lvl7pPr>
            <a:lvl8pPr marL="3429000" indent="-228600" eaLnBrk="0" fontAlgn="base" hangingPunct="0">
              <a:spcBef>
                <a:spcPct val="0"/>
              </a:spcBef>
              <a:spcAft>
                <a:spcPct val="0"/>
              </a:spcAft>
              <a:defRPr sz="3200">
                <a:solidFill>
                  <a:schemeClr val="bg2"/>
                </a:solidFill>
                <a:latin typeface="Arial" charset="0"/>
              </a:defRPr>
            </a:lvl8pPr>
            <a:lvl9pPr marL="3886200" indent="-228600" eaLnBrk="0" fontAlgn="base" hangingPunct="0">
              <a:spcBef>
                <a:spcPct val="0"/>
              </a:spcBef>
              <a:spcAft>
                <a:spcPct val="0"/>
              </a:spcAft>
              <a:defRPr sz="3200">
                <a:solidFill>
                  <a:schemeClr val="bg2"/>
                </a:solidFill>
                <a:latin typeface="Arial" charset="0"/>
              </a:defRPr>
            </a:lvl9pPr>
          </a:lstStyle>
          <a:p>
            <a:pPr eaLnBrk="1" hangingPunct="1">
              <a:defRPr/>
            </a:pPr>
            <a:r>
              <a:rPr lang="en-US" altLang="en-US" sz="2000" dirty="0">
                <a:solidFill>
                  <a:schemeClr val="tx1">
                    <a:lumMod val="75000"/>
                    <a:lumOff val="25000"/>
                  </a:schemeClr>
                </a:solidFill>
              </a:rPr>
              <a:t>50 gallon rain barrel</a:t>
            </a:r>
          </a:p>
          <a:p>
            <a:pPr eaLnBrk="1" hangingPunct="1">
              <a:defRPr/>
            </a:pPr>
            <a:r>
              <a:rPr lang="en-US" altLang="en-US" sz="2000" dirty="0">
                <a:solidFill>
                  <a:schemeClr val="tx1">
                    <a:lumMod val="75000"/>
                    <a:lumOff val="25000"/>
                  </a:schemeClr>
                </a:solidFill>
              </a:rPr>
              <a:t>$220 unit cost including construction</a:t>
            </a:r>
          </a:p>
          <a:p>
            <a:pPr eaLnBrk="1" hangingPunct="1">
              <a:defRPr/>
            </a:pPr>
            <a:r>
              <a:rPr lang="en-US" altLang="en-US" sz="2000" dirty="0">
                <a:solidFill>
                  <a:schemeClr val="tx1">
                    <a:lumMod val="75000"/>
                    <a:lumOff val="25000"/>
                  </a:schemeClr>
                </a:solidFill>
              </a:rPr>
              <a:t>$ 85.40 per </a:t>
            </a:r>
            <a:r>
              <a:rPr lang="en-US" altLang="en-US" sz="2000" dirty="0" err="1">
                <a:solidFill>
                  <a:schemeClr val="tx1">
                    <a:lumMod val="75000"/>
                    <a:lumOff val="25000"/>
                  </a:schemeClr>
                </a:solidFill>
              </a:rPr>
              <a:t>yr</a:t>
            </a:r>
            <a:r>
              <a:rPr lang="en-US" altLang="en-US" sz="2000" dirty="0">
                <a:solidFill>
                  <a:schemeClr val="tx1">
                    <a:lumMod val="75000"/>
                    <a:lumOff val="25000"/>
                  </a:schemeClr>
                </a:solidFill>
              </a:rPr>
              <a:t> I&amp;E </a:t>
            </a:r>
          </a:p>
          <a:p>
            <a:pPr eaLnBrk="1" hangingPunct="1">
              <a:defRPr/>
            </a:pPr>
            <a:r>
              <a:rPr lang="en-US" altLang="en-US" sz="2000" dirty="0">
                <a:solidFill>
                  <a:schemeClr val="tx1">
                    <a:lumMod val="75000"/>
                    <a:lumOff val="25000"/>
                  </a:schemeClr>
                </a:solidFill>
              </a:rPr>
              <a:t>O&amp;M assumed negligible</a:t>
            </a:r>
          </a:p>
          <a:p>
            <a:pPr eaLnBrk="1" hangingPunct="1">
              <a:defRPr/>
            </a:pPr>
            <a:endParaRPr lang="en-US" altLang="en-US" sz="2000" dirty="0">
              <a:solidFill>
                <a:schemeClr val="tx1">
                  <a:lumMod val="75000"/>
                  <a:lumOff val="25000"/>
                </a:schemeClr>
              </a:solidFill>
            </a:endParaRPr>
          </a:p>
          <a:p>
            <a:pPr eaLnBrk="1" hangingPunct="1">
              <a:defRPr/>
            </a:pPr>
            <a:r>
              <a:rPr lang="en-US" altLang="en-US" sz="2000" dirty="0">
                <a:solidFill>
                  <a:schemeClr val="tx1">
                    <a:lumMod val="75000"/>
                    <a:lumOff val="25000"/>
                  </a:schemeClr>
                </a:solidFill>
              </a:rPr>
              <a:t>Total Present Value unit cost = </a:t>
            </a:r>
          </a:p>
          <a:p>
            <a:pPr eaLnBrk="1" hangingPunct="1">
              <a:defRPr/>
            </a:pPr>
            <a:r>
              <a:rPr lang="en-US" altLang="en-US" sz="2000" dirty="0">
                <a:solidFill>
                  <a:schemeClr val="tx1">
                    <a:lumMod val="75000"/>
                    <a:lumOff val="25000"/>
                  </a:schemeClr>
                </a:solidFill>
              </a:rPr>
              <a:t>$1,533</a:t>
            </a:r>
          </a:p>
        </p:txBody>
      </p:sp>
      <p:pic>
        <p:nvPicPr>
          <p:cNvPr id="65540"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8400" y="1219200"/>
            <a:ext cx="3124200" cy="2705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565" name="TextBox 10"/>
          <p:cNvSpPr txBox="1">
            <a:spLocks noChangeArrowheads="1"/>
          </p:cNvSpPr>
          <p:nvPr/>
        </p:nvSpPr>
        <p:spPr bwMode="auto">
          <a:xfrm>
            <a:off x="6477000" y="3924301"/>
            <a:ext cx="4419600" cy="286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a:solidFill>
                  <a:schemeClr val="bg2"/>
                </a:solidFill>
                <a:latin typeface="Arial" charset="0"/>
              </a:defRPr>
            </a:lvl1pPr>
            <a:lvl2pPr marL="742950" indent="-285750" eaLnBrk="0" hangingPunct="0">
              <a:defRPr sz="3200">
                <a:solidFill>
                  <a:schemeClr val="bg2"/>
                </a:solidFill>
                <a:latin typeface="Arial" charset="0"/>
              </a:defRPr>
            </a:lvl2pPr>
            <a:lvl3pPr marL="1143000" indent="-228600" eaLnBrk="0" hangingPunct="0">
              <a:defRPr sz="3200">
                <a:solidFill>
                  <a:schemeClr val="bg2"/>
                </a:solidFill>
                <a:latin typeface="Arial" charset="0"/>
              </a:defRPr>
            </a:lvl3pPr>
            <a:lvl4pPr marL="1600200" indent="-228600" eaLnBrk="0" hangingPunct="0">
              <a:defRPr sz="3200">
                <a:solidFill>
                  <a:schemeClr val="bg2"/>
                </a:solidFill>
                <a:latin typeface="Arial" charset="0"/>
              </a:defRPr>
            </a:lvl4pPr>
            <a:lvl5pPr marL="2057400" indent="-228600" eaLnBrk="0" hangingPunct="0">
              <a:defRPr sz="3200">
                <a:solidFill>
                  <a:schemeClr val="bg2"/>
                </a:solidFill>
                <a:latin typeface="Arial" charset="0"/>
              </a:defRPr>
            </a:lvl5pPr>
            <a:lvl6pPr marL="2514600" indent="-228600" eaLnBrk="0" fontAlgn="base" hangingPunct="0">
              <a:spcBef>
                <a:spcPct val="0"/>
              </a:spcBef>
              <a:spcAft>
                <a:spcPct val="0"/>
              </a:spcAft>
              <a:defRPr sz="3200">
                <a:solidFill>
                  <a:schemeClr val="bg2"/>
                </a:solidFill>
                <a:latin typeface="Arial" charset="0"/>
              </a:defRPr>
            </a:lvl6pPr>
            <a:lvl7pPr marL="2971800" indent="-228600" eaLnBrk="0" fontAlgn="base" hangingPunct="0">
              <a:spcBef>
                <a:spcPct val="0"/>
              </a:spcBef>
              <a:spcAft>
                <a:spcPct val="0"/>
              </a:spcAft>
              <a:defRPr sz="3200">
                <a:solidFill>
                  <a:schemeClr val="bg2"/>
                </a:solidFill>
                <a:latin typeface="Arial" charset="0"/>
              </a:defRPr>
            </a:lvl7pPr>
            <a:lvl8pPr marL="3429000" indent="-228600" eaLnBrk="0" fontAlgn="base" hangingPunct="0">
              <a:spcBef>
                <a:spcPct val="0"/>
              </a:spcBef>
              <a:spcAft>
                <a:spcPct val="0"/>
              </a:spcAft>
              <a:defRPr sz="3200">
                <a:solidFill>
                  <a:schemeClr val="bg2"/>
                </a:solidFill>
                <a:latin typeface="Arial" charset="0"/>
              </a:defRPr>
            </a:lvl8pPr>
            <a:lvl9pPr marL="3886200" indent="-228600" eaLnBrk="0" fontAlgn="base" hangingPunct="0">
              <a:spcBef>
                <a:spcPct val="0"/>
              </a:spcBef>
              <a:spcAft>
                <a:spcPct val="0"/>
              </a:spcAft>
              <a:defRPr sz="3200">
                <a:solidFill>
                  <a:schemeClr val="bg2"/>
                </a:solidFill>
                <a:latin typeface="Arial" charset="0"/>
              </a:defRPr>
            </a:lvl9pPr>
          </a:lstStyle>
          <a:p>
            <a:pPr eaLnBrk="1" hangingPunct="1">
              <a:defRPr/>
            </a:pPr>
            <a:r>
              <a:rPr lang="en-US" altLang="en-US" sz="2000" dirty="0">
                <a:solidFill>
                  <a:schemeClr val="tx1">
                    <a:lumMod val="75000"/>
                    <a:lumOff val="25000"/>
                  </a:schemeClr>
                </a:solidFill>
              </a:rPr>
              <a:t>~3,000 gallon cistern</a:t>
            </a:r>
          </a:p>
          <a:p>
            <a:pPr eaLnBrk="1" hangingPunct="1">
              <a:defRPr/>
            </a:pPr>
            <a:r>
              <a:rPr lang="en-US" altLang="en-US" sz="2000" dirty="0">
                <a:solidFill>
                  <a:schemeClr val="tx1">
                    <a:lumMod val="75000"/>
                    <a:lumOff val="25000"/>
                  </a:schemeClr>
                </a:solidFill>
              </a:rPr>
              <a:t>$1,600 unit cost including construction</a:t>
            </a:r>
          </a:p>
          <a:p>
            <a:pPr eaLnBrk="1" hangingPunct="1">
              <a:defRPr/>
            </a:pPr>
            <a:r>
              <a:rPr lang="en-US" altLang="en-US" sz="2000" dirty="0">
                <a:solidFill>
                  <a:schemeClr val="tx1">
                    <a:lumMod val="75000"/>
                    <a:lumOff val="25000"/>
                  </a:schemeClr>
                </a:solidFill>
              </a:rPr>
              <a:t>$ 85.40 per </a:t>
            </a:r>
            <a:r>
              <a:rPr lang="en-US" altLang="en-US" sz="2000" dirty="0" err="1">
                <a:solidFill>
                  <a:schemeClr val="tx1">
                    <a:lumMod val="75000"/>
                    <a:lumOff val="25000"/>
                  </a:schemeClr>
                </a:solidFill>
              </a:rPr>
              <a:t>yr</a:t>
            </a:r>
            <a:r>
              <a:rPr lang="en-US" altLang="en-US" sz="2000" dirty="0">
                <a:solidFill>
                  <a:schemeClr val="tx1">
                    <a:lumMod val="75000"/>
                    <a:lumOff val="25000"/>
                  </a:schemeClr>
                </a:solidFill>
              </a:rPr>
              <a:t> I&amp;E </a:t>
            </a:r>
          </a:p>
          <a:p>
            <a:pPr eaLnBrk="1" hangingPunct="1">
              <a:defRPr/>
            </a:pPr>
            <a:r>
              <a:rPr lang="en-US" altLang="en-US" sz="2000" dirty="0">
                <a:solidFill>
                  <a:schemeClr val="tx1">
                    <a:lumMod val="75000"/>
                    <a:lumOff val="25000"/>
                  </a:schemeClr>
                </a:solidFill>
              </a:rPr>
              <a:t>O&amp;M assumed negligible</a:t>
            </a:r>
          </a:p>
          <a:p>
            <a:pPr eaLnBrk="1" hangingPunct="1">
              <a:defRPr/>
            </a:pPr>
            <a:endParaRPr lang="en-US" altLang="en-US" sz="2000" dirty="0">
              <a:solidFill>
                <a:schemeClr val="tx1">
                  <a:lumMod val="75000"/>
                  <a:lumOff val="25000"/>
                </a:schemeClr>
              </a:solidFill>
            </a:endParaRPr>
          </a:p>
          <a:p>
            <a:pPr eaLnBrk="1" hangingPunct="1">
              <a:defRPr/>
            </a:pPr>
            <a:r>
              <a:rPr lang="en-US" altLang="en-US" sz="2000" dirty="0">
                <a:solidFill>
                  <a:schemeClr val="tx1">
                    <a:lumMod val="75000"/>
                    <a:lumOff val="25000"/>
                  </a:schemeClr>
                </a:solidFill>
              </a:rPr>
              <a:t>Total Present Value unit cost = </a:t>
            </a:r>
          </a:p>
          <a:p>
            <a:pPr eaLnBrk="1" hangingPunct="1">
              <a:defRPr/>
            </a:pPr>
            <a:r>
              <a:rPr lang="en-US" altLang="en-US" sz="2000" dirty="0">
                <a:solidFill>
                  <a:schemeClr val="tx1">
                    <a:lumMod val="75000"/>
                    <a:lumOff val="25000"/>
                  </a:schemeClr>
                </a:solidFill>
              </a:rPr>
              <a:t>$2,913</a:t>
            </a:r>
          </a:p>
          <a:p>
            <a:pPr eaLnBrk="1" hangingPunct="1">
              <a:defRPr/>
            </a:pPr>
            <a:endParaRPr lang="en-US" altLang="en-US" sz="2000" dirty="0">
              <a:solidFill>
                <a:schemeClr val="tx1">
                  <a:lumMod val="75000"/>
                  <a:lumOff val="25000"/>
                </a:schemeClr>
              </a:solidFill>
            </a:endParaRPr>
          </a:p>
        </p:txBody>
      </p:sp>
      <p:sp>
        <p:nvSpPr>
          <p:cNvPr id="66566" name="TextBox 11"/>
          <p:cNvSpPr txBox="1">
            <a:spLocks noChangeArrowheads="1"/>
          </p:cNvSpPr>
          <p:nvPr/>
        </p:nvSpPr>
        <p:spPr bwMode="auto">
          <a:xfrm>
            <a:off x="3352801" y="152400"/>
            <a:ext cx="72231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200">
                <a:solidFill>
                  <a:schemeClr val="bg2"/>
                </a:solidFill>
                <a:latin typeface="Arial" charset="0"/>
              </a:defRPr>
            </a:lvl1pPr>
            <a:lvl2pPr marL="742950" indent="-285750" eaLnBrk="0" hangingPunct="0">
              <a:defRPr sz="3200">
                <a:solidFill>
                  <a:schemeClr val="bg2"/>
                </a:solidFill>
                <a:latin typeface="Arial" charset="0"/>
              </a:defRPr>
            </a:lvl2pPr>
            <a:lvl3pPr marL="1143000" indent="-228600" eaLnBrk="0" hangingPunct="0">
              <a:defRPr sz="3200">
                <a:solidFill>
                  <a:schemeClr val="bg2"/>
                </a:solidFill>
                <a:latin typeface="Arial" charset="0"/>
              </a:defRPr>
            </a:lvl3pPr>
            <a:lvl4pPr marL="1600200" indent="-228600" eaLnBrk="0" hangingPunct="0">
              <a:defRPr sz="3200">
                <a:solidFill>
                  <a:schemeClr val="bg2"/>
                </a:solidFill>
                <a:latin typeface="Arial" charset="0"/>
              </a:defRPr>
            </a:lvl4pPr>
            <a:lvl5pPr marL="2057400" indent="-228600" eaLnBrk="0" hangingPunct="0">
              <a:defRPr sz="3200">
                <a:solidFill>
                  <a:schemeClr val="bg2"/>
                </a:solidFill>
                <a:latin typeface="Arial" charset="0"/>
              </a:defRPr>
            </a:lvl5pPr>
            <a:lvl6pPr marL="2514600" indent="-228600" eaLnBrk="0" fontAlgn="base" hangingPunct="0">
              <a:spcBef>
                <a:spcPct val="0"/>
              </a:spcBef>
              <a:spcAft>
                <a:spcPct val="0"/>
              </a:spcAft>
              <a:defRPr sz="3200">
                <a:solidFill>
                  <a:schemeClr val="bg2"/>
                </a:solidFill>
                <a:latin typeface="Arial" charset="0"/>
              </a:defRPr>
            </a:lvl6pPr>
            <a:lvl7pPr marL="2971800" indent="-228600" eaLnBrk="0" fontAlgn="base" hangingPunct="0">
              <a:spcBef>
                <a:spcPct val="0"/>
              </a:spcBef>
              <a:spcAft>
                <a:spcPct val="0"/>
              </a:spcAft>
              <a:defRPr sz="3200">
                <a:solidFill>
                  <a:schemeClr val="bg2"/>
                </a:solidFill>
                <a:latin typeface="Arial" charset="0"/>
              </a:defRPr>
            </a:lvl7pPr>
            <a:lvl8pPr marL="3429000" indent="-228600" eaLnBrk="0" fontAlgn="base" hangingPunct="0">
              <a:spcBef>
                <a:spcPct val="0"/>
              </a:spcBef>
              <a:spcAft>
                <a:spcPct val="0"/>
              </a:spcAft>
              <a:defRPr sz="3200">
                <a:solidFill>
                  <a:schemeClr val="bg2"/>
                </a:solidFill>
                <a:latin typeface="Arial" charset="0"/>
              </a:defRPr>
            </a:lvl8pPr>
            <a:lvl9pPr marL="3886200" indent="-228600" eaLnBrk="0" fontAlgn="base" hangingPunct="0">
              <a:spcBef>
                <a:spcPct val="0"/>
              </a:spcBef>
              <a:spcAft>
                <a:spcPct val="0"/>
              </a:spcAft>
              <a:defRPr sz="3200">
                <a:solidFill>
                  <a:schemeClr val="bg2"/>
                </a:solidFill>
                <a:latin typeface="Arial" charset="0"/>
              </a:defRPr>
            </a:lvl9pPr>
          </a:lstStyle>
          <a:p>
            <a:pPr eaLnBrk="1" hangingPunct="1">
              <a:defRPr/>
            </a:pPr>
            <a:r>
              <a:rPr lang="en-US" altLang="en-US" dirty="0">
                <a:solidFill>
                  <a:schemeClr val="tx1">
                    <a:lumMod val="75000"/>
                    <a:lumOff val="25000"/>
                  </a:schemeClr>
                </a:solidFill>
              </a:rPr>
              <a:t>Residential On-site Detention Facilities</a:t>
            </a:r>
          </a:p>
        </p:txBody>
      </p:sp>
      <p:sp>
        <p:nvSpPr>
          <p:cNvPr id="66567" name="TextBox 6"/>
          <p:cNvSpPr txBox="1">
            <a:spLocks noChangeArrowheads="1"/>
          </p:cNvSpPr>
          <p:nvPr/>
        </p:nvSpPr>
        <p:spPr bwMode="auto">
          <a:xfrm>
            <a:off x="1524000" y="5840413"/>
            <a:ext cx="487680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a:solidFill>
                  <a:schemeClr val="bg2"/>
                </a:solidFill>
                <a:latin typeface="Arial" charset="0"/>
              </a:defRPr>
            </a:lvl1pPr>
            <a:lvl2pPr marL="742950" indent="-285750" eaLnBrk="0" hangingPunct="0">
              <a:defRPr sz="3200">
                <a:solidFill>
                  <a:schemeClr val="bg2"/>
                </a:solidFill>
                <a:latin typeface="Arial" charset="0"/>
              </a:defRPr>
            </a:lvl2pPr>
            <a:lvl3pPr marL="1143000" indent="-228600" eaLnBrk="0" hangingPunct="0">
              <a:defRPr sz="3200">
                <a:solidFill>
                  <a:schemeClr val="bg2"/>
                </a:solidFill>
                <a:latin typeface="Arial" charset="0"/>
              </a:defRPr>
            </a:lvl3pPr>
            <a:lvl4pPr marL="1600200" indent="-228600" eaLnBrk="0" hangingPunct="0">
              <a:defRPr sz="3200">
                <a:solidFill>
                  <a:schemeClr val="bg2"/>
                </a:solidFill>
                <a:latin typeface="Arial" charset="0"/>
              </a:defRPr>
            </a:lvl4pPr>
            <a:lvl5pPr marL="2057400" indent="-228600" eaLnBrk="0" hangingPunct="0">
              <a:defRPr sz="3200">
                <a:solidFill>
                  <a:schemeClr val="bg2"/>
                </a:solidFill>
                <a:latin typeface="Arial" charset="0"/>
              </a:defRPr>
            </a:lvl5pPr>
            <a:lvl6pPr marL="2514600" indent="-228600" eaLnBrk="0" fontAlgn="base" hangingPunct="0">
              <a:spcBef>
                <a:spcPct val="0"/>
              </a:spcBef>
              <a:spcAft>
                <a:spcPct val="0"/>
              </a:spcAft>
              <a:defRPr sz="3200">
                <a:solidFill>
                  <a:schemeClr val="bg2"/>
                </a:solidFill>
                <a:latin typeface="Arial" charset="0"/>
              </a:defRPr>
            </a:lvl6pPr>
            <a:lvl7pPr marL="2971800" indent="-228600" eaLnBrk="0" fontAlgn="base" hangingPunct="0">
              <a:spcBef>
                <a:spcPct val="0"/>
              </a:spcBef>
              <a:spcAft>
                <a:spcPct val="0"/>
              </a:spcAft>
              <a:defRPr sz="3200">
                <a:solidFill>
                  <a:schemeClr val="bg2"/>
                </a:solidFill>
                <a:latin typeface="Arial" charset="0"/>
              </a:defRPr>
            </a:lvl7pPr>
            <a:lvl8pPr marL="3429000" indent="-228600" eaLnBrk="0" fontAlgn="base" hangingPunct="0">
              <a:spcBef>
                <a:spcPct val="0"/>
              </a:spcBef>
              <a:spcAft>
                <a:spcPct val="0"/>
              </a:spcAft>
              <a:defRPr sz="3200">
                <a:solidFill>
                  <a:schemeClr val="bg2"/>
                </a:solidFill>
                <a:latin typeface="Arial" charset="0"/>
              </a:defRPr>
            </a:lvl8pPr>
            <a:lvl9pPr marL="3886200" indent="-228600" eaLnBrk="0" fontAlgn="base" hangingPunct="0">
              <a:spcBef>
                <a:spcPct val="0"/>
              </a:spcBef>
              <a:spcAft>
                <a:spcPct val="0"/>
              </a:spcAft>
              <a:defRPr sz="3200">
                <a:solidFill>
                  <a:schemeClr val="bg2"/>
                </a:solidFill>
                <a:latin typeface="Arial" charset="0"/>
              </a:defRPr>
            </a:lvl9pPr>
          </a:lstStyle>
          <a:p>
            <a:pPr eaLnBrk="1" hangingPunct="1">
              <a:defRPr/>
            </a:pPr>
            <a:r>
              <a:rPr lang="en-US" altLang="en-US" sz="2400" i="1" dirty="0">
                <a:solidFill>
                  <a:schemeClr val="tx1">
                    <a:lumMod val="75000"/>
                    <a:lumOff val="25000"/>
                  </a:schemeClr>
                </a:solidFill>
              </a:rPr>
              <a:t>30-yr lifecycle cost assuming 5% discount rate</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extBox 1"/>
          <p:cNvSpPr txBox="1">
            <a:spLocks noChangeArrowheads="1"/>
          </p:cNvSpPr>
          <p:nvPr/>
        </p:nvSpPr>
        <p:spPr bwMode="auto">
          <a:xfrm>
            <a:off x="4029076" y="12918"/>
            <a:ext cx="40798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200">
                <a:solidFill>
                  <a:schemeClr val="bg2"/>
                </a:solidFill>
                <a:latin typeface="Arial" charset="0"/>
              </a:defRPr>
            </a:lvl1pPr>
            <a:lvl2pPr marL="742950" indent="-285750" eaLnBrk="0" hangingPunct="0">
              <a:defRPr sz="3200">
                <a:solidFill>
                  <a:schemeClr val="bg2"/>
                </a:solidFill>
                <a:latin typeface="Arial" charset="0"/>
              </a:defRPr>
            </a:lvl2pPr>
            <a:lvl3pPr marL="1143000" indent="-228600" eaLnBrk="0" hangingPunct="0">
              <a:defRPr sz="3200">
                <a:solidFill>
                  <a:schemeClr val="bg2"/>
                </a:solidFill>
                <a:latin typeface="Arial" charset="0"/>
              </a:defRPr>
            </a:lvl3pPr>
            <a:lvl4pPr marL="1600200" indent="-228600" eaLnBrk="0" hangingPunct="0">
              <a:defRPr sz="3200">
                <a:solidFill>
                  <a:schemeClr val="bg2"/>
                </a:solidFill>
                <a:latin typeface="Arial" charset="0"/>
              </a:defRPr>
            </a:lvl4pPr>
            <a:lvl5pPr marL="2057400" indent="-228600" eaLnBrk="0" hangingPunct="0">
              <a:defRPr sz="3200">
                <a:solidFill>
                  <a:schemeClr val="bg2"/>
                </a:solidFill>
                <a:latin typeface="Arial" charset="0"/>
              </a:defRPr>
            </a:lvl5pPr>
            <a:lvl6pPr marL="2514600" indent="-228600" eaLnBrk="0" fontAlgn="base" hangingPunct="0">
              <a:spcBef>
                <a:spcPct val="0"/>
              </a:spcBef>
              <a:spcAft>
                <a:spcPct val="0"/>
              </a:spcAft>
              <a:defRPr sz="3200">
                <a:solidFill>
                  <a:schemeClr val="bg2"/>
                </a:solidFill>
                <a:latin typeface="Arial" charset="0"/>
              </a:defRPr>
            </a:lvl6pPr>
            <a:lvl7pPr marL="2971800" indent="-228600" eaLnBrk="0" fontAlgn="base" hangingPunct="0">
              <a:spcBef>
                <a:spcPct val="0"/>
              </a:spcBef>
              <a:spcAft>
                <a:spcPct val="0"/>
              </a:spcAft>
              <a:defRPr sz="3200">
                <a:solidFill>
                  <a:schemeClr val="bg2"/>
                </a:solidFill>
                <a:latin typeface="Arial" charset="0"/>
              </a:defRPr>
            </a:lvl7pPr>
            <a:lvl8pPr marL="3429000" indent="-228600" eaLnBrk="0" fontAlgn="base" hangingPunct="0">
              <a:spcBef>
                <a:spcPct val="0"/>
              </a:spcBef>
              <a:spcAft>
                <a:spcPct val="0"/>
              </a:spcAft>
              <a:defRPr sz="3200">
                <a:solidFill>
                  <a:schemeClr val="bg2"/>
                </a:solidFill>
                <a:latin typeface="Arial" charset="0"/>
              </a:defRPr>
            </a:lvl8pPr>
            <a:lvl9pPr marL="3886200" indent="-228600" eaLnBrk="0" fontAlgn="base" hangingPunct="0">
              <a:spcBef>
                <a:spcPct val="0"/>
              </a:spcBef>
              <a:spcAft>
                <a:spcPct val="0"/>
              </a:spcAft>
              <a:defRPr sz="3200">
                <a:solidFill>
                  <a:schemeClr val="bg2"/>
                </a:solidFill>
                <a:latin typeface="Arial" charset="0"/>
              </a:defRPr>
            </a:lvl9pPr>
          </a:lstStyle>
          <a:p>
            <a:pPr eaLnBrk="1" hangingPunct="1">
              <a:defRPr/>
            </a:pPr>
            <a:r>
              <a:rPr lang="en-US" altLang="en-US" dirty="0" err="1">
                <a:solidFill>
                  <a:schemeClr val="tx1">
                    <a:lumMod val="75000"/>
                    <a:lumOff val="25000"/>
                  </a:schemeClr>
                </a:solidFill>
              </a:rPr>
              <a:t>Bioretention</a:t>
            </a:r>
            <a:r>
              <a:rPr lang="en-US" altLang="en-US" dirty="0">
                <a:solidFill>
                  <a:schemeClr val="tx1">
                    <a:lumMod val="75000"/>
                    <a:lumOff val="25000"/>
                  </a:schemeClr>
                </a:solidFill>
              </a:rPr>
              <a:t> Facilities</a:t>
            </a:r>
          </a:p>
        </p:txBody>
      </p:sp>
      <p:pic>
        <p:nvPicPr>
          <p:cNvPr id="6656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62201" y="581244"/>
            <a:ext cx="6353175" cy="258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7588" name="TextBox 4"/>
          <p:cNvSpPr txBox="1">
            <a:spLocks noChangeArrowheads="1"/>
          </p:cNvSpPr>
          <p:nvPr/>
        </p:nvSpPr>
        <p:spPr bwMode="auto">
          <a:xfrm>
            <a:off x="1649414" y="3238422"/>
            <a:ext cx="5147563" cy="5139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200">
                <a:solidFill>
                  <a:schemeClr val="bg2"/>
                </a:solidFill>
                <a:latin typeface="Arial" charset="0"/>
              </a:defRPr>
            </a:lvl1pPr>
            <a:lvl2pPr marL="742950" indent="-285750" eaLnBrk="0" hangingPunct="0">
              <a:defRPr sz="3200">
                <a:solidFill>
                  <a:schemeClr val="bg2"/>
                </a:solidFill>
                <a:latin typeface="Arial" charset="0"/>
              </a:defRPr>
            </a:lvl2pPr>
            <a:lvl3pPr marL="1143000" indent="-228600" eaLnBrk="0" hangingPunct="0">
              <a:defRPr sz="3200">
                <a:solidFill>
                  <a:schemeClr val="bg2"/>
                </a:solidFill>
                <a:latin typeface="Arial" charset="0"/>
              </a:defRPr>
            </a:lvl3pPr>
            <a:lvl4pPr marL="1600200" indent="-228600" eaLnBrk="0" hangingPunct="0">
              <a:defRPr sz="3200">
                <a:solidFill>
                  <a:schemeClr val="bg2"/>
                </a:solidFill>
                <a:latin typeface="Arial" charset="0"/>
              </a:defRPr>
            </a:lvl4pPr>
            <a:lvl5pPr marL="2057400" indent="-228600" eaLnBrk="0" hangingPunct="0">
              <a:defRPr sz="3200">
                <a:solidFill>
                  <a:schemeClr val="bg2"/>
                </a:solidFill>
                <a:latin typeface="Arial" charset="0"/>
              </a:defRPr>
            </a:lvl5pPr>
            <a:lvl6pPr marL="2514600" indent="-228600" eaLnBrk="0" fontAlgn="base" hangingPunct="0">
              <a:spcBef>
                <a:spcPct val="0"/>
              </a:spcBef>
              <a:spcAft>
                <a:spcPct val="0"/>
              </a:spcAft>
              <a:defRPr sz="3200">
                <a:solidFill>
                  <a:schemeClr val="bg2"/>
                </a:solidFill>
                <a:latin typeface="Arial" charset="0"/>
              </a:defRPr>
            </a:lvl6pPr>
            <a:lvl7pPr marL="2971800" indent="-228600" eaLnBrk="0" fontAlgn="base" hangingPunct="0">
              <a:spcBef>
                <a:spcPct val="0"/>
              </a:spcBef>
              <a:spcAft>
                <a:spcPct val="0"/>
              </a:spcAft>
              <a:defRPr sz="3200">
                <a:solidFill>
                  <a:schemeClr val="bg2"/>
                </a:solidFill>
                <a:latin typeface="Arial" charset="0"/>
              </a:defRPr>
            </a:lvl7pPr>
            <a:lvl8pPr marL="3429000" indent="-228600" eaLnBrk="0" fontAlgn="base" hangingPunct="0">
              <a:spcBef>
                <a:spcPct val="0"/>
              </a:spcBef>
              <a:spcAft>
                <a:spcPct val="0"/>
              </a:spcAft>
              <a:defRPr sz="3200">
                <a:solidFill>
                  <a:schemeClr val="bg2"/>
                </a:solidFill>
                <a:latin typeface="Arial" charset="0"/>
              </a:defRPr>
            </a:lvl8pPr>
            <a:lvl9pPr marL="3886200" indent="-228600" eaLnBrk="0" fontAlgn="base" hangingPunct="0">
              <a:spcBef>
                <a:spcPct val="0"/>
              </a:spcBef>
              <a:spcAft>
                <a:spcPct val="0"/>
              </a:spcAft>
              <a:defRPr sz="3200">
                <a:solidFill>
                  <a:schemeClr val="bg2"/>
                </a:solidFill>
                <a:latin typeface="Arial" charset="0"/>
              </a:defRPr>
            </a:lvl9pPr>
          </a:lstStyle>
          <a:p>
            <a:pPr eaLnBrk="1" hangingPunct="1">
              <a:defRPr/>
            </a:pPr>
            <a:r>
              <a:rPr lang="en-US" altLang="en-US" sz="2000" dirty="0">
                <a:solidFill>
                  <a:schemeClr val="tx1">
                    <a:lumMod val="75000"/>
                    <a:lumOff val="25000"/>
                  </a:schemeClr>
                </a:solidFill>
              </a:rPr>
              <a:t>1 Unit is 100 ft</a:t>
            </a:r>
            <a:r>
              <a:rPr lang="en-US" altLang="en-US" sz="2000" baseline="30000" dirty="0">
                <a:solidFill>
                  <a:schemeClr val="tx1">
                    <a:lumMod val="75000"/>
                    <a:lumOff val="25000"/>
                  </a:schemeClr>
                </a:solidFill>
              </a:rPr>
              <a:t>2</a:t>
            </a:r>
          </a:p>
          <a:p>
            <a:pPr eaLnBrk="1" hangingPunct="1">
              <a:defRPr/>
            </a:pPr>
            <a:r>
              <a:rPr lang="en-US" altLang="en-US" sz="2000" dirty="0">
                <a:solidFill>
                  <a:schemeClr val="tx1">
                    <a:lumMod val="75000"/>
                    <a:lumOff val="25000"/>
                  </a:schemeClr>
                </a:solidFill>
              </a:rPr>
              <a:t>$20/ft</a:t>
            </a:r>
            <a:r>
              <a:rPr lang="en-US" altLang="en-US" sz="2000" baseline="30000" dirty="0">
                <a:solidFill>
                  <a:schemeClr val="tx1">
                    <a:lumMod val="75000"/>
                    <a:lumOff val="25000"/>
                  </a:schemeClr>
                </a:solidFill>
              </a:rPr>
              <a:t>2</a:t>
            </a:r>
            <a:r>
              <a:rPr lang="en-US" altLang="en-US" sz="2000" dirty="0">
                <a:solidFill>
                  <a:schemeClr val="tx1">
                    <a:lumMod val="75000"/>
                    <a:lumOff val="25000"/>
                  </a:schemeClr>
                </a:solidFill>
              </a:rPr>
              <a:t>  Design, permitting, and construction</a:t>
            </a:r>
          </a:p>
          <a:p>
            <a:pPr eaLnBrk="1" hangingPunct="1">
              <a:defRPr/>
            </a:pPr>
            <a:r>
              <a:rPr lang="en-US" altLang="en-US" sz="2000" b="1" dirty="0">
                <a:solidFill>
                  <a:schemeClr val="tx1">
                    <a:lumMod val="75000"/>
                    <a:lumOff val="25000"/>
                  </a:schemeClr>
                </a:solidFill>
              </a:rPr>
              <a:t>Rain Garden</a:t>
            </a:r>
          </a:p>
          <a:p>
            <a:pPr eaLnBrk="1" hangingPunct="1">
              <a:defRPr/>
            </a:pPr>
            <a:r>
              <a:rPr lang="en-US" altLang="en-US" sz="2000" dirty="0">
                <a:solidFill>
                  <a:schemeClr val="tx1">
                    <a:lumMod val="75000"/>
                    <a:lumOff val="25000"/>
                  </a:schemeClr>
                </a:solidFill>
              </a:rPr>
              <a:t>$ 1.10/ft</a:t>
            </a:r>
            <a:r>
              <a:rPr lang="en-US" altLang="en-US" sz="2000" baseline="30000" dirty="0">
                <a:solidFill>
                  <a:schemeClr val="tx1">
                    <a:lumMod val="75000"/>
                    <a:lumOff val="25000"/>
                  </a:schemeClr>
                </a:solidFill>
              </a:rPr>
              <a:t>2</a:t>
            </a:r>
            <a:r>
              <a:rPr lang="en-US" altLang="en-US" sz="2000" dirty="0">
                <a:solidFill>
                  <a:schemeClr val="tx1">
                    <a:lumMod val="75000"/>
                    <a:lumOff val="25000"/>
                  </a:schemeClr>
                </a:solidFill>
              </a:rPr>
              <a:t>-yr O&amp;M</a:t>
            </a:r>
          </a:p>
          <a:p>
            <a:pPr eaLnBrk="1" hangingPunct="1">
              <a:defRPr/>
            </a:pPr>
            <a:r>
              <a:rPr lang="en-US" altLang="en-US" sz="2000" dirty="0">
                <a:solidFill>
                  <a:schemeClr val="tx1">
                    <a:lumMod val="75000"/>
                    <a:lumOff val="25000"/>
                  </a:schemeClr>
                </a:solidFill>
              </a:rPr>
              <a:t>$213.50 per </a:t>
            </a:r>
            <a:r>
              <a:rPr lang="en-US" altLang="en-US" sz="2000" dirty="0" err="1">
                <a:solidFill>
                  <a:schemeClr val="tx1">
                    <a:lumMod val="75000"/>
                    <a:lumOff val="25000"/>
                  </a:schemeClr>
                </a:solidFill>
              </a:rPr>
              <a:t>yr</a:t>
            </a:r>
            <a:r>
              <a:rPr lang="en-US" altLang="en-US" sz="2000" dirty="0">
                <a:solidFill>
                  <a:schemeClr val="tx1">
                    <a:lumMod val="75000"/>
                    <a:lumOff val="25000"/>
                  </a:schemeClr>
                </a:solidFill>
              </a:rPr>
              <a:t> I&amp;E</a:t>
            </a:r>
          </a:p>
          <a:p>
            <a:pPr eaLnBrk="1" hangingPunct="1">
              <a:defRPr/>
            </a:pPr>
            <a:r>
              <a:rPr lang="en-US" altLang="en-US" sz="2000" dirty="0">
                <a:solidFill>
                  <a:schemeClr val="tx1">
                    <a:lumMod val="75000"/>
                    <a:lumOff val="25000"/>
                  </a:schemeClr>
                </a:solidFill>
              </a:rPr>
              <a:t>TPV cost = $69.73/ft</a:t>
            </a:r>
            <a:r>
              <a:rPr lang="en-US" altLang="en-US" sz="2000" baseline="30000" dirty="0">
                <a:solidFill>
                  <a:schemeClr val="tx1">
                    <a:lumMod val="75000"/>
                    <a:lumOff val="25000"/>
                  </a:schemeClr>
                </a:solidFill>
              </a:rPr>
              <a:t>2</a:t>
            </a:r>
          </a:p>
          <a:p>
            <a:pPr eaLnBrk="1" hangingPunct="1">
              <a:defRPr/>
            </a:pPr>
            <a:r>
              <a:rPr lang="en-US" altLang="en-US" sz="2000" b="1" dirty="0">
                <a:solidFill>
                  <a:schemeClr val="tx1">
                    <a:lumMod val="75000"/>
                    <a:lumOff val="25000"/>
                  </a:schemeClr>
                </a:solidFill>
              </a:rPr>
              <a:t>Roadside </a:t>
            </a:r>
            <a:r>
              <a:rPr lang="en-US" altLang="en-US" sz="2000" b="1" dirty="0" err="1">
                <a:solidFill>
                  <a:schemeClr val="tx1">
                    <a:lumMod val="75000"/>
                    <a:lumOff val="25000"/>
                  </a:schemeClr>
                </a:solidFill>
              </a:rPr>
              <a:t>Bioretention</a:t>
            </a:r>
            <a:endParaRPr lang="en-US" altLang="en-US" sz="2000" b="1" dirty="0">
              <a:solidFill>
                <a:schemeClr val="tx1">
                  <a:lumMod val="75000"/>
                  <a:lumOff val="25000"/>
                </a:schemeClr>
              </a:solidFill>
            </a:endParaRPr>
          </a:p>
          <a:p>
            <a:pPr eaLnBrk="1" hangingPunct="1">
              <a:defRPr/>
            </a:pPr>
            <a:r>
              <a:rPr lang="en-US" altLang="en-US" sz="2000" dirty="0">
                <a:solidFill>
                  <a:schemeClr val="tx1">
                    <a:lumMod val="75000"/>
                    <a:lumOff val="25000"/>
                  </a:schemeClr>
                </a:solidFill>
              </a:rPr>
              <a:t>$ 1.10/ft</a:t>
            </a:r>
            <a:r>
              <a:rPr lang="en-US" altLang="en-US" sz="2000" baseline="30000" dirty="0">
                <a:solidFill>
                  <a:schemeClr val="tx1">
                    <a:lumMod val="75000"/>
                    <a:lumOff val="25000"/>
                  </a:schemeClr>
                </a:solidFill>
              </a:rPr>
              <a:t>2</a:t>
            </a:r>
            <a:r>
              <a:rPr lang="en-US" altLang="en-US" sz="2000" dirty="0">
                <a:solidFill>
                  <a:schemeClr val="tx1">
                    <a:lumMod val="75000"/>
                    <a:lumOff val="25000"/>
                  </a:schemeClr>
                </a:solidFill>
              </a:rPr>
              <a:t>-yr O&amp;M</a:t>
            </a:r>
          </a:p>
          <a:p>
            <a:pPr eaLnBrk="1" hangingPunct="1">
              <a:defRPr/>
            </a:pPr>
            <a:r>
              <a:rPr lang="en-US" altLang="en-US" sz="2000" dirty="0">
                <a:solidFill>
                  <a:schemeClr val="tx1">
                    <a:lumMod val="75000"/>
                    <a:lumOff val="25000"/>
                  </a:schemeClr>
                </a:solidFill>
              </a:rPr>
              <a:t>$170 per </a:t>
            </a:r>
            <a:r>
              <a:rPr lang="en-US" altLang="en-US" sz="2000" dirty="0" err="1">
                <a:solidFill>
                  <a:schemeClr val="tx1">
                    <a:lumMod val="75000"/>
                    <a:lumOff val="25000"/>
                  </a:schemeClr>
                </a:solidFill>
              </a:rPr>
              <a:t>yr</a:t>
            </a:r>
            <a:r>
              <a:rPr lang="en-US" altLang="en-US" sz="2000" dirty="0">
                <a:solidFill>
                  <a:schemeClr val="tx1">
                    <a:lumMod val="75000"/>
                    <a:lumOff val="25000"/>
                  </a:schemeClr>
                </a:solidFill>
              </a:rPr>
              <a:t> I&amp;E</a:t>
            </a:r>
          </a:p>
          <a:p>
            <a:pPr eaLnBrk="1" hangingPunct="1">
              <a:defRPr/>
            </a:pPr>
            <a:r>
              <a:rPr lang="en-US" altLang="en-US" sz="2000" dirty="0">
                <a:solidFill>
                  <a:schemeClr val="tx1">
                    <a:lumMod val="75000"/>
                    <a:lumOff val="25000"/>
                  </a:schemeClr>
                </a:solidFill>
              </a:rPr>
              <a:t>TPV cost = $63.04/ft</a:t>
            </a:r>
            <a:r>
              <a:rPr lang="en-US" altLang="en-US" sz="2000" baseline="30000" dirty="0">
                <a:solidFill>
                  <a:schemeClr val="tx1">
                    <a:lumMod val="75000"/>
                    <a:lumOff val="25000"/>
                  </a:schemeClr>
                </a:solidFill>
              </a:rPr>
              <a:t>2</a:t>
            </a:r>
          </a:p>
          <a:p>
            <a:pPr eaLnBrk="1" hangingPunct="1">
              <a:defRPr/>
            </a:pPr>
            <a:endParaRPr lang="en-US" altLang="en-US" dirty="0"/>
          </a:p>
          <a:p>
            <a:pPr eaLnBrk="1" hangingPunct="1">
              <a:defRPr/>
            </a:pPr>
            <a:endParaRPr lang="en-US" altLang="en-US" dirty="0"/>
          </a:p>
          <a:p>
            <a:pPr eaLnBrk="1" hangingPunct="1">
              <a:defRPr/>
            </a:pPr>
            <a:endParaRPr lang="en-US" altLang="en-US" dirty="0"/>
          </a:p>
          <a:p>
            <a:pPr eaLnBrk="1" hangingPunct="1">
              <a:defRPr/>
            </a:pPr>
            <a:endParaRPr lang="en-US" altLang="en-US" dirty="0"/>
          </a:p>
        </p:txBody>
      </p:sp>
      <p:pic>
        <p:nvPicPr>
          <p:cNvPr id="6656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22900" y="4024532"/>
            <a:ext cx="2686050" cy="2066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656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01000" y="2787868"/>
            <a:ext cx="2387600"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7591" name="TextBox 6"/>
          <p:cNvSpPr txBox="1">
            <a:spLocks noChangeArrowheads="1"/>
          </p:cNvSpPr>
          <p:nvPr/>
        </p:nvSpPr>
        <p:spPr bwMode="auto">
          <a:xfrm>
            <a:off x="5562600" y="6070601"/>
            <a:ext cx="48768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a:solidFill>
                  <a:schemeClr val="bg2"/>
                </a:solidFill>
                <a:latin typeface="Arial" charset="0"/>
              </a:defRPr>
            </a:lvl1pPr>
            <a:lvl2pPr marL="742950" indent="-285750" eaLnBrk="0" hangingPunct="0">
              <a:defRPr sz="3200">
                <a:solidFill>
                  <a:schemeClr val="bg2"/>
                </a:solidFill>
                <a:latin typeface="Arial" charset="0"/>
              </a:defRPr>
            </a:lvl2pPr>
            <a:lvl3pPr marL="1143000" indent="-228600" eaLnBrk="0" hangingPunct="0">
              <a:defRPr sz="3200">
                <a:solidFill>
                  <a:schemeClr val="bg2"/>
                </a:solidFill>
                <a:latin typeface="Arial" charset="0"/>
              </a:defRPr>
            </a:lvl3pPr>
            <a:lvl4pPr marL="1600200" indent="-228600" eaLnBrk="0" hangingPunct="0">
              <a:defRPr sz="3200">
                <a:solidFill>
                  <a:schemeClr val="bg2"/>
                </a:solidFill>
                <a:latin typeface="Arial" charset="0"/>
              </a:defRPr>
            </a:lvl4pPr>
            <a:lvl5pPr marL="2057400" indent="-228600" eaLnBrk="0" hangingPunct="0">
              <a:defRPr sz="3200">
                <a:solidFill>
                  <a:schemeClr val="bg2"/>
                </a:solidFill>
                <a:latin typeface="Arial" charset="0"/>
              </a:defRPr>
            </a:lvl5pPr>
            <a:lvl6pPr marL="2514600" indent="-228600" eaLnBrk="0" fontAlgn="base" hangingPunct="0">
              <a:spcBef>
                <a:spcPct val="0"/>
              </a:spcBef>
              <a:spcAft>
                <a:spcPct val="0"/>
              </a:spcAft>
              <a:defRPr sz="3200">
                <a:solidFill>
                  <a:schemeClr val="bg2"/>
                </a:solidFill>
                <a:latin typeface="Arial" charset="0"/>
              </a:defRPr>
            </a:lvl6pPr>
            <a:lvl7pPr marL="2971800" indent="-228600" eaLnBrk="0" fontAlgn="base" hangingPunct="0">
              <a:spcBef>
                <a:spcPct val="0"/>
              </a:spcBef>
              <a:spcAft>
                <a:spcPct val="0"/>
              </a:spcAft>
              <a:defRPr sz="3200">
                <a:solidFill>
                  <a:schemeClr val="bg2"/>
                </a:solidFill>
                <a:latin typeface="Arial" charset="0"/>
              </a:defRPr>
            </a:lvl7pPr>
            <a:lvl8pPr marL="3429000" indent="-228600" eaLnBrk="0" fontAlgn="base" hangingPunct="0">
              <a:spcBef>
                <a:spcPct val="0"/>
              </a:spcBef>
              <a:spcAft>
                <a:spcPct val="0"/>
              </a:spcAft>
              <a:defRPr sz="3200">
                <a:solidFill>
                  <a:schemeClr val="bg2"/>
                </a:solidFill>
                <a:latin typeface="Arial" charset="0"/>
              </a:defRPr>
            </a:lvl8pPr>
            <a:lvl9pPr marL="3886200" indent="-228600" eaLnBrk="0" fontAlgn="base" hangingPunct="0">
              <a:spcBef>
                <a:spcPct val="0"/>
              </a:spcBef>
              <a:spcAft>
                <a:spcPct val="0"/>
              </a:spcAft>
              <a:defRPr sz="3200">
                <a:solidFill>
                  <a:schemeClr val="bg2"/>
                </a:solidFill>
                <a:latin typeface="Arial" charset="0"/>
              </a:defRPr>
            </a:lvl9pPr>
          </a:lstStyle>
          <a:p>
            <a:pPr eaLnBrk="1" hangingPunct="1">
              <a:defRPr/>
            </a:pPr>
            <a:r>
              <a:rPr lang="en-US" altLang="en-US" sz="2400" i="1" dirty="0">
                <a:solidFill>
                  <a:schemeClr val="tx1">
                    <a:lumMod val="75000"/>
                    <a:lumOff val="25000"/>
                  </a:schemeClr>
                </a:solidFill>
              </a:rPr>
              <a:t>30-yr lifecycle cost assuming 5% discount rate</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extBox 1"/>
          <p:cNvSpPr txBox="1">
            <a:spLocks noChangeArrowheads="1"/>
          </p:cNvSpPr>
          <p:nvPr/>
        </p:nvSpPr>
        <p:spPr bwMode="auto">
          <a:xfrm>
            <a:off x="3868739" y="209550"/>
            <a:ext cx="4149725"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200">
                <a:solidFill>
                  <a:schemeClr val="bg2"/>
                </a:solidFill>
                <a:latin typeface="Arial" charset="0"/>
              </a:defRPr>
            </a:lvl1pPr>
            <a:lvl2pPr marL="742950" indent="-285750" eaLnBrk="0" hangingPunct="0">
              <a:defRPr sz="3200">
                <a:solidFill>
                  <a:schemeClr val="bg2"/>
                </a:solidFill>
                <a:latin typeface="Arial" charset="0"/>
              </a:defRPr>
            </a:lvl2pPr>
            <a:lvl3pPr marL="1143000" indent="-228600" eaLnBrk="0" hangingPunct="0">
              <a:defRPr sz="3200">
                <a:solidFill>
                  <a:schemeClr val="bg2"/>
                </a:solidFill>
                <a:latin typeface="Arial" charset="0"/>
              </a:defRPr>
            </a:lvl3pPr>
            <a:lvl4pPr marL="1600200" indent="-228600" eaLnBrk="0" hangingPunct="0">
              <a:defRPr sz="3200">
                <a:solidFill>
                  <a:schemeClr val="bg2"/>
                </a:solidFill>
                <a:latin typeface="Arial" charset="0"/>
              </a:defRPr>
            </a:lvl4pPr>
            <a:lvl5pPr marL="2057400" indent="-228600" eaLnBrk="0" hangingPunct="0">
              <a:defRPr sz="3200">
                <a:solidFill>
                  <a:schemeClr val="bg2"/>
                </a:solidFill>
                <a:latin typeface="Arial" charset="0"/>
              </a:defRPr>
            </a:lvl5pPr>
            <a:lvl6pPr marL="2514600" indent="-228600" eaLnBrk="0" fontAlgn="base" hangingPunct="0">
              <a:spcBef>
                <a:spcPct val="0"/>
              </a:spcBef>
              <a:spcAft>
                <a:spcPct val="0"/>
              </a:spcAft>
              <a:defRPr sz="3200">
                <a:solidFill>
                  <a:schemeClr val="bg2"/>
                </a:solidFill>
                <a:latin typeface="Arial" charset="0"/>
              </a:defRPr>
            </a:lvl6pPr>
            <a:lvl7pPr marL="2971800" indent="-228600" eaLnBrk="0" fontAlgn="base" hangingPunct="0">
              <a:spcBef>
                <a:spcPct val="0"/>
              </a:spcBef>
              <a:spcAft>
                <a:spcPct val="0"/>
              </a:spcAft>
              <a:defRPr sz="3200">
                <a:solidFill>
                  <a:schemeClr val="bg2"/>
                </a:solidFill>
                <a:latin typeface="Arial" charset="0"/>
              </a:defRPr>
            </a:lvl7pPr>
            <a:lvl8pPr marL="3429000" indent="-228600" eaLnBrk="0" fontAlgn="base" hangingPunct="0">
              <a:spcBef>
                <a:spcPct val="0"/>
              </a:spcBef>
              <a:spcAft>
                <a:spcPct val="0"/>
              </a:spcAft>
              <a:defRPr sz="3200">
                <a:solidFill>
                  <a:schemeClr val="bg2"/>
                </a:solidFill>
                <a:latin typeface="Arial" charset="0"/>
              </a:defRPr>
            </a:lvl8pPr>
            <a:lvl9pPr marL="3886200" indent="-228600" eaLnBrk="0" fontAlgn="base" hangingPunct="0">
              <a:spcBef>
                <a:spcPct val="0"/>
              </a:spcBef>
              <a:spcAft>
                <a:spcPct val="0"/>
              </a:spcAft>
              <a:defRPr sz="3200">
                <a:solidFill>
                  <a:schemeClr val="bg2"/>
                </a:solidFill>
                <a:latin typeface="Arial" charset="0"/>
              </a:defRPr>
            </a:lvl9pPr>
          </a:lstStyle>
          <a:p>
            <a:pPr eaLnBrk="1" hangingPunct="1">
              <a:defRPr/>
            </a:pPr>
            <a:r>
              <a:rPr lang="en-US" altLang="en-US" dirty="0">
                <a:solidFill>
                  <a:schemeClr val="tx1">
                    <a:lumMod val="75000"/>
                    <a:lumOff val="25000"/>
                  </a:schemeClr>
                </a:solidFill>
              </a:rPr>
              <a:t>Porous Parking Areas</a:t>
            </a:r>
          </a:p>
        </p:txBody>
      </p:sp>
      <p:sp>
        <p:nvSpPr>
          <p:cNvPr id="68611" name="TextBox 4"/>
          <p:cNvSpPr txBox="1">
            <a:spLocks noChangeArrowheads="1"/>
          </p:cNvSpPr>
          <p:nvPr/>
        </p:nvSpPr>
        <p:spPr bwMode="auto">
          <a:xfrm>
            <a:off x="1735138" y="4117976"/>
            <a:ext cx="3651250" cy="2492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200">
                <a:solidFill>
                  <a:schemeClr val="bg2"/>
                </a:solidFill>
                <a:latin typeface="Arial" charset="0"/>
              </a:defRPr>
            </a:lvl1pPr>
            <a:lvl2pPr marL="742950" indent="-285750" eaLnBrk="0" hangingPunct="0">
              <a:defRPr sz="3200">
                <a:solidFill>
                  <a:schemeClr val="bg2"/>
                </a:solidFill>
                <a:latin typeface="Arial" charset="0"/>
              </a:defRPr>
            </a:lvl2pPr>
            <a:lvl3pPr marL="1143000" indent="-228600" eaLnBrk="0" hangingPunct="0">
              <a:defRPr sz="3200">
                <a:solidFill>
                  <a:schemeClr val="bg2"/>
                </a:solidFill>
                <a:latin typeface="Arial" charset="0"/>
              </a:defRPr>
            </a:lvl3pPr>
            <a:lvl4pPr marL="1600200" indent="-228600" eaLnBrk="0" hangingPunct="0">
              <a:defRPr sz="3200">
                <a:solidFill>
                  <a:schemeClr val="bg2"/>
                </a:solidFill>
                <a:latin typeface="Arial" charset="0"/>
              </a:defRPr>
            </a:lvl4pPr>
            <a:lvl5pPr marL="2057400" indent="-228600" eaLnBrk="0" hangingPunct="0">
              <a:defRPr sz="3200">
                <a:solidFill>
                  <a:schemeClr val="bg2"/>
                </a:solidFill>
                <a:latin typeface="Arial" charset="0"/>
              </a:defRPr>
            </a:lvl5pPr>
            <a:lvl6pPr marL="2514600" indent="-228600" eaLnBrk="0" fontAlgn="base" hangingPunct="0">
              <a:spcBef>
                <a:spcPct val="0"/>
              </a:spcBef>
              <a:spcAft>
                <a:spcPct val="0"/>
              </a:spcAft>
              <a:defRPr sz="3200">
                <a:solidFill>
                  <a:schemeClr val="bg2"/>
                </a:solidFill>
                <a:latin typeface="Arial" charset="0"/>
              </a:defRPr>
            </a:lvl6pPr>
            <a:lvl7pPr marL="2971800" indent="-228600" eaLnBrk="0" fontAlgn="base" hangingPunct="0">
              <a:spcBef>
                <a:spcPct val="0"/>
              </a:spcBef>
              <a:spcAft>
                <a:spcPct val="0"/>
              </a:spcAft>
              <a:defRPr sz="3200">
                <a:solidFill>
                  <a:schemeClr val="bg2"/>
                </a:solidFill>
                <a:latin typeface="Arial" charset="0"/>
              </a:defRPr>
            </a:lvl7pPr>
            <a:lvl8pPr marL="3429000" indent="-228600" eaLnBrk="0" fontAlgn="base" hangingPunct="0">
              <a:spcBef>
                <a:spcPct val="0"/>
              </a:spcBef>
              <a:spcAft>
                <a:spcPct val="0"/>
              </a:spcAft>
              <a:defRPr sz="3200">
                <a:solidFill>
                  <a:schemeClr val="bg2"/>
                </a:solidFill>
                <a:latin typeface="Arial" charset="0"/>
              </a:defRPr>
            </a:lvl8pPr>
            <a:lvl9pPr marL="3886200" indent="-228600" eaLnBrk="0" fontAlgn="base" hangingPunct="0">
              <a:spcBef>
                <a:spcPct val="0"/>
              </a:spcBef>
              <a:spcAft>
                <a:spcPct val="0"/>
              </a:spcAft>
              <a:defRPr sz="3200">
                <a:solidFill>
                  <a:schemeClr val="bg2"/>
                </a:solidFill>
                <a:latin typeface="Arial" charset="0"/>
              </a:defRPr>
            </a:lvl9pPr>
          </a:lstStyle>
          <a:p>
            <a:pPr eaLnBrk="1" hangingPunct="1">
              <a:defRPr/>
            </a:pPr>
            <a:r>
              <a:rPr lang="en-US" altLang="en-US" sz="2000" dirty="0">
                <a:solidFill>
                  <a:schemeClr val="tx1">
                    <a:lumMod val="75000"/>
                    <a:lumOff val="25000"/>
                  </a:schemeClr>
                </a:solidFill>
              </a:rPr>
              <a:t>1 Unit is 100 ft</a:t>
            </a:r>
            <a:r>
              <a:rPr lang="en-US" altLang="en-US" sz="2000" baseline="30000" dirty="0">
                <a:solidFill>
                  <a:schemeClr val="tx1">
                    <a:lumMod val="75000"/>
                    <a:lumOff val="25000"/>
                  </a:schemeClr>
                </a:solidFill>
              </a:rPr>
              <a:t>2</a:t>
            </a:r>
          </a:p>
          <a:p>
            <a:pPr eaLnBrk="1" hangingPunct="1">
              <a:defRPr/>
            </a:pPr>
            <a:r>
              <a:rPr lang="en-US" altLang="en-US" sz="2000" dirty="0">
                <a:solidFill>
                  <a:schemeClr val="tx1">
                    <a:lumMod val="75000"/>
                    <a:lumOff val="25000"/>
                  </a:schemeClr>
                </a:solidFill>
              </a:rPr>
              <a:t>$ 20/ft</a:t>
            </a:r>
            <a:r>
              <a:rPr lang="en-US" altLang="en-US" sz="2000" baseline="30000" dirty="0">
                <a:solidFill>
                  <a:schemeClr val="tx1">
                    <a:lumMod val="75000"/>
                    <a:lumOff val="25000"/>
                  </a:schemeClr>
                </a:solidFill>
              </a:rPr>
              <a:t>2</a:t>
            </a:r>
            <a:r>
              <a:rPr lang="en-US" altLang="en-US" sz="2000" dirty="0">
                <a:solidFill>
                  <a:schemeClr val="tx1">
                    <a:lumMod val="75000"/>
                    <a:lumOff val="25000"/>
                  </a:schemeClr>
                </a:solidFill>
              </a:rPr>
              <a:t> design, permitting, and</a:t>
            </a:r>
          </a:p>
          <a:p>
            <a:pPr eaLnBrk="1" hangingPunct="1">
              <a:defRPr/>
            </a:pPr>
            <a:r>
              <a:rPr lang="en-US" altLang="en-US" sz="2000" dirty="0">
                <a:solidFill>
                  <a:schemeClr val="tx1">
                    <a:lumMod val="75000"/>
                    <a:lumOff val="25000"/>
                  </a:schemeClr>
                </a:solidFill>
              </a:rPr>
              <a:t>construction</a:t>
            </a:r>
          </a:p>
          <a:p>
            <a:pPr eaLnBrk="1" hangingPunct="1">
              <a:defRPr/>
            </a:pPr>
            <a:r>
              <a:rPr lang="en-US" altLang="en-US" sz="2000" dirty="0">
                <a:solidFill>
                  <a:schemeClr val="tx1">
                    <a:lumMod val="75000"/>
                    <a:lumOff val="25000"/>
                  </a:schemeClr>
                </a:solidFill>
              </a:rPr>
              <a:t>$ 0.02/ft</a:t>
            </a:r>
            <a:r>
              <a:rPr lang="en-US" altLang="en-US" sz="2000" baseline="30000" dirty="0">
                <a:solidFill>
                  <a:schemeClr val="tx1">
                    <a:lumMod val="75000"/>
                    <a:lumOff val="25000"/>
                  </a:schemeClr>
                </a:solidFill>
              </a:rPr>
              <a:t>2</a:t>
            </a:r>
            <a:r>
              <a:rPr lang="en-US" altLang="en-US" sz="2000" dirty="0">
                <a:solidFill>
                  <a:schemeClr val="tx1">
                    <a:lumMod val="75000"/>
                    <a:lumOff val="25000"/>
                  </a:schemeClr>
                </a:solidFill>
              </a:rPr>
              <a:t> O&amp;M</a:t>
            </a:r>
          </a:p>
          <a:p>
            <a:pPr eaLnBrk="1" hangingPunct="1">
              <a:defRPr/>
            </a:pPr>
            <a:r>
              <a:rPr lang="en-US" altLang="en-US" sz="2000" dirty="0">
                <a:solidFill>
                  <a:schemeClr val="tx1">
                    <a:lumMod val="75000"/>
                    <a:lumOff val="25000"/>
                  </a:schemeClr>
                </a:solidFill>
              </a:rPr>
              <a:t>$427.00 per </a:t>
            </a:r>
            <a:r>
              <a:rPr lang="en-US" altLang="en-US" sz="2000" dirty="0" err="1">
                <a:solidFill>
                  <a:schemeClr val="tx1">
                    <a:lumMod val="75000"/>
                    <a:lumOff val="25000"/>
                  </a:schemeClr>
                </a:solidFill>
              </a:rPr>
              <a:t>yr</a:t>
            </a:r>
            <a:r>
              <a:rPr lang="en-US" altLang="en-US" sz="2000" dirty="0">
                <a:solidFill>
                  <a:schemeClr val="tx1">
                    <a:lumMod val="75000"/>
                    <a:lumOff val="25000"/>
                  </a:schemeClr>
                </a:solidFill>
              </a:rPr>
              <a:t> I&amp;E</a:t>
            </a:r>
          </a:p>
          <a:p>
            <a:pPr eaLnBrk="1" hangingPunct="1">
              <a:defRPr/>
            </a:pPr>
            <a:endParaRPr lang="en-US" altLang="en-US" dirty="0"/>
          </a:p>
          <a:p>
            <a:pPr eaLnBrk="1" hangingPunct="1">
              <a:defRPr/>
            </a:pPr>
            <a:r>
              <a:rPr lang="en-US" altLang="en-US" sz="2400" dirty="0">
                <a:solidFill>
                  <a:schemeClr val="tx1">
                    <a:lumMod val="75000"/>
                    <a:lumOff val="25000"/>
                  </a:schemeClr>
                </a:solidFill>
              </a:rPr>
              <a:t>TPV = $85.95/ft</a:t>
            </a:r>
            <a:r>
              <a:rPr lang="en-US" altLang="en-US" sz="2400" baseline="30000" dirty="0">
                <a:solidFill>
                  <a:schemeClr val="tx1">
                    <a:lumMod val="75000"/>
                    <a:lumOff val="25000"/>
                  </a:schemeClr>
                </a:solidFill>
              </a:rPr>
              <a:t>2</a:t>
            </a:r>
          </a:p>
        </p:txBody>
      </p:sp>
      <p:pic>
        <p:nvPicPr>
          <p:cNvPr id="67588" name="Picture 3"/>
          <p:cNvPicPr>
            <a:picLocks noChangeAspect="1" noChangeArrowheads="1"/>
          </p:cNvPicPr>
          <p:nvPr/>
        </p:nvPicPr>
        <p:blipFill>
          <a:blip r:embed="rId2">
            <a:extLst>
              <a:ext uri="{28A0092B-C50C-407E-A947-70E740481C1C}">
                <a14:useLocalDpi xmlns:a14="http://schemas.microsoft.com/office/drawing/2010/main" val="0"/>
              </a:ext>
            </a:extLst>
          </a:blip>
          <a:srcRect l="2150" t="3896" r="2150" b="7790"/>
          <a:stretch>
            <a:fillRect/>
          </a:stretch>
        </p:blipFill>
        <p:spPr bwMode="auto">
          <a:xfrm>
            <a:off x="2808289" y="914400"/>
            <a:ext cx="6270625" cy="3195638"/>
          </a:xfrm>
          <a:prstGeom prst="rect">
            <a:avLst/>
          </a:prstGeom>
          <a:noFill/>
          <a:ln w="9525">
            <a:solidFill>
              <a:srgbClr val="00A44A"/>
            </a:solidFill>
            <a:miter lim="800000"/>
            <a:headEnd/>
            <a:tailEnd/>
          </a:ln>
          <a:extLst>
            <a:ext uri="{909E8E84-426E-40DD-AFC4-6F175D3DCCD1}">
              <a14:hiddenFill xmlns:a14="http://schemas.microsoft.com/office/drawing/2010/main">
                <a:solidFill>
                  <a:srgbClr val="FFFFFF"/>
                </a:solidFill>
              </a14:hiddenFill>
            </a:ext>
          </a:extLst>
        </p:spPr>
      </p:pic>
      <p:pic>
        <p:nvPicPr>
          <p:cNvPr id="67589"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15188" y="3856039"/>
            <a:ext cx="2362200" cy="177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590" name="Picture 2" descr="Diagram of Porous Asphal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86388" y="3471864"/>
            <a:ext cx="1828800" cy="3386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8615" name="TextBox 7"/>
          <p:cNvSpPr txBox="1">
            <a:spLocks noChangeArrowheads="1"/>
          </p:cNvSpPr>
          <p:nvPr/>
        </p:nvSpPr>
        <p:spPr bwMode="auto">
          <a:xfrm>
            <a:off x="7273926" y="5665788"/>
            <a:ext cx="3649663"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a:solidFill>
                  <a:schemeClr val="bg2"/>
                </a:solidFill>
                <a:latin typeface="Arial" charset="0"/>
              </a:defRPr>
            </a:lvl1pPr>
            <a:lvl2pPr marL="742950" indent="-285750" eaLnBrk="0" hangingPunct="0">
              <a:defRPr sz="3200">
                <a:solidFill>
                  <a:schemeClr val="bg2"/>
                </a:solidFill>
                <a:latin typeface="Arial" charset="0"/>
              </a:defRPr>
            </a:lvl2pPr>
            <a:lvl3pPr marL="1143000" indent="-228600" eaLnBrk="0" hangingPunct="0">
              <a:defRPr sz="3200">
                <a:solidFill>
                  <a:schemeClr val="bg2"/>
                </a:solidFill>
                <a:latin typeface="Arial" charset="0"/>
              </a:defRPr>
            </a:lvl3pPr>
            <a:lvl4pPr marL="1600200" indent="-228600" eaLnBrk="0" hangingPunct="0">
              <a:defRPr sz="3200">
                <a:solidFill>
                  <a:schemeClr val="bg2"/>
                </a:solidFill>
                <a:latin typeface="Arial" charset="0"/>
              </a:defRPr>
            </a:lvl4pPr>
            <a:lvl5pPr marL="2057400" indent="-228600" eaLnBrk="0" hangingPunct="0">
              <a:defRPr sz="3200">
                <a:solidFill>
                  <a:schemeClr val="bg2"/>
                </a:solidFill>
                <a:latin typeface="Arial" charset="0"/>
              </a:defRPr>
            </a:lvl5pPr>
            <a:lvl6pPr marL="2514600" indent="-228600" eaLnBrk="0" fontAlgn="base" hangingPunct="0">
              <a:spcBef>
                <a:spcPct val="0"/>
              </a:spcBef>
              <a:spcAft>
                <a:spcPct val="0"/>
              </a:spcAft>
              <a:defRPr sz="3200">
                <a:solidFill>
                  <a:schemeClr val="bg2"/>
                </a:solidFill>
                <a:latin typeface="Arial" charset="0"/>
              </a:defRPr>
            </a:lvl6pPr>
            <a:lvl7pPr marL="2971800" indent="-228600" eaLnBrk="0" fontAlgn="base" hangingPunct="0">
              <a:spcBef>
                <a:spcPct val="0"/>
              </a:spcBef>
              <a:spcAft>
                <a:spcPct val="0"/>
              </a:spcAft>
              <a:defRPr sz="3200">
                <a:solidFill>
                  <a:schemeClr val="bg2"/>
                </a:solidFill>
                <a:latin typeface="Arial" charset="0"/>
              </a:defRPr>
            </a:lvl7pPr>
            <a:lvl8pPr marL="3429000" indent="-228600" eaLnBrk="0" fontAlgn="base" hangingPunct="0">
              <a:spcBef>
                <a:spcPct val="0"/>
              </a:spcBef>
              <a:spcAft>
                <a:spcPct val="0"/>
              </a:spcAft>
              <a:defRPr sz="3200">
                <a:solidFill>
                  <a:schemeClr val="bg2"/>
                </a:solidFill>
                <a:latin typeface="Arial" charset="0"/>
              </a:defRPr>
            </a:lvl8pPr>
            <a:lvl9pPr marL="3886200" indent="-228600" eaLnBrk="0" fontAlgn="base" hangingPunct="0">
              <a:spcBef>
                <a:spcPct val="0"/>
              </a:spcBef>
              <a:spcAft>
                <a:spcPct val="0"/>
              </a:spcAft>
              <a:defRPr sz="3200">
                <a:solidFill>
                  <a:schemeClr val="bg2"/>
                </a:solidFill>
                <a:latin typeface="Arial" charset="0"/>
              </a:defRPr>
            </a:lvl9pPr>
          </a:lstStyle>
          <a:p>
            <a:pPr eaLnBrk="1" hangingPunct="1">
              <a:defRPr/>
            </a:pPr>
            <a:r>
              <a:rPr lang="en-US" altLang="en-US" sz="2400" i="1" dirty="0">
                <a:solidFill>
                  <a:schemeClr val="tx1">
                    <a:lumMod val="75000"/>
                    <a:lumOff val="25000"/>
                  </a:schemeClr>
                </a:solidFill>
              </a:rPr>
              <a:t>30-yr lifecycle cost assuming 5% discount rate</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extBox 1"/>
          <p:cNvSpPr txBox="1">
            <a:spLocks noChangeArrowheads="1"/>
          </p:cNvSpPr>
          <p:nvPr/>
        </p:nvSpPr>
        <p:spPr bwMode="auto">
          <a:xfrm>
            <a:off x="4492625" y="28416"/>
            <a:ext cx="30099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200">
                <a:solidFill>
                  <a:schemeClr val="bg2"/>
                </a:solidFill>
                <a:latin typeface="Arial" charset="0"/>
              </a:defRPr>
            </a:lvl1pPr>
            <a:lvl2pPr marL="742950" indent="-285750" eaLnBrk="0" hangingPunct="0">
              <a:defRPr sz="3200">
                <a:solidFill>
                  <a:schemeClr val="bg2"/>
                </a:solidFill>
                <a:latin typeface="Arial" charset="0"/>
              </a:defRPr>
            </a:lvl2pPr>
            <a:lvl3pPr marL="1143000" indent="-228600" eaLnBrk="0" hangingPunct="0">
              <a:defRPr sz="3200">
                <a:solidFill>
                  <a:schemeClr val="bg2"/>
                </a:solidFill>
                <a:latin typeface="Arial" charset="0"/>
              </a:defRPr>
            </a:lvl3pPr>
            <a:lvl4pPr marL="1600200" indent="-228600" eaLnBrk="0" hangingPunct="0">
              <a:defRPr sz="3200">
                <a:solidFill>
                  <a:schemeClr val="bg2"/>
                </a:solidFill>
                <a:latin typeface="Arial" charset="0"/>
              </a:defRPr>
            </a:lvl4pPr>
            <a:lvl5pPr marL="2057400" indent="-228600" eaLnBrk="0" hangingPunct="0">
              <a:defRPr sz="3200">
                <a:solidFill>
                  <a:schemeClr val="bg2"/>
                </a:solidFill>
                <a:latin typeface="Arial" charset="0"/>
              </a:defRPr>
            </a:lvl5pPr>
            <a:lvl6pPr marL="2514600" indent="-228600" eaLnBrk="0" fontAlgn="base" hangingPunct="0">
              <a:spcBef>
                <a:spcPct val="0"/>
              </a:spcBef>
              <a:spcAft>
                <a:spcPct val="0"/>
              </a:spcAft>
              <a:defRPr sz="3200">
                <a:solidFill>
                  <a:schemeClr val="bg2"/>
                </a:solidFill>
                <a:latin typeface="Arial" charset="0"/>
              </a:defRPr>
            </a:lvl6pPr>
            <a:lvl7pPr marL="2971800" indent="-228600" eaLnBrk="0" fontAlgn="base" hangingPunct="0">
              <a:spcBef>
                <a:spcPct val="0"/>
              </a:spcBef>
              <a:spcAft>
                <a:spcPct val="0"/>
              </a:spcAft>
              <a:defRPr sz="3200">
                <a:solidFill>
                  <a:schemeClr val="bg2"/>
                </a:solidFill>
                <a:latin typeface="Arial" charset="0"/>
              </a:defRPr>
            </a:lvl7pPr>
            <a:lvl8pPr marL="3429000" indent="-228600" eaLnBrk="0" fontAlgn="base" hangingPunct="0">
              <a:spcBef>
                <a:spcPct val="0"/>
              </a:spcBef>
              <a:spcAft>
                <a:spcPct val="0"/>
              </a:spcAft>
              <a:defRPr sz="3200">
                <a:solidFill>
                  <a:schemeClr val="bg2"/>
                </a:solidFill>
                <a:latin typeface="Arial" charset="0"/>
              </a:defRPr>
            </a:lvl8pPr>
            <a:lvl9pPr marL="3886200" indent="-228600" eaLnBrk="0" fontAlgn="base" hangingPunct="0">
              <a:spcBef>
                <a:spcPct val="0"/>
              </a:spcBef>
              <a:spcAft>
                <a:spcPct val="0"/>
              </a:spcAft>
              <a:defRPr sz="3200">
                <a:solidFill>
                  <a:schemeClr val="bg2"/>
                </a:solidFill>
                <a:latin typeface="Arial" charset="0"/>
              </a:defRPr>
            </a:lvl9pPr>
          </a:lstStyle>
          <a:p>
            <a:pPr eaLnBrk="1" hangingPunct="1">
              <a:defRPr/>
            </a:pPr>
            <a:r>
              <a:rPr lang="en-US" altLang="en-US" dirty="0">
                <a:solidFill>
                  <a:schemeClr val="tx1">
                    <a:lumMod val="75000"/>
                    <a:lumOff val="25000"/>
                  </a:schemeClr>
                </a:solidFill>
              </a:rPr>
              <a:t>Detention Pond</a:t>
            </a:r>
          </a:p>
        </p:txBody>
      </p:sp>
      <p:sp>
        <p:nvSpPr>
          <p:cNvPr id="69635" name="TextBox 4"/>
          <p:cNvSpPr txBox="1">
            <a:spLocks noChangeArrowheads="1"/>
          </p:cNvSpPr>
          <p:nvPr/>
        </p:nvSpPr>
        <p:spPr bwMode="auto">
          <a:xfrm>
            <a:off x="7010400" y="3578226"/>
            <a:ext cx="3724096" cy="34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200">
                <a:solidFill>
                  <a:schemeClr val="bg2"/>
                </a:solidFill>
                <a:latin typeface="Arial" charset="0"/>
              </a:defRPr>
            </a:lvl1pPr>
            <a:lvl2pPr marL="742950" indent="-285750" eaLnBrk="0" hangingPunct="0">
              <a:defRPr sz="3200">
                <a:solidFill>
                  <a:schemeClr val="bg2"/>
                </a:solidFill>
                <a:latin typeface="Arial" charset="0"/>
              </a:defRPr>
            </a:lvl2pPr>
            <a:lvl3pPr marL="1143000" indent="-228600" eaLnBrk="0" hangingPunct="0">
              <a:defRPr sz="3200">
                <a:solidFill>
                  <a:schemeClr val="bg2"/>
                </a:solidFill>
                <a:latin typeface="Arial" charset="0"/>
              </a:defRPr>
            </a:lvl3pPr>
            <a:lvl4pPr marL="1600200" indent="-228600" eaLnBrk="0" hangingPunct="0">
              <a:defRPr sz="3200">
                <a:solidFill>
                  <a:schemeClr val="bg2"/>
                </a:solidFill>
                <a:latin typeface="Arial" charset="0"/>
              </a:defRPr>
            </a:lvl4pPr>
            <a:lvl5pPr marL="2057400" indent="-228600" eaLnBrk="0" hangingPunct="0">
              <a:defRPr sz="3200">
                <a:solidFill>
                  <a:schemeClr val="bg2"/>
                </a:solidFill>
                <a:latin typeface="Arial" charset="0"/>
              </a:defRPr>
            </a:lvl5pPr>
            <a:lvl6pPr marL="2514600" indent="-228600" eaLnBrk="0" fontAlgn="base" hangingPunct="0">
              <a:spcBef>
                <a:spcPct val="0"/>
              </a:spcBef>
              <a:spcAft>
                <a:spcPct val="0"/>
              </a:spcAft>
              <a:defRPr sz="3200">
                <a:solidFill>
                  <a:schemeClr val="bg2"/>
                </a:solidFill>
                <a:latin typeface="Arial" charset="0"/>
              </a:defRPr>
            </a:lvl6pPr>
            <a:lvl7pPr marL="2971800" indent="-228600" eaLnBrk="0" fontAlgn="base" hangingPunct="0">
              <a:spcBef>
                <a:spcPct val="0"/>
              </a:spcBef>
              <a:spcAft>
                <a:spcPct val="0"/>
              </a:spcAft>
              <a:defRPr sz="3200">
                <a:solidFill>
                  <a:schemeClr val="bg2"/>
                </a:solidFill>
                <a:latin typeface="Arial" charset="0"/>
              </a:defRPr>
            </a:lvl7pPr>
            <a:lvl8pPr marL="3429000" indent="-228600" eaLnBrk="0" fontAlgn="base" hangingPunct="0">
              <a:spcBef>
                <a:spcPct val="0"/>
              </a:spcBef>
              <a:spcAft>
                <a:spcPct val="0"/>
              </a:spcAft>
              <a:defRPr sz="3200">
                <a:solidFill>
                  <a:schemeClr val="bg2"/>
                </a:solidFill>
                <a:latin typeface="Arial" charset="0"/>
              </a:defRPr>
            </a:lvl8pPr>
            <a:lvl9pPr marL="3886200" indent="-228600" eaLnBrk="0" fontAlgn="base" hangingPunct="0">
              <a:spcBef>
                <a:spcPct val="0"/>
              </a:spcBef>
              <a:spcAft>
                <a:spcPct val="0"/>
              </a:spcAft>
              <a:defRPr sz="3200">
                <a:solidFill>
                  <a:schemeClr val="bg2"/>
                </a:solidFill>
                <a:latin typeface="Arial" charset="0"/>
              </a:defRPr>
            </a:lvl9pPr>
          </a:lstStyle>
          <a:p>
            <a:pPr eaLnBrk="1" hangingPunct="1">
              <a:defRPr/>
            </a:pPr>
            <a:r>
              <a:rPr lang="en-US" altLang="en-US" sz="2000" dirty="0">
                <a:solidFill>
                  <a:schemeClr val="tx1">
                    <a:lumMod val="75000"/>
                    <a:lumOff val="25000"/>
                  </a:schemeClr>
                </a:solidFill>
              </a:rPr>
              <a:t>1 Unit is ~13,000 ft</a:t>
            </a:r>
            <a:r>
              <a:rPr lang="en-US" altLang="en-US" sz="2000" baseline="30000" dirty="0">
                <a:solidFill>
                  <a:schemeClr val="tx1">
                    <a:lumMod val="75000"/>
                    <a:lumOff val="25000"/>
                  </a:schemeClr>
                </a:solidFill>
              </a:rPr>
              <a:t>3</a:t>
            </a:r>
          </a:p>
          <a:p>
            <a:pPr eaLnBrk="1" hangingPunct="1">
              <a:defRPr/>
            </a:pPr>
            <a:endParaRPr lang="en-US" altLang="en-US" sz="2000" dirty="0"/>
          </a:p>
          <a:p>
            <a:pPr eaLnBrk="1" hangingPunct="1">
              <a:defRPr/>
            </a:pPr>
            <a:r>
              <a:rPr lang="en-US" altLang="en-US" sz="2000" dirty="0">
                <a:solidFill>
                  <a:schemeClr val="tx1">
                    <a:lumMod val="75000"/>
                    <a:lumOff val="25000"/>
                  </a:schemeClr>
                </a:solidFill>
              </a:rPr>
              <a:t>$ 3.43/ft</a:t>
            </a:r>
            <a:r>
              <a:rPr lang="en-US" altLang="en-US" sz="2000" baseline="30000" dirty="0">
                <a:solidFill>
                  <a:schemeClr val="tx1">
                    <a:lumMod val="75000"/>
                    <a:lumOff val="25000"/>
                  </a:schemeClr>
                </a:solidFill>
              </a:rPr>
              <a:t>3</a:t>
            </a:r>
            <a:r>
              <a:rPr lang="en-US" altLang="en-US" sz="2000" dirty="0">
                <a:solidFill>
                  <a:schemeClr val="tx1">
                    <a:lumMod val="75000"/>
                    <a:lumOff val="25000"/>
                  </a:schemeClr>
                </a:solidFill>
              </a:rPr>
              <a:t> construction cost</a:t>
            </a:r>
          </a:p>
          <a:p>
            <a:pPr eaLnBrk="1" hangingPunct="1">
              <a:defRPr/>
            </a:pPr>
            <a:r>
              <a:rPr lang="en-US" altLang="en-US" sz="2000" dirty="0">
                <a:solidFill>
                  <a:schemeClr val="tx1">
                    <a:lumMod val="75000"/>
                    <a:lumOff val="25000"/>
                  </a:schemeClr>
                </a:solidFill>
              </a:rPr>
              <a:t>$ 1.20/ft</a:t>
            </a:r>
            <a:r>
              <a:rPr lang="en-US" altLang="en-US" sz="2000" baseline="30000" dirty="0">
                <a:solidFill>
                  <a:schemeClr val="tx1">
                    <a:lumMod val="75000"/>
                    <a:lumOff val="25000"/>
                  </a:schemeClr>
                </a:solidFill>
              </a:rPr>
              <a:t>3</a:t>
            </a:r>
            <a:r>
              <a:rPr lang="en-US" altLang="en-US" sz="2000" dirty="0">
                <a:solidFill>
                  <a:schemeClr val="tx1">
                    <a:lumMod val="75000"/>
                    <a:lumOff val="25000"/>
                  </a:schemeClr>
                </a:solidFill>
              </a:rPr>
              <a:t> design and permitting</a:t>
            </a:r>
          </a:p>
          <a:p>
            <a:pPr eaLnBrk="1" hangingPunct="1">
              <a:defRPr/>
            </a:pPr>
            <a:r>
              <a:rPr lang="en-US" altLang="en-US" sz="2000" dirty="0">
                <a:solidFill>
                  <a:schemeClr val="tx1">
                    <a:lumMod val="75000"/>
                    <a:lumOff val="25000"/>
                  </a:schemeClr>
                </a:solidFill>
              </a:rPr>
              <a:t>$ 0.01/ft</a:t>
            </a:r>
            <a:r>
              <a:rPr lang="en-US" altLang="en-US" sz="2000" baseline="30000" dirty="0">
                <a:solidFill>
                  <a:schemeClr val="tx1">
                    <a:lumMod val="75000"/>
                    <a:lumOff val="25000"/>
                  </a:schemeClr>
                </a:solidFill>
              </a:rPr>
              <a:t>3</a:t>
            </a:r>
            <a:r>
              <a:rPr lang="en-US" altLang="en-US" sz="2000" dirty="0">
                <a:solidFill>
                  <a:schemeClr val="tx1">
                    <a:lumMod val="75000"/>
                    <a:lumOff val="25000"/>
                  </a:schemeClr>
                </a:solidFill>
              </a:rPr>
              <a:t> O&amp;M</a:t>
            </a:r>
          </a:p>
          <a:p>
            <a:pPr eaLnBrk="1" hangingPunct="1">
              <a:defRPr/>
            </a:pPr>
            <a:endParaRPr lang="en-US" altLang="en-US" sz="2400" dirty="0">
              <a:solidFill>
                <a:schemeClr val="tx1">
                  <a:lumMod val="75000"/>
                  <a:lumOff val="25000"/>
                </a:schemeClr>
              </a:solidFill>
            </a:endParaRPr>
          </a:p>
          <a:p>
            <a:pPr eaLnBrk="1" hangingPunct="1">
              <a:defRPr/>
            </a:pPr>
            <a:r>
              <a:rPr lang="en-US" altLang="en-US" sz="2400" dirty="0">
                <a:solidFill>
                  <a:schemeClr val="tx1">
                    <a:lumMod val="75000"/>
                    <a:lumOff val="25000"/>
                  </a:schemeClr>
                </a:solidFill>
              </a:rPr>
              <a:t>TPV Cost = $ 25.81/ft</a:t>
            </a:r>
            <a:r>
              <a:rPr lang="en-US" altLang="en-US" sz="2400" baseline="30000" dirty="0">
                <a:solidFill>
                  <a:schemeClr val="tx1">
                    <a:lumMod val="75000"/>
                    <a:lumOff val="25000"/>
                  </a:schemeClr>
                </a:solidFill>
              </a:rPr>
              <a:t>2</a:t>
            </a:r>
          </a:p>
          <a:p>
            <a:pPr eaLnBrk="1" hangingPunct="1">
              <a:defRPr/>
            </a:pPr>
            <a:r>
              <a:rPr lang="en-US" altLang="en-US" sz="2400" dirty="0">
                <a:solidFill>
                  <a:schemeClr val="tx1">
                    <a:lumMod val="75000"/>
                    <a:lumOff val="25000"/>
                  </a:schemeClr>
                </a:solidFill>
              </a:rPr>
              <a:t>	or $ 4.78/ft</a:t>
            </a:r>
            <a:r>
              <a:rPr lang="en-US" altLang="en-US" sz="2400" baseline="30000" dirty="0">
                <a:solidFill>
                  <a:schemeClr val="tx1">
                    <a:lumMod val="75000"/>
                    <a:lumOff val="25000"/>
                  </a:schemeClr>
                </a:solidFill>
              </a:rPr>
              <a:t>3</a:t>
            </a:r>
          </a:p>
          <a:p>
            <a:pPr eaLnBrk="1" hangingPunct="1">
              <a:defRPr/>
            </a:pPr>
            <a:r>
              <a:rPr lang="en-US" altLang="en-US" sz="2400" dirty="0">
                <a:solidFill>
                  <a:schemeClr val="tx1">
                    <a:lumMod val="75000"/>
                    <a:lumOff val="25000"/>
                  </a:schemeClr>
                </a:solidFill>
              </a:rPr>
              <a:t>Land cost = $18.25 ft</a:t>
            </a:r>
            <a:r>
              <a:rPr lang="en-US" altLang="en-US" sz="2400" baseline="30000" dirty="0">
                <a:solidFill>
                  <a:schemeClr val="tx1">
                    <a:lumMod val="75000"/>
                    <a:lumOff val="25000"/>
                  </a:schemeClr>
                </a:solidFill>
              </a:rPr>
              <a:t>2</a:t>
            </a:r>
          </a:p>
          <a:p>
            <a:pPr eaLnBrk="1" hangingPunct="1">
              <a:defRPr/>
            </a:pPr>
            <a:endParaRPr lang="en-US" altLang="en-US" sz="2400" dirty="0">
              <a:solidFill>
                <a:schemeClr val="tx1">
                  <a:lumMod val="75000"/>
                  <a:lumOff val="25000"/>
                </a:schemeClr>
              </a:solidFill>
            </a:endParaRPr>
          </a:p>
        </p:txBody>
      </p:sp>
      <p:pic>
        <p:nvPicPr>
          <p:cNvPr id="6861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10400" y="1219201"/>
            <a:ext cx="3333750" cy="221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861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2125" y="628492"/>
            <a:ext cx="5124450" cy="5648325"/>
          </a:xfrm>
          <a:prstGeom prst="rect">
            <a:avLst/>
          </a:prstGeom>
          <a:noFill/>
          <a:ln w="9525">
            <a:solidFill>
              <a:srgbClr val="92D050"/>
            </a:solidFill>
            <a:miter lim="800000"/>
            <a:headEnd/>
            <a:tailEnd/>
          </a:ln>
          <a:extLst>
            <a:ext uri="{909E8E84-426E-40DD-AFC4-6F175D3DCCD1}">
              <a14:hiddenFill xmlns:a14="http://schemas.microsoft.com/office/drawing/2010/main">
                <a:solidFill>
                  <a:srgbClr val="FFFFFF"/>
                </a:solidFill>
              </a14:hiddenFill>
            </a:ext>
          </a:extLst>
        </p:spPr>
      </p:pic>
      <p:sp>
        <p:nvSpPr>
          <p:cNvPr id="69638" name="TextBox 5"/>
          <p:cNvSpPr txBox="1">
            <a:spLocks noChangeArrowheads="1"/>
          </p:cNvSpPr>
          <p:nvPr/>
        </p:nvSpPr>
        <p:spPr bwMode="auto">
          <a:xfrm>
            <a:off x="1828800" y="6230323"/>
            <a:ext cx="48768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a:solidFill>
                  <a:schemeClr val="bg2"/>
                </a:solidFill>
                <a:latin typeface="Arial" charset="0"/>
              </a:defRPr>
            </a:lvl1pPr>
            <a:lvl2pPr marL="742950" indent="-285750" eaLnBrk="0" hangingPunct="0">
              <a:defRPr sz="3200">
                <a:solidFill>
                  <a:schemeClr val="bg2"/>
                </a:solidFill>
                <a:latin typeface="Arial" charset="0"/>
              </a:defRPr>
            </a:lvl2pPr>
            <a:lvl3pPr marL="1143000" indent="-228600" eaLnBrk="0" hangingPunct="0">
              <a:defRPr sz="3200">
                <a:solidFill>
                  <a:schemeClr val="bg2"/>
                </a:solidFill>
                <a:latin typeface="Arial" charset="0"/>
              </a:defRPr>
            </a:lvl3pPr>
            <a:lvl4pPr marL="1600200" indent="-228600" eaLnBrk="0" hangingPunct="0">
              <a:defRPr sz="3200">
                <a:solidFill>
                  <a:schemeClr val="bg2"/>
                </a:solidFill>
                <a:latin typeface="Arial" charset="0"/>
              </a:defRPr>
            </a:lvl4pPr>
            <a:lvl5pPr marL="2057400" indent="-228600" eaLnBrk="0" hangingPunct="0">
              <a:defRPr sz="3200">
                <a:solidFill>
                  <a:schemeClr val="bg2"/>
                </a:solidFill>
                <a:latin typeface="Arial" charset="0"/>
              </a:defRPr>
            </a:lvl5pPr>
            <a:lvl6pPr marL="2514600" indent="-228600" eaLnBrk="0" fontAlgn="base" hangingPunct="0">
              <a:spcBef>
                <a:spcPct val="0"/>
              </a:spcBef>
              <a:spcAft>
                <a:spcPct val="0"/>
              </a:spcAft>
              <a:defRPr sz="3200">
                <a:solidFill>
                  <a:schemeClr val="bg2"/>
                </a:solidFill>
                <a:latin typeface="Arial" charset="0"/>
              </a:defRPr>
            </a:lvl6pPr>
            <a:lvl7pPr marL="2971800" indent="-228600" eaLnBrk="0" fontAlgn="base" hangingPunct="0">
              <a:spcBef>
                <a:spcPct val="0"/>
              </a:spcBef>
              <a:spcAft>
                <a:spcPct val="0"/>
              </a:spcAft>
              <a:defRPr sz="3200">
                <a:solidFill>
                  <a:schemeClr val="bg2"/>
                </a:solidFill>
                <a:latin typeface="Arial" charset="0"/>
              </a:defRPr>
            </a:lvl7pPr>
            <a:lvl8pPr marL="3429000" indent="-228600" eaLnBrk="0" fontAlgn="base" hangingPunct="0">
              <a:spcBef>
                <a:spcPct val="0"/>
              </a:spcBef>
              <a:spcAft>
                <a:spcPct val="0"/>
              </a:spcAft>
              <a:defRPr sz="3200">
                <a:solidFill>
                  <a:schemeClr val="bg2"/>
                </a:solidFill>
                <a:latin typeface="Arial" charset="0"/>
              </a:defRPr>
            </a:lvl8pPr>
            <a:lvl9pPr marL="3886200" indent="-228600" eaLnBrk="0" fontAlgn="base" hangingPunct="0">
              <a:spcBef>
                <a:spcPct val="0"/>
              </a:spcBef>
              <a:spcAft>
                <a:spcPct val="0"/>
              </a:spcAft>
              <a:defRPr sz="3200">
                <a:solidFill>
                  <a:schemeClr val="bg2"/>
                </a:solidFill>
                <a:latin typeface="Arial" charset="0"/>
              </a:defRPr>
            </a:lvl9pPr>
          </a:lstStyle>
          <a:p>
            <a:pPr eaLnBrk="1" hangingPunct="1">
              <a:defRPr/>
            </a:pPr>
            <a:r>
              <a:rPr lang="en-US" altLang="en-US" sz="2000" i="1" dirty="0">
                <a:solidFill>
                  <a:schemeClr val="tx1">
                    <a:lumMod val="75000"/>
                    <a:lumOff val="25000"/>
                  </a:schemeClr>
                </a:solidFill>
              </a:rPr>
              <a:t>30-yr lifecycle cost assuming 5% discount rate</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itle 1"/>
          <p:cNvSpPr txBox="1">
            <a:spLocks/>
          </p:cNvSpPr>
          <p:nvPr/>
        </p:nvSpPr>
        <p:spPr bwMode="auto">
          <a:xfrm>
            <a:off x="1828800" y="254000"/>
            <a:ext cx="8229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3200">
                <a:solidFill>
                  <a:schemeClr val="bg2"/>
                </a:solidFill>
                <a:latin typeface="Arial" charset="0"/>
              </a:defRPr>
            </a:lvl1pPr>
            <a:lvl2pPr marL="742950" indent="-285750" eaLnBrk="0" hangingPunct="0">
              <a:defRPr sz="3200">
                <a:solidFill>
                  <a:schemeClr val="bg2"/>
                </a:solidFill>
                <a:latin typeface="Arial" charset="0"/>
              </a:defRPr>
            </a:lvl2pPr>
            <a:lvl3pPr marL="1143000" indent="-228600" eaLnBrk="0" hangingPunct="0">
              <a:defRPr sz="3200">
                <a:solidFill>
                  <a:schemeClr val="bg2"/>
                </a:solidFill>
                <a:latin typeface="Arial" charset="0"/>
              </a:defRPr>
            </a:lvl3pPr>
            <a:lvl4pPr marL="1600200" indent="-228600" eaLnBrk="0" hangingPunct="0">
              <a:defRPr sz="3200">
                <a:solidFill>
                  <a:schemeClr val="bg2"/>
                </a:solidFill>
                <a:latin typeface="Arial" charset="0"/>
              </a:defRPr>
            </a:lvl4pPr>
            <a:lvl5pPr marL="2057400" indent="-228600" eaLnBrk="0" hangingPunct="0">
              <a:defRPr sz="3200">
                <a:solidFill>
                  <a:schemeClr val="bg2"/>
                </a:solidFill>
                <a:latin typeface="Arial" charset="0"/>
              </a:defRPr>
            </a:lvl5pPr>
            <a:lvl6pPr marL="2514600" indent="-228600" eaLnBrk="0" fontAlgn="base" hangingPunct="0">
              <a:spcBef>
                <a:spcPct val="0"/>
              </a:spcBef>
              <a:spcAft>
                <a:spcPct val="0"/>
              </a:spcAft>
              <a:defRPr sz="3200">
                <a:solidFill>
                  <a:schemeClr val="bg2"/>
                </a:solidFill>
                <a:latin typeface="Arial" charset="0"/>
              </a:defRPr>
            </a:lvl6pPr>
            <a:lvl7pPr marL="2971800" indent="-228600" eaLnBrk="0" fontAlgn="base" hangingPunct="0">
              <a:spcBef>
                <a:spcPct val="0"/>
              </a:spcBef>
              <a:spcAft>
                <a:spcPct val="0"/>
              </a:spcAft>
              <a:defRPr sz="3200">
                <a:solidFill>
                  <a:schemeClr val="bg2"/>
                </a:solidFill>
                <a:latin typeface="Arial" charset="0"/>
              </a:defRPr>
            </a:lvl7pPr>
            <a:lvl8pPr marL="3429000" indent="-228600" eaLnBrk="0" fontAlgn="base" hangingPunct="0">
              <a:spcBef>
                <a:spcPct val="0"/>
              </a:spcBef>
              <a:spcAft>
                <a:spcPct val="0"/>
              </a:spcAft>
              <a:defRPr sz="3200">
                <a:solidFill>
                  <a:schemeClr val="bg2"/>
                </a:solidFill>
                <a:latin typeface="Arial" charset="0"/>
              </a:defRPr>
            </a:lvl8pPr>
            <a:lvl9pPr marL="3886200" indent="-228600" eaLnBrk="0" fontAlgn="base" hangingPunct="0">
              <a:spcBef>
                <a:spcPct val="0"/>
              </a:spcBef>
              <a:spcAft>
                <a:spcPct val="0"/>
              </a:spcAft>
              <a:defRPr sz="3200">
                <a:solidFill>
                  <a:schemeClr val="bg2"/>
                </a:solidFill>
                <a:latin typeface="Arial" charset="0"/>
              </a:defRPr>
            </a:lvl9pPr>
          </a:lstStyle>
          <a:p>
            <a:pPr eaLnBrk="1" hangingPunct="1">
              <a:defRPr/>
            </a:pPr>
            <a:r>
              <a:rPr lang="en-US" altLang="en-US" sz="4000" b="1" dirty="0">
                <a:solidFill>
                  <a:srgbClr val="281EEE"/>
                </a:solidFill>
                <a:latin typeface="+mj-lt"/>
                <a:cs typeface="Times New Roman" pitchFamily="18" charset="0"/>
              </a:rPr>
              <a:t>Modeling Approach</a:t>
            </a:r>
          </a:p>
        </p:txBody>
      </p:sp>
      <p:sp>
        <p:nvSpPr>
          <p:cNvPr id="69635" name="Content Placeholder 2"/>
          <p:cNvSpPr>
            <a:spLocks noGrp="1"/>
          </p:cNvSpPr>
          <p:nvPr>
            <p:ph idx="1"/>
          </p:nvPr>
        </p:nvSpPr>
        <p:spPr>
          <a:xfrm>
            <a:off x="1609726" y="1477964"/>
            <a:ext cx="8094663" cy="3532187"/>
          </a:xfrm>
        </p:spPr>
        <p:txBody>
          <a:bodyPr/>
          <a:lstStyle/>
          <a:p>
            <a:pPr>
              <a:spcBef>
                <a:spcPts val="1200"/>
              </a:spcBef>
            </a:pPr>
            <a:r>
              <a:rPr lang="en-US" altLang="en-US">
                <a:cs typeface="Times New Roman" pitchFamily="18" charset="0"/>
              </a:rPr>
              <a:t>Study area: 278 mi</a:t>
            </a:r>
            <a:r>
              <a:rPr lang="en-US" altLang="en-US" baseline="30000">
                <a:cs typeface="Times New Roman" pitchFamily="18" charset="0"/>
              </a:rPr>
              <a:t>2</a:t>
            </a:r>
            <a:r>
              <a:rPr lang="en-US" altLang="en-US">
                <a:cs typeface="Times New Roman" pitchFamily="18" charset="0"/>
              </a:rPr>
              <a:t>, 446 catchments</a:t>
            </a:r>
          </a:p>
          <a:p>
            <a:pPr>
              <a:spcBef>
                <a:spcPts val="1200"/>
              </a:spcBef>
            </a:pPr>
            <a:r>
              <a:rPr lang="en-US" altLang="en-US">
                <a:cs typeface="Times New Roman" pitchFamily="18" charset="0"/>
              </a:rPr>
              <a:t>Model 135 hypothetical 100-acre catchments representing combinations of:</a:t>
            </a:r>
          </a:p>
          <a:p>
            <a:pPr lvl="1"/>
            <a:r>
              <a:rPr lang="en-US" altLang="en-US" sz="2400">
                <a:cs typeface="Times New Roman" pitchFamily="18" charset="0"/>
              </a:rPr>
              <a:t>5 generic land uses</a:t>
            </a:r>
          </a:p>
          <a:p>
            <a:pPr lvl="1"/>
            <a:r>
              <a:rPr lang="en-US" altLang="en-US" sz="2400">
                <a:cs typeface="Times New Roman" pitchFamily="18" charset="0"/>
              </a:rPr>
              <a:t>3 soil types</a:t>
            </a:r>
          </a:p>
          <a:p>
            <a:pPr lvl="1"/>
            <a:r>
              <a:rPr lang="en-US" altLang="en-US" sz="2400">
                <a:cs typeface="Times New Roman" pitchFamily="18" charset="0"/>
              </a:rPr>
              <a:t>2 slopes</a:t>
            </a:r>
          </a:p>
          <a:p>
            <a:pPr lvl="1"/>
            <a:r>
              <a:rPr lang="en-US" altLang="en-US" sz="2400">
                <a:cs typeface="Times New Roman" pitchFamily="18" charset="0"/>
              </a:rPr>
              <a:t>3 precipitation zones</a:t>
            </a:r>
          </a:p>
          <a:p>
            <a:pPr lvl="1"/>
            <a:r>
              <a:rPr lang="en-US" altLang="en-US" sz="2400">
                <a:cs typeface="Times New Roman" pitchFamily="18" charset="0"/>
              </a:rPr>
              <a:t>2 land costs</a:t>
            </a:r>
            <a:endParaRPr lang="en-US" altLang="en-US" sz="2200">
              <a:cs typeface="Times New Roman" pitchFamily="18" charset="0"/>
            </a:endParaRPr>
          </a:p>
          <a:p>
            <a:pPr lvl="1"/>
            <a:endParaRPr lang="en-US" altLang="en-US" sz="2400">
              <a:latin typeface="Times New Roman" pitchFamily="18" charset="0"/>
              <a:cs typeface="Times New Roman" pitchFamily="18" charset="0"/>
            </a:endParaRPr>
          </a:p>
        </p:txBody>
      </p:sp>
      <p:pic>
        <p:nvPicPr>
          <p:cNvPr id="69636" name="Picture 9"/>
          <p:cNvPicPr>
            <a:picLocks noChangeAspect="1"/>
          </p:cNvPicPr>
          <p:nvPr/>
        </p:nvPicPr>
        <p:blipFill>
          <a:blip r:embed="rId3">
            <a:extLst>
              <a:ext uri="{28A0092B-C50C-407E-A947-70E740481C1C}">
                <a14:useLocalDpi xmlns:a14="http://schemas.microsoft.com/office/drawing/2010/main" val="0"/>
              </a:ext>
            </a:extLst>
          </a:blip>
          <a:srcRect l="8144" t="4445" r="8035" b="10693"/>
          <a:stretch>
            <a:fillRect/>
          </a:stretch>
        </p:blipFill>
        <p:spPr bwMode="auto">
          <a:xfrm>
            <a:off x="5943601" y="3298825"/>
            <a:ext cx="4208463" cy="3290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noGrp="1"/>
          </p:cNvSpPr>
          <p:nvPr>
            <p:ph type="title"/>
          </p:nvPr>
        </p:nvSpPr>
        <p:spPr>
          <a:xfrm>
            <a:off x="2667001" y="730250"/>
            <a:ext cx="7129463" cy="1066800"/>
          </a:xfrm>
        </p:spPr>
        <p:txBody>
          <a:bodyPr>
            <a:normAutofit fontScale="90000"/>
          </a:bodyPr>
          <a:lstStyle>
            <a:lvl1pPr algn="l" rtl="0" eaLnBrk="1" latinLnBrk="0" hangingPunct="1">
              <a:spcBef>
                <a:spcPct val="0"/>
              </a:spcBef>
              <a:buNone/>
              <a:defRPr kumimoji="0" sz="4000" kern="1200">
                <a:solidFill>
                  <a:schemeClr val="tx2"/>
                </a:solidFill>
                <a:latin typeface="+mj-lt"/>
                <a:ea typeface="+mj-ea"/>
                <a:cs typeface="+mj-cs"/>
              </a:defRPr>
            </a:lvl1pPr>
          </a:lstStyle>
          <a:p>
            <a:pPr algn="ctr">
              <a:defRPr/>
            </a:pPr>
            <a:r>
              <a:rPr lang="en-US" b="1" dirty="0">
                <a:solidFill>
                  <a:srgbClr val="281EEE"/>
                </a:solidFill>
                <a:latin typeface="Times New Roman" pitchFamily="18" charset="0"/>
                <a:cs typeface="Times New Roman" pitchFamily="18" charset="0"/>
              </a:rPr>
              <a:t>SUSTAIN Optimization Target:</a:t>
            </a:r>
            <a:br>
              <a:rPr lang="en-US" b="1" dirty="0">
                <a:solidFill>
                  <a:srgbClr val="281EEE"/>
                </a:solidFill>
                <a:latin typeface="Times New Roman" pitchFamily="18" charset="0"/>
                <a:cs typeface="Times New Roman" pitchFamily="18" charset="0"/>
              </a:rPr>
            </a:br>
            <a:r>
              <a:rPr lang="en-US" dirty="0">
                <a:solidFill>
                  <a:srgbClr val="281EEE"/>
                </a:solidFill>
                <a:latin typeface="Times New Roman" pitchFamily="18" charset="0"/>
                <a:cs typeface="Times New Roman" pitchFamily="18" charset="0"/>
              </a:rPr>
              <a:t>Reduce Stream Flashiness</a:t>
            </a:r>
          </a:p>
        </p:txBody>
      </p:sp>
      <p:pic>
        <p:nvPicPr>
          <p:cNvPr id="72707" name="Picture 2" descr="image"/>
          <p:cNvPicPr>
            <a:picLocks noGrp="1" noChangeAspect="1"/>
          </p:cNvPicPr>
          <p:nvPr>
            <p:ph idx="1"/>
          </p:nvPr>
        </p:nvPicPr>
        <p:blipFill>
          <a:blip r:embed="rId3">
            <a:extLst>
              <a:ext uri="{28A0092B-C50C-407E-A947-70E740481C1C}">
                <a14:useLocalDpi xmlns:a14="http://schemas.microsoft.com/office/drawing/2010/main" val="0"/>
              </a:ext>
            </a:extLst>
          </a:blip>
          <a:srcRect t="9230" b="3140"/>
          <a:stretch>
            <a:fillRect/>
          </a:stretch>
        </p:blipFill>
        <p:spPr>
          <a:xfrm>
            <a:off x="3025776" y="1970088"/>
            <a:ext cx="5813425" cy="3821112"/>
          </a:xfrm>
          <a:extLs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72708" name="TextBox 1"/>
          <p:cNvSpPr txBox="1">
            <a:spLocks noChangeArrowheads="1"/>
          </p:cNvSpPr>
          <p:nvPr/>
        </p:nvSpPr>
        <p:spPr bwMode="auto">
          <a:xfrm>
            <a:off x="2432050" y="5915025"/>
            <a:ext cx="7354888" cy="70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en-US" sz="2000" b="1">
                <a:solidFill>
                  <a:schemeClr val="bg2"/>
                </a:solidFill>
                <a:latin typeface="Times New Roman" pitchFamily="18" charset="0"/>
                <a:cs typeface="Times New Roman" pitchFamily="18" charset="0"/>
              </a:rPr>
              <a:t>High Pulse Count (HPC): </a:t>
            </a:r>
            <a:r>
              <a:rPr lang="en-US" altLang="en-US" sz="2000">
                <a:solidFill>
                  <a:schemeClr val="bg2"/>
                </a:solidFill>
                <a:latin typeface="Times New Roman" pitchFamily="18" charset="0"/>
                <a:cs typeface="Times New Roman" pitchFamily="18" charset="0"/>
              </a:rPr>
              <a:t>Number of times mean daily flows ≥ </a:t>
            </a:r>
          </a:p>
          <a:p>
            <a:pPr algn="ctr" eaLnBrk="1" hangingPunct="1">
              <a:spcBef>
                <a:spcPct val="0"/>
              </a:spcBef>
              <a:buFontTx/>
              <a:buNone/>
            </a:pPr>
            <a:r>
              <a:rPr lang="en-US" altLang="en-US" sz="2000">
                <a:solidFill>
                  <a:schemeClr val="bg2"/>
                </a:solidFill>
                <a:latin typeface="Times New Roman" pitchFamily="18" charset="0"/>
                <a:cs typeface="Times New Roman" pitchFamily="18" charset="0"/>
              </a:rPr>
              <a:t>high-flow threshold set at 2 X long-term mean daily flow rate</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1"/>
          <p:cNvSpPr>
            <a:spLocks noGrp="1"/>
          </p:cNvSpPr>
          <p:nvPr>
            <p:ph type="title" idx="4294967295"/>
          </p:nvPr>
        </p:nvSpPr>
        <p:spPr/>
        <p:txBody>
          <a:bodyPr/>
          <a:lstStyle/>
          <a:p>
            <a:r>
              <a:rPr lang="en-US" altLang="en-US"/>
              <a:t>Indicators,Targets and Goals</a:t>
            </a:r>
          </a:p>
        </p:txBody>
      </p:sp>
      <p:pic>
        <p:nvPicPr>
          <p:cNvPr id="5325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55938" y="1600201"/>
            <a:ext cx="5554662" cy="401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252" name="TextBox 3"/>
          <p:cNvSpPr txBox="1">
            <a:spLocks noChangeArrowheads="1"/>
          </p:cNvSpPr>
          <p:nvPr/>
        </p:nvSpPr>
        <p:spPr bwMode="auto">
          <a:xfrm>
            <a:off x="1905000" y="5734050"/>
            <a:ext cx="86106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latin typeface="Calibri" pitchFamily="34" charset="0"/>
              </a:rPr>
              <a:t>Horner, R.R.  2013.  Development of a Stormwater Retrofit Plan for Water Resources Inventory Area 9:  Flow and Water Quality Indicators and Targets.  King County Water and Land Resources Division, Seattle, Washington.</a:t>
            </a:r>
          </a:p>
          <a:p>
            <a:pPr eaLnBrk="1" hangingPunct="1">
              <a:spcBef>
                <a:spcPct val="0"/>
              </a:spcBef>
              <a:buFontTx/>
              <a:buNone/>
            </a:pPr>
            <a:endParaRPr lang="en-US" altLang="en-US" sz="1800">
              <a:latin typeface="Calibri" pitchFamily="34" charset="0"/>
            </a:endParaRPr>
          </a:p>
        </p:txBody>
      </p:sp>
    </p:spTree>
    <p:extLst>
      <p:ext uri="{BB962C8B-B14F-4D97-AF65-F5344CB8AC3E}">
        <p14:creationId xmlns:p14="http://schemas.microsoft.com/office/powerpoint/2010/main" val="142027767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TextBox 3"/>
          <p:cNvSpPr txBox="1">
            <a:spLocks noChangeArrowheads="1"/>
          </p:cNvSpPr>
          <p:nvPr/>
        </p:nvSpPr>
        <p:spPr bwMode="auto">
          <a:xfrm>
            <a:off x="8534401" y="530225"/>
            <a:ext cx="1712913"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800">
                <a:solidFill>
                  <a:srgbClr val="0000FF"/>
                </a:solidFill>
              </a:rPr>
              <a:t>SUSTAIN</a:t>
            </a:r>
          </a:p>
          <a:p>
            <a:pPr eaLnBrk="1" hangingPunct="1">
              <a:spcBef>
                <a:spcPct val="0"/>
              </a:spcBef>
              <a:buFontTx/>
              <a:buNone/>
            </a:pPr>
            <a:r>
              <a:rPr lang="en-US" altLang="en-US" sz="2800">
                <a:solidFill>
                  <a:srgbClr val="0000FF"/>
                </a:solidFill>
              </a:rPr>
              <a:t>  Output</a:t>
            </a:r>
          </a:p>
        </p:txBody>
      </p:sp>
      <p:sp>
        <p:nvSpPr>
          <p:cNvPr id="73731" name="TextBox 8"/>
          <p:cNvSpPr txBox="1">
            <a:spLocks noChangeArrowheads="1"/>
          </p:cNvSpPr>
          <p:nvPr/>
        </p:nvSpPr>
        <p:spPr bwMode="auto">
          <a:xfrm>
            <a:off x="1676400" y="3276601"/>
            <a:ext cx="4597400"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dirty="0">
                <a:solidFill>
                  <a:srgbClr val="0000FF"/>
                </a:solidFill>
              </a:rPr>
              <a:t>Each point represents</a:t>
            </a:r>
          </a:p>
          <a:p>
            <a:pPr eaLnBrk="1" hangingPunct="1">
              <a:spcBef>
                <a:spcPct val="0"/>
              </a:spcBef>
              <a:buFontTx/>
              <a:buNone/>
            </a:pPr>
            <a:r>
              <a:rPr lang="en-US" altLang="en-US" dirty="0">
                <a:solidFill>
                  <a:srgbClr val="0000FF"/>
                </a:solidFill>
              </a:rPr>
              <a:t>a possible BMP strategy</a:t>
            </a:r>
          </a:p>
        </p:txBody>
      </p:sp>
      <p:sp>
        <p:nvSpPr>
          <p:cNvPr id="73732" name="Rectangle 9"/>
          <p:cNvSpPr>
            <a:spLocks noChangeArrowheads="1"/>
          </p:cNvSpPr>
          <p:nvPr/>
        </p:nvSpPr>
        <p:spPr bwMode="auto">
          <a:xfrm>
            <a:off x="1524000" y="-63500"/>
            <a:ext cx="184150" cy="58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a:solidFill>
                <a:srgbClr val="0000FF"/>
              </a:solidFill>
            </a:endParaRPr>
          </a:p>
        </p:txBody>
      </p:sp>
      <p:sp>
        <p:nvSpPr>
          <p:cNvPr id="73733" name="Rectangle 11"/>
          <p:cNvSpPr>
            <a:spLocks noChangeArrowheads="1"/>
          </p:cNvSpPr>
          <p:nvPr/>
        </p:nvSpPr>
        <p:spPr bwMode="auto">
          <a:xfrm>
            <a:off x="1524000" y="-63500"/>
            <a:ext cx="184150" cy="58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a:solidFill>
                <a:srgbClr val="0000FF"/>
              </a:solidFill>
            </a:endParaRPr>
          </a:p>
        </p:txBody>
      </p:sp>
      <p:sp>
        <p:nvSpPr>
          <p:cNvPr id="73734" name="Rectangle 13"/>
          <p:cNvSpPr>
            <a:spLocks noChangeArrowheads="1"/>
          </p:cNvSpPr>
          <p:nvPr/>
        </p:nvSpPr>
        <p:spPr bwMode="auto">
          <a:xfrm>
            <a:off x="1524000" y="-63500"/>
            <a:ext cx="184150" cy="58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a:solidFill>
                <a:srgbClr val="0000FF"/>
              </a:solidFill>
            </a:endParaRPr>
          </a:p>
        </p:txBody>
      </p:sp>
      <p:graphicFrame>
        <p:nvGraphicFramePr>
          <p:cNvPr id="13" name="Chart 12"/>
          <p:cNvGraphicFramePr/>
          <p:nvPr/>
        </p:nvGraphicFramePr>
        <p:xfrm>
          <a:off x="1828800" y="304801"/>
          <a:ext cx="5943600" cy="3023235"/>
        </p:xfrm>
        <a:graphic>
          <a:graphicData uri="http://schemas.openxmlformats.org/drawingml/2006/chart">
            <c:chart xmlns:c="http://schemas.openxmlformats.org/drawingml/2006/chart" xmlns:r="http://schemas.openxmlformats.org/officeDocument/2006/relationships" r:id="rId2"/>
          </a:graphicData>
        </a:graphic>
      </p:graphicFrame>
      <p:sp>
        <p:nvSpPr>
          <p:cNvPr id="73736" name="Rectangle 15"/>
          <p:cNvSpPr>
            <a:spLocks noChangeArrowheads="1"/>
          </p:cNvSpPr>
          <p:nvPr/>
        </p:nvSpPr>
        <p:spPr bwMode="auto">
          <a:xfrm>
            <a:off x="1524000" y="-63500"/>
            <a:ext cx="184150" cy="58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a:solidFill>
                <a:srgbClr val="0000FF"/>
              </a:solidFill>
            </a:endParaRPr>
          </a:p>
        </p:txBody>
      </p:sp>
      <p:graphicFrame>
        <p:nvGraphicFramePr>
          <p:cNvPr id="15" name="Chart 14"/>
          <p:cNvGraphicFramePr/>
          <p:nvPr/>
        </p:nvGraphicFramePr>
        <p:xfrm>
          <a:off x="4443197" y="3815557"/>
          <a:ext cx="5943600" cy="2947035"/>
        </p:xfrm>
        <a:graphic>
          <a:graphicData uri="http://schemas.openxmlformats.org/drawingml/2006/chart">
            <c:chart xmlns:c="http://schemas.openxmlformats.org/drawingml/2006/chart" xmlns:r="http://schemas.openxmlformats.org/officeDocument/2006/relationships" r:id="rId3"/>
          </a:graphicData>
        </a:graphic>
      </p:graphicFrame>
      <p:sp>
        <p:nvSpPr>
          <p:cNvPr id="73738" name="TextBox 5"/>
          <p:cNvSpPr txBox="1">
            <a:spLocks noChangeArrowheads="1"/>
          </p:cNvSpPr>
          <p:nvPr/>
        </p:nvSpPr>
        <p:spPr bwMode="auto">
          <a:xfrm>
            <a:off x="3733801" y="838200"/>
            <a:ext cx="10525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b="1">
                <a:solidFill>
                  <a:srgbClr val="0000FF"/>
                </a:solidFill>
              </a:rPr>
              <a:t>HPC</a:t>
            </a:r>
          </a:p>
        </p:txBody>
      </p:sp>
      <p:sp>
        <p:nvSpPr>
          <p:cNvPr id="73739" name="TextBox 6"/>
          <p:cNvSpPr txBox="1">
            <a:spLocks noChangeArrowheads="1"/>
          </p:cNvSpPr>
          <p:nvPr/>
        </p:nvSpPr>
        <p:spPr bwMode="auto">
          <a:xfrm>
            <a:off x="5791201" y="4543586"/>
            <a:ext cx="11414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b="1" dirty="0">
                <a:solidFill>
                  <a:srgbClr val="0000FF"/>
                </a:solidFill>
              </a:rPr>
              <a:t>B-IBI</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Content Placeholder 2"/>
          <p:cNvSpPr>
            <a:spLocks noGrp="1"/>
          </p:cNvSpPr>
          <p:nvPr>
            <p:ph idx="1"/>
          </p:nvPr>
        </p:nvSpPr>
        <p:spPr>
          <a:xfrm>
            <a:off x="2003425" y="1557339"/>
            <a:ext cx="8305800" cy="4854575"/>
          </a:xfrm>
        </p:spPr>
        <p:txBody>
          <a:bodyPr/>
          <a:lstStyle/>
          <a:p>
            <a:pPr>
              <a:spcBef>
                <a:spcPts val="600"/>
              </a:spcBef>
            </a:pPr>
            <a:r>
              <a:rPr lang="en-US" altLang="en-US" dirty="0">
                <a:latin typeface="Times New Roman" pitchFamily="18" charset="0"/>
                <a:cs typeface="Times New Roman" pitchFamily="18" charset="0"/>
              </a:rPr>
              <a:t>Average of 2.5 inches of storage needed throughout the watershed to improve stream flow and water quality to fully forested conditions</a:t>
            </a:r>
          </a:p>
          <a:p>
            <a:pPr>
              <a:spcBef>
                <a:spcPts val="1200"/>
              </a:spcBef>
            </a:pPr>
            <a:r>
              <a:rPr lang="en-US" altLang="en-US" dirty="0">
                <a:latin typeface="Times New Roman" pitchFamily="18" charset="0"/>
                <a:cs typeface="Times New Roman" pitchFamily="18" charset="0"/>
              </a:rPr>
              <a:t>Big range based on amount of impervious area</a:t>
            </a:r>
          </a:p>
          <a:p>
            <a:pPr lvl="1">
              <a:spcBef>
                <a:spcPts val="600"/>
              </a:spcBef>
            </a:pPr>
            <a:r>
              <a:rPr lang="en-US" altLang="en-US" dirty="0">
                <a:latin typeface="Times New Roman" pitchFamily="18" charset="0"/>
                <a:cs typeface="Times New Roman" pitchFamily="18" charset="0"/>
              </a:rPr>
              <a:t>Up to 4 inches in urban areas</a:t>
            </a:r>
          </a:p>
          <a:p>
            <a:pPr lvl="1">
              <a:spcBef>
                <a:spcPts val="600"/>
              </a:spcBef>
            </a:pPr>
            <a:r>
              <a:rPr lang="en-US" altLang="en-US" dirty="0">
                <a:latin typeface="Times New Roman" pitchFamily="18" charset="0"/>
                <a:cs typeface="Times New Roman" pitchFamily="18" charset="0"/>
              </a:rPr>
              <a:t>As little as 0.1 inches in rural areas</a:t>
            </a:r>
          </a:p>
          <a:p>
            <a:pPr>
              <a:spcBef>
                <a:spcPts val="1200"/>
              </a:spcBef>
            </a:pPr>
            <a:r>
              <a:rPr lang="en-US" altLang="en-US" dirty="0">
                <a:latin typeface="Times New Roman" pitchFamily="18" charset="0"/>
                <a:cs typeface="Times New Roman" pitchFamily="18" charset="0"/>
              </a:rPr>
              <a:t>Hydrology has potential to support good to excellent BIBI scores</a:t>
            </a:r>
          </a:p>
        </p:txBody>
      </p:sp>
      <p:sp>
        <p:nvSpPr>
          <p:cNvPr id="77827" name="Title 1"/>
          <p:cNvSpPr>
            <a:spLocks noGrp="1"/>
          </p:cNvSpPr>
          <p:nvPr>
            <p:ph type="title"/>
          </p:nvPr>
        </p:nvSpPr>
        <p:spPr>
          <a:xfrm>
            <a:off x="1708150" y="446088"/>
            <a:ext cx="8229600" cy="1066800"/>
          </a:xfrm>
        </p:spPr>
        <p:txBody>
          <a:bodyPr/>
          <a:lstStyle/>
          <a:p>
            <a:pPr algn="l" eaLnBrk="1" hangingPunct="1"/>
            <a:r>
              <a:rPr lang="en-US" altLang="en-US" b="1">
                <a:solidFill>
                  <a:srgbClr val="281EEE"/>
                </a:solidFill>
                <a:latin typeface="Times New Roman" pitchFamily="18" charset="0"/>
                <a:cs typeface="Times New Roman" pitchFamily="18" charset="0"/>
              </a:rPr>
              <a:t>Modeled Infrastructure Needs</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nvPr>
        </p:nvGraphicFramePr>
        <p:xfrm>
          <a:off x="2871789" y="2125663"/>
          <a:ext cx="6335711" cy="3643312"/>
        </p:xfrm>
        <a:graphic>
          <a:graphicData uri="http://schemas.openxmlformats.org/drawingml/2006/table">
            <a:tbl>
              <a:tblPr firstRow="1" firstCol="1" bandRow="1"/>
              <a:tblGrid>
                <a:gridCol w="2429893">
                  <a:extLst>
                    <a:ext uri="{9D8B030D-6E8A-4147-A177-3AD203B41FA5}">
                      <a16:colId xmlns:a16="http://schemas.microsoft.com/office/drawing/2014/main" val="20000"/>
                    </a:ext>
                  </a:extLst>
                </a:gridCol>
                <a:gridCol w="2029164">
                  <a:extLst>
                    <a:ext uri="{9D8B030D-6E8A-4147-A177-3AD203B41FA5}">
                      <a16:colId xmlns:a16="http://schemas.microsoft.com/office/drawing/2014/main" val="20001"/>
                    </a:ext>
                  </a:extLst>
                </a:gridCol>
                <a:gridCol w="1876654">
                  <a:extLst>
                    <a:ext uri="{9D8B030D-6E8A-4147-A177-3AD203B41FA5}">
                      <a16:colId xmlns:a16="http://schemas.microsoft.com/office/drawing/2014/main" val="20002"/>
                    </a:ext>
                  </a:extLst>
                </a:gridCol>
              </a:tblGrid>
              <a:tr h="1006891">
                <a:tc>
                  <a:txBody>
                    <a:bodyPr/>
                    <a:lstStyle/>
                    <a:p>
                      <a:pPr algn="ctr">
                        <a:lnSpc>
                          <a:spcPct val="115000"/>
                        </a:lnSpc>
                      </a:pPr>
                      <a:endParaRPr lang="en-US" sz="2800" b="1" dirty="0">
                        <a:effectLst/>
                        <a:latin typeface="Calibri"/>
                      </a:endParaRPr>
                    </a:p>
                  </a:txBody>
                  <a:tcPr marL="68570" marR="685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algn="ctr">
                        <a:lnSpc>
                          <a:spcPct val="115000"/>
                        </a:lnSpc>
                        <a:spcBef>
                          <a:spcPts val="0"/>
                        </a:spcBef>
                        <a:spcAft>
                          <a:spcPts val="0"/>
                        </a:spcAft>
                      </a:pPr>
                      <a:r>
                        <a:rPr lang="en-US" sz="2800" b="1" dirty="0">
                          <a:solidFill>
                            <a:srgbClr val="000000"/>
                          </a:solidFill>
                          <a:effectLst/>
                          <a:latin typeface="Calibri"/>
                          <a:ea typeface="Times New Roman"/>
                          <a:cs typeface="Times New Roman"/>
                        </a:rPr>
                        <a:t>30</a:t>
                      </a:r>
                      <a:r>
                        <a:rPr lang="en-US" sz="2800" b="1" baseline="0" dirty="0">
                          <a:solidFill>
                            <a:srgbClr val="000000"/>
                          </a:solidFill>
                          <a:effectLst/>
                          <a:latin typeface="Calibri"/>
                          <a:ea typeface="Times New Roman"/>
                          <a:cs typeface="Times New Roman"/>
                        </a:rPr>
                        <a:t>-year</a:t>
                      </a:r>
                      <a:endParaRPr lang="en-US" sz="2800" dirty="0">
                        <a:effectLst/>
                        <a:latin typeface="Calibri"/>
                        <a:ea typeface="Calibri"/>
                        <a:cs typeface="Times New Roman"/>
                      </a:endParaRPr>
                    </a:p>
                  </a:txBody>
                  <a:tcPr marL="68570" marR="685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algn="ctr">
                        <a:lnSpc>
                          <a:spcPct val="115000"/>
                        </a:lnSpc>
                        <a:spcBef>
                          <a:spcPts val="0"/>
                        </a:spcBef>
                        <a:spcAft>
                          <a:spcPts val="0"/>
                        </a:spcAft>
                      </a:pPr>
                      <a:r>
                        <a:rPr lang="en-US" sz="2800" b="1" dirty="0">
                          <a:solidFill>
                            <a:srgbClr val="000000"/>
                          </a:solidFill>
                          <a:effectLst/>
                          <a:latin typeface="Calibri"/>
                          <a:ea typeface="Times New Roman"/>
                          <a:cs typeface="Times New Roman"/>
                        </a:rPr>
                        <a:t>100</a:t>
                      </a:r>
                      <a:r>
                        <a:rPr lang="en-US" sz="2800" b="1" baseline="0" dirty="0">
                          <a:solidFill>
                            <a:srgbClr val="000000"/>
                          </a:solidFill>
                          <a:effectLst/>
                          <a:latin typeface="Calibri"/>
                          <a:ea typeface="Times New Roman"/>
                          <a:cs typeface="Times New Roman"/>
                        </a:rPr>
                        <a:t>-year</a:t>
                      </a:r>
                      <a:endParaRPr lang="en-US" sz="2800" dirty="0">
                        <a:effectLst/>
                        <a:latin typeface="Calibri"/>
                        <a:ea typeface="Calibri"/>
                        <a:cs typeface="Times New Roman"/>
                      </a:endParaRPr>
                    </a:p>
                  </a:txBody>
                  <a:tcPr marL="68570" marR="685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00"/>
                  </a:ext>
                </a:extLst>
              </a:tr>
              <a:tr h="1164182">
                <a:tc>
                  <a:txBody>
                    <a:bodyPr/>
                    <a:lstStyle/>
                    <a:p>
                      <a:pPr marL="0" marR="0" algn="ctr">
                        <a:lnSpc>
                          <a:spcPct val="115000"/>
                        </a:lnSpc>
                        <a:spcBef>
                          <a:spcPts val="0"/>
                        </a:spcBef>
                        <a:spcAft>
                          <a:spcPts val="0"/>
                        </a:spcAft>
                      </a:pPr>
                      <a:r>
                        <a:rPr lang="en-US" sz="2800" b="1" dirty="0">
                          <a:solidFill>
                            <a:srgbClr val="000000"/>
                          </a:solidFill>
                          <a:effectLst/>
                          <a:latin typeface="Calibri"/>
                          <a:ea typeface="Times New Roman"/>
                          <a:cs typeface="Times New Roman"/>
                        </a:rPr>
                        <a:t>Annual</a:t>
                      </a:r>
                      <a:r>
                        <a:rPr lang="en-US" sz="2800" b="1" baseline="0" dirty="0">
                          <a:solidFill>
                            <a:srgbClr val="000000"/>
                          </a:solidFill>
                          <a:effectLst/>
                          <a:latin typeface="Calibri"/>
                          <a:ea typeface="Times New Roman"/>
                          <a:cs typeface="Times New Roman"/>
                        </a:rPr>
                        <a:t> Capital Costs</a:t>
                      </a:r>
                      <a:endParaRPr lang="en-US" sz="2800" dirty="0">
                        <a:effectLst/>
                        <a:latin typeface="Calibri"/>
                        <a:ea typeface="Calibri"/>
                        <a:cs typeface="Times New Roman"/>
                      </a:endParaRPr>
                    </a:p>
                  </a:txBody>
                  <a:tcPr marL="68570" marR="685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3200" dirty="0">
                          <a:solidFill>
                            <a:srgbClr val="000000"/>
                          </a:solidFill>
                          <a:effectLst/>
                          <a:latin typeface="Calibri"/>
                          <a:ea typeface="Times New Roman"/>
                          <a:cs typeface="Times New Roman"/>
                        </a:rPr>
                        <a:t>$210M</a:t>
                      </a:r>
                      <a:endParaRPr lang="en-US" sz="3200" dirty="0">
                        <a:effectLst/>
                        <a:latin typeface="Calibri"/>
                        <a:ea typeface="Calibri"/>
                        <a:cs typeface="Times New Roman"/>
                      </a:endParaRPr>
                    </a:p>
                  </a:txBody>
                  <a:tcPr marL="68570" marR="685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3200" dirty="0">
                          <a:solidFill>
                            <a:srgbClr val="000000"/>
                          </a:solidFill>
                          <a:effectLst/>
                          <a:latin typeface="Calibri"/>
                          <a:ea typeface="Times New Roman"/>
                          <a:cs typeface="Times New Roman"/>
                        </a:rPr>
                        <a:t>$46M</a:t>
                      </a:r>
                      <a:endParaRPr lang="en-US" sz="3200" dirty="0">
                        <a:effectLst/>
                        <a:latin typeface="Calibri"/>
                        <a:ea typeface="Calibri"/>
                        <a:cs typeface="Times New Roman"/>
                      </a:endParaRPr>
                    </a:p>
                  </a:txBody>
                  <a:tcPr marL="68570" marR="685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472239">
                <a:tc>
                  <a:txBody>
                    <a:bodyPr/>
                    <a:lstStyle/>
                    <a:p>
                      <a:pPr marL="0" marR="0" algn="ctr">
                        <a:lnSpc>
                          <a:spcPct val="115000"/>
                        </a:lnSpc>
                        <a:spcBef>
                          <a:spcPts val="0"/>
                        </a:spcBef>
                        <a:spcAft>
                          <a:spcPts val="0"/>
                        </a:spcAft>
                      </a:pPr>
                      <a:r>
                        <a:rPr lang="en-US" sz="2800" b="1" dirty="0">
                          <a:effectLst/>
                          <a:latin typeface="Calibri"/>
                          <a:ea typeface="Calibri"/>
                          <a:cs typeface="Times New Roman"/>
                        </a:rPr>
                        <a:t>Annual</a:t>
                      </a:r>
                      <a:r>
                        <a:rPr lang="en-US" sz="2800" b="1" baseline="0" dirty="0">
                          <a:effectLst/>
                          <a:latin typeface="Calibri"/>
                          <a:ea typeface="Calibri"/>
                          <a:cs typeface="Times New Roman"/>
                        </a:rPr>
                        <a:t> Operating Costs*</a:t>
                      </a:r>
                      <a:endParaRPr lang="en-US" sz="2800" b="1" dirty="0">
                        <a:effectLst/>
                        <a:latin typeface="Calibri"/>
                        <a:ea typeface="Calibri"/>
                        <a:cs typeface="Times New Roman"/>
                      </a:endParaRPr>
                    </a:p>
                  </a:txBody>
                  <a:tcPr marL="68570" marR="685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3200" dirty="0">
                          <a:effectLst/>
                          <a:latin typeface="Calibri"/>
                          <a:ea typeface="Calibri"/>
                          <a:cs typeface="Times New Roman"/>
                        </a:rPr>
                        <a:t>$650</a:t>
                      </a:r>
                      <a:r>
                        <a:rPr lang="en-US" sz="3200" baseline="0" dirty="0">
                          <a:effectLst/>
                          <a:latin typeface="Calibri"/>
                          <a:ea typeface="Calibri"/>
                          <a:cs typeface="Times New Roman"/>
                        </a:rPr>
                        <a:t>M</a:t>
                      </a:r>
                      <a:endParaRPr lang="en-US" sz="3200" dirty="0">
                        <a:effectLst/>
                        <a:latin typeface="Calibri"/>
                        <a:ea typeface="Calibri"/>
                        <a:cs typeface="Times New Roman"/>
                      </a:endParaRPr>
                    </a:p>
                  </a:txBody>
                  <a:tcPr marL="68570" marR="685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3200" dirty="0">
                          <a:effectLst/>
                          <a:latin typeface="Calibri"/>
                          <a:ea typeface="Calibri"/>
                          <a:cs typeface="Times New Roman"/>
                        </a:rPr>
                        <a:t>$540M</a:t>
                      </a:r>
                    </a:p>
                  </a:txBody>
                  <a:tcPr marL="68570" marR="685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
        <p:nvSpPr>
          <p:cNvPr id="79892" name="Title 1"/>
          <p:cNvSpPr>
            <a:spLocks noGrp="1"/>
          </p:cNvSpPr>
          <p:nvPr>
            <p:ph type="title"/>
          </p:nvPr>
        </p:nvSpPr>
        <p:spPr>
          <a:xfrm>
            <a:off x="1920875" y="827088"/>
            <a:ext cx="8529638" cy="1066800"/>
          </a:xfrm>
        </p:spPr>
        <p:txBody>
          <a:bodyPr/>
          <a:lstStyle/>
          <a:p>
            <a:pPr eaLnBrk="1" hangingPunct="1"/>
            <a:r>
              <a:rPr lang="en-US" altLang="en-US" sz="3400" b="1">
                <a:solidFill>
                  <a:srgbClr val="281EEE"/>
                </a:solidFill>
                <a:latin typeface="Times New Roman" pitchFamily="18" charset="0"/>
                <a:cs typeface="Times New Roman" pitchFamily="18" charset="0"/>
              </a:rPr>
              <a:t>Annual Public Costs: WRIA 9 Project Area</a:t>
            </a:r>
          </a:p>
        </p:txBody>
      </p:sp>
      <p:sp>
        <p:nvSpPr>
          <p:cNvPr id="79893" name="TextBox 1"/>
          <p:cNvSpPr txBox="1">
            <a:spLocks noChangeArrowheads="1"/>
          </p:cNvSpPr>
          <p:nvPr/>
        </p:nvSpPr>
        <p:spPr bwMode="auto">
          <a:xfrm>
            <a:off x="2400301" y="6032501"/>
            <a:ext cx="805021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400">
                <a:solidFill>
                  <a:schemeClr val="bg2"/>
                </a:solidFill>
              </a:rPr>
              <a:t>*Operating costs include O&amp;M and I&amp;E costs. Value reflects annual operating costs after all necessary facilities are built.</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Title 1"/>
          <p:cNvSpPr>
            <a:spLocks noGrp="1"/>
          </p:cNvSpPr>
          <p:nvPr>
            <p:ph type="title"/>
          </p:nvPr>
        </p:nvSpPr>
        <p:spPr>
          <a:xfrm>
            <a:off x="1419226" y="588963"/>
            <a:ext cx="9248775" cy="1066800"/>
          </a:xfrm>
        </p:spPr>
        <p:txBody>
          <a:bodyPr/>
          <a:lstStyle/>
          <a:p>
            <a:pPr eaLnBrk="1" hangingPunct="1"/>
            <a:r>
              <a:rPr lang="en-US" altLang="en-US" sz="3800" b="1">
                <a:solidFill>
                  <a:srgbClr val="281EEE"/>
                </a:solidFill>
                <a:latin typeface="Times New Roman" pitchFamily="18" charset="0"/>
                <a:cs typeface="Times New Roman" pitchFamily="18" charset="0"/>
              </a:rPr>
              <a:t>Annual Public Costs: Puget Sound Basin</a:t>
            </a:r>
          </a:p>
        </p:txBody>
      </p:sp>
      <p:sp>
        <p:nvSpPr>
          <p:cNvPr id="80899" name="TextBox 5"/>
          <p:cNvSpPr txBox="1">
            <a:spLocks noChangeArrowheads="1"/>
          </p:cNvSpPr>
          <p:nvPr/>
        </p:nvSpPr>
        <p:spPr bwMode="auto">
          <a:xfrm>
            <a:off x="2341563" y="5691189"/>
            <a:ext cx="8050212"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400">
                <a:solidFill>
                  <a:schemeClr val="bg2"/>
                </a:solidFill>
              </a:rPr>
              <a:t>*Operating costs include O&amp;M and I&amp;E costs. Value reflects annual operating costs after all necessary facilities are built.</a:t>
            </a:r>
          </a:p>
        </p:txBody>
      </p:sp>
      <p:graphicFrame>
        <p:nvGraphicFramePr>
          <p:cNvPr id="7" name="Content Placeholder 4"/>
          <p:cNvGraphicFramePr>
            <a:graphicFrameLocks/>
          </p:cNvGraphicFramePr>
          <p:nvPr/>
        </p:nvGraphicFramePr>
        <p:xfrm>
          <a:off x="2874963" y="1817688"/>
          <a:ext cx="6337300" cy="3643312"/>
        </p:xfrm>
        <a:graphic>
          <a:graphicData uri="http://schemas.openxmlformats.org/drawingml/2006/table">
            <a:tbl>
              <a:tblPr firstRow="1" firstCol="1" bandRow="1"/>
              <a:tblGrid>
                <a:gridCol w="2430502">
                  <a:extLst>
                    <a:ext uri="{9D8B030D-6E8A-4147-A177-3AD203B41FA5}">
                      <a16:colId xmlns:a16="http://schemas.microsoft.com/office/drawing/2014/main" val="20000"/>
                    </a:ext>
                  </a:extLst>
                </a:gridCol>
                <a:gridCol w="2029673">
                  <a:extLst>
                    <a:ext uri="{9D8B030D-6E8A-4147-A177-3AD203B41FA5}">
                      <a16:colId xmlns:a16="http://schemas.microsoft.com/office/drawing/2014/main" val="20001"/>
                    </a:ext>
                  </a:extLst>
                </a:gridCol>
                <a:gridCol w="1877125">
                  <a:extLst>
                    <a:ext uri="{9D8B030D-6E8A-4147-A177-3AD203B41FA5}">
                      <a16:colId xmlns:a16="http://schemas.microsoft.com/office/drawing/2014/main" val="20002"/>
                    </a:ext>
                  </a:extLst>
                </a:gridCol>
              </a:tblGrid>
              <a:tr h="1006891">
                <a:tc>
                  <a:txBody>
                    <a:bodyPr/>
                    <a:lstStyle/>
                    <a:p>
                      <a:pPr algn="ctr">
                        <a:lnSpc>
                          <a:spcPct val="115000"/>
                        </a:lnSpc>
                      </a:pPr>
                      <a:endParaRPr lang="en-US" sz="2800" b="1" dirty="0">
                        <a:effectLst/>
                        <a:latin typeface="Calibri"/>
                      </a:endParaRPr>
                    </a:p>
                  </a:txBody>
                  <a:tcPr marL="68587" marR="685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algn="ctr">
                        <a:lnSpc>
                          <a:spcPct val="115000"/>
                        </a:lnSpc>
                        <a:spcBef>
                          <a:spcPts val="0"/>
                        </a:spcBef>
                        <a:spcAft>
                          <a:spcPts val="0"/>
                        </a:spcAft>
                      </a:pPr>
                      <a:r>
                        <a:rPr lang="en-US" sz="2800" b="1" dirty="0">
                          <a:solidFill>
                            <a:srgbClr val="000000"/>
                          </a:solidFill>
                          <a:effectLst/>
                          <a:latin typeface="Calibri"/>
                          <a:ea typeface="Times New Roman"/>
                          <a:cs typeface="Times New Roman"/>
                        </a:rPr>
                        <a:t>30</a:t>
                      </a:r>
                      <a:r>
                        <a:rPr lang="en-US" sz="2800" b="1" baseline="0" dirty="0">
                          <a:solidFill>
                            <a:srgbClr val="000000"/>
                          </a:solidFill>
                          <a:effectLst/>
                          <a:latin typeface="Calibri"/>
                          <a:ea typeface="Times New Roman"/>
                          <a:cs typeface="Times New Roman"/>
                        </a:rPr>
                        <a:t>-year</a:t>
                      </a:r>
                      <a:endParaRPr lang="en-US" sz="2800" dirty="0">
                        <a:effectLst/>
                        <a:latin typeface="Calibri"/>
                        <a:ea typeface="Calibri"/>
                        <a:cs typeface="Times New Roman"/>
                      </a:endParaRPr>
                    </a:p>
                  </a:txBody>
                  <a:tcPr marL="68587" marR="685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algn="ctr">
                        <a:lnSpc>
                          <a:spcPct val="115000"/>
                        </a:lnSpc>
                        <a:spcBef>
                          <a:spcPts val="0"/>
                        </a:spcBef>
                        <a:spcAft>
                          <a:spcPts val="0"/>
                        </a:spcAft>
                      </a:pPr>
                      <a:r>
                        <a:rPr lang="en-US" sz="2800" b="1" dirty="0">
                          <a:solidFill>
                            <a:srgbClr val="000000"/>
                          </a:solidFill>
                          <a:effectLst/>
                          <a:latin typeface="Calibri"/>
                          <a:ea typeface="Times New Roman"/>
                          <a:cs typeface="Times New Roman"/>
                        </a:rPr>
                        <a:t>100</a:t>
                      </a:r>
                      <a:r>
                        <a:rPr lang="en-US" sz="2800" b="1" baseline="0" dirty="0">
                          <a:solidFill>
                            <a:srgbClr val="000000"/>
                          </a:solidFill>
                          <a:effectLst/>
                          <a:latin typeface="Calibri"/>
                          <a:ea typeface="Times New Roman"/>
                          <a:cs typeface="Times New Roman"/>
                        </a:rPr>
                        <a:t>-year</a:t>
                      </a:r>
                      <a:endParaRPr lang="en-US" sz="2800" dirty="0">
                        <a:effectLst/>
                        <a:latin typeface="Calibri"/>
                        <a:ea typeface="Calibri"/>
                        <a:cs typeface="Times New Roman"/>
                      </a:endParaRPr>
                    </a:p>
                  </a:txBody>
                  <a:tcPr marL="68587" marR="685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00"/>
                  </a:ext>
                </a:extLst>
              </a:tr>
              <a:tr h="1164182">
                <a:tc>
                  <a:txBody>
                    <a:bodyPr/>
                    <a:lstStyle/>
                    <a:p>
                      <a:pPr marL="0" marR="0" algn="ctr">
                        <a:lnSpc>
                          <a:spcPct val="115000"/>
                        </a:lnSpc>
                        <a:spcBef>
                          <a:spcPts val="0"/>
                        </a:spcBef>
                        <a:spcAft>
                          <a:spcPts val="0"/>
                        </a:spcAft>
                      </a:pPr>
                      <a:r>
                        <a:rPr lang="en-US" sz="2800" b="1" dirty="0">
                          <a:solidFill>
                            <a:srgbClr val="000000"/>
                          </a:solidFill>
                          <a:effectLst/>
                          <a:latin typeface="Calibri"/>
                          <a:ea typeface="Times New Roman"/>
                          <a:cs typeface="Times New Roman"/>
                        </a:rPr>
                        <a:t>Annual</a:t>
                      </a:r>
                      <a:r>
                        <a:rPr lang="en-US" sz="2800" b="1" baseline="0" dirty="0">
                          <a:solidFill>
                            <a:srgbClr val="000000"/>
                          </a:solidFill>
                          <a:effectLst/>
                          <a:latin typeface="Calibri"/>
                          <a:ea typeface="Times New Roman"/>
                          <a:cs typeface="Times New Roman"/>
                        </a:rPr>
                        <a:t> Capital Costs</a:t>
                      </a:r>
                      <a:endParaRPr lang="en-US" sz="2800" dirty="0">
                        <a:effectLst/>
                        <a:latin typeface="Calibri"/>
                        <a:ea typeface="Calibri"/>
                        <a:cs typeface="Times New Roman"/>
                      </a:endParaRPr>
                    </a:p>
                  </a:txBody>
                  <a:tcPr marL="68587" marR="685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3200" dirty="0">
                          <a:solidFill>
                            <a:srgbClr val="000000"/>
                          </a:solidFill>
                          <a:effectLst/>
                          <a:latin typeface="Calibri"/>
                          <a:ea typeface="Times New Roman"/>
                          <a:cs typeface="Times New Roman"/>
                        </a:rPr>
                        <a:t>$4.3B</a:t>
                      </a:r>
                      <a:endParaRPr lang="en-US" sz="3200" dirty="0">
                        <a:effectLst/>
                        <a:latin typeface="Calibri"/>
                        <a:ea typeface="Calibri"/>
                        <a:cs typeface="Times New Roman"/>
                      </a:endParaRPr>
                    </a:p>
                  </a:txBody>
                  <a:tcPr marL="68587" marR="685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3200" dirty="0">
                          <a:solidFill>
                            <a:srgbClr val="000000"/>
                          </a:solidFill>
                          <a:effectLst/>
                          <a:latin typeface="Calibri"/>
                          <a:ea typeface="Times New Roman"/>
                          <a:cs typeface="Times New Roman"/>
                        </a:rPr>
                        <a:t>$650M</a:t>
                      </a:r>
                      <a:endParaRPr lang="en-US" sz="3200" dirty="0">
                        <a:effectLst/>
                        <a:latin typeface="Calibri"/>
                        <a:ea typeface="Calibri"/>
                        <a:cs typeface="Times New Roman"/>
                      </a:endParaRPr>
                    </a:p>
                  </a:txBody>
                  <a:tcPr marL="68587" marR="685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472239">
                <a:tc>
                  <a:txBody>
                    <a:bodyPr/>
                    <a:lstStyle/>
                    <a:p>
                      <a:pPr marL="0" marR="0" algn="ctr">
                        <a:lnSpc>
                          <a:spcPct val="115000"/>
                        </a:lnSpc>
                        <a:spcBef>
                          <a:spcPts val="0"/>
                        </a:spcBef>
                        <a:spcAft>
                          <a:spcPts val="0"/>
                        </a:spcAft>
                      </a:pPr>
                      <a:r>
                        <a:rPr lang="en-US" sz="2800" b="1" dirty="0">
                          <a:effectLst/>
                          <a:latin typeface="Calibri"/>
                          <a:ea typeface="Calibri"/>
                          <a:cs typeface="Times New Roman"/>
                        </a:rPr>
                        <a:t>Annual</a:t>
                      </a:r>
                      <a:r>
                        <a:rPr lang="en-US" sz="2800" b="1" baseline="0" dirty="0">
                          <a:effectLst/>
                          <a:latin typeface="Calibri"/>
                          <a:ea typeface="Calibri"/>
                          <a:cs typeface="Times New Roman"/>
                        </a:rPr>
                        <a:t> Operating Costs*</a:t>
                      </a:r>
                      <a:endParaRPr lang="en-US" sz="2800" b="1" dirty="0">
                        <a:effectLst/>
                        <a:latin typeface="Calibri"/>
                        <a:ea typeface="Calibri"/>
                        <a:cs typeface="Times New Roman"/>
                      </a:endParaRPr>
                    </a:p>
                  </a:txBody>
                  <a:tcPr marL="68587" marR="685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3200" dirty="0">
                          <a:effectLst/>
                          <a:latin typeface="Calibri"/>
                          <a:ea typeface="Calibri"/>
                          <a:cs typeface="Times New Roman"/>
                        </a:rPr>
                        <a:t>$13B</a:t>
                      </a:r>
                    </a:p>
                  </a:txBody>
                  <a:tcPr marL="68587" marR="685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3200" dirty="0">
                          <a:effectLst/>
                          <a:latin typeface="Calibri"/>
                          <a:ea typeface="Calibri"/>
                          <a:cs typeface="Times New Roman"/>
                        </a:rPr>
                        <a:t>$11B</a:t>
                      </a:r>
                    </a:p>
                  </a:txBody>
                  <a:tcPr marL="68587" marR="685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9EAF3F6-EF7F-4A3A-A6ED-7F2C76679174}"/>
              </a:ext>
            </a:extLst>
          </p:cNvPr>
          <p:cNvPicPr>
            <a:picLocks noChangeAspect="1"/>
          </p:cNvPicPr>
          <p:nvPr/>
        </p:nvPicPr>
        <p:blipFill>
          <a:blip r:embed="rId2"/>
          <a:stretch>
            <a:fillRect/>
          </a:stretch>
        </p:blipFill>
        <p:spPr>
          <a:xfrm>
            <a:off x="2593943" y="5522"/>
            <a:ext cx="9598057" cy="6852478"/>
          </a:xfrm>
          <a:prstGeom prst="rect">
            <a:avLst/>
          </a:prstGeom>
          <a:ln>
            <a:solidFill>
              <a:srgbClr val="00B0F0"/>
            </a:solidFill>
          </a:ln>
        </p:spPr>
      </p:pic>
      <p:sp>
        <p:nvSpPr>
          <p:cNvPr id="5" name="Rectangle 4">
            <a:extLst>
              <a:ext uri="{FF2B5EF4-FFF2-40B4-BE49-F238E27FC236}">
                <a16:creationId xmlns:a16="http://schemas.microsoft.com/office/drawing/2014/main" id="{5F63AACE-A0FA-4515-9A71-50F37D7E79E2}"/>
              </a:ext>
            </a:extLst>
          </p:cNvPr>
          <p:cNvSpPr/>
          <p:nvPr/>
        </p:nvSpPr>
        <p:spPr>
          <a:xfrm>
            <a:off x="171254" y="6488668"/>
            <a:ext cx="11849492" cy="369332"/>
          </a:xfrm>
          <a:prstGeom prst="rect">
            <a:avLst/>
          </a:prstGeom>
          <a:solidFill>
            <a:schemeClr val="accent3">
              <a:lumMod val="60000"/>
              <a:lumOff val="40000"/>
              <a:alpha val="50000"/>
            </a:schemeClr>
          </a:solidFill>
        </p:spPr>
        <p:txBody>
          <a:bodyPr wrap="square">
            <a:spAutoFit/>
          </a:bodyPr>
          <a:lstStyle/>
          <a:p>
            <a:r>
              <a:rPr lang="en-US" dirty="0">
                <a:hlinkClick r:id="rId3"/>
              </a:rPr>
              <a:t>https://www.kingcounty.gov/services/environment/watersheds/sammamish/bear-creek/bear-creek-stormwater-plan.aspx</a:t>
            </a:r>
            <a:r>
              <a:rPr lang="en-US" dirty="0"/>
              <a:t> </a:t>
            </a:r>
          </a:p>
        </p:txBody>
      </p:sp>
      <p:pic>
        <p:nvPicPr>
          <p:cNvPr id="6" name="Picture 5">
            <a:extLst>
              <a:ext uri="{FF2B5EF4-FFF2-40B4-BE49-F238E27FC236}">
                <a16:creationId xmlns:a16="http://schemas.microsoft.com/office/drawing/2014/main" id="{CE1FB0F7-6B2D-44D1-8BB2-B96399410C95}"/>
              </a:ext>
            </a:extLst>
          </p:cNvPr>
          <p:cNvPicPr>
            <a:picLocks noChangeAspect="1"/>
          </p:cNvPicPr>
          <p:nvPr/>
        </p:nvPicPr>
        <p:blipFill>
          <a:blip r:embed="rId4"/>
          <a:stretch>
            <a:fillRect/>
          </a:stretch>
        </p:blipFill>
        <p:spPr>
          <a:xfrm>
            <a:off x="1197206" y="2755018"/>
            <a:ext cx="3026003" cy="3603360"/>
          </a:xfrm>
          <a:prstGeom prst="rect">
            <a:avLst/>
          </a:prstGeom>
          <a:ln w="25400">
            <a:solidFill>
              <a:srgbClr val="00B0F0"/>
            </a:solidFill>
          </a:ln>
        </p:spPr>
      </p:pic>
    </p:spTree>
    <p:extLst>
      <p:ext uri="{BB962C8B-B14F-4D97-AF65-F5344CB8AC3E}">
        <p14:creationId xmlns:p14="http://schemas.microsoft.com/office/powerpoint/2010/main" val="392521191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02A2499-3199-42A8-B73B-4287562514CE}"/>
              </a:ext>
            </a:extLst>
          </p:cNvPr>
          <p:cNvPicPr>
            <a:picLocks noChangeAspect="1"/>
          </p:cNvPicPr>
          <p:nvPr/>
        </p:nvPicPr>
        <p:blipFill>
          <a:blip r:embed="rId2"/>
          <a:stretch>
            <a:fillRect/>
          </a:stretch>
        </p:blipFill>
        <p:spPr>
          <a:xfrm>
            <a:off x="1758933" y="985414"/>
            <a:ext cx="8521286" cy="5872586"/>
          </a:xfrm>
          <a:prstGeom prst="rect">
            <a:avLst/>
          </a:prstGeom>
        </p:spPr>
      </p:pic>
      <p:sp>
        <p:nvSpPr>
          <p:cNvPr id="3" name="Title 2">
            <a:extLst>
              <a:ext uri="{FF2B5EF4-FFF2-40B4-BE49-F238E27FC236}">
                <a16:creationId xmlns:a16="http://schemas.microsoft.com/office/drawing/2014/main" id="{4A374571-40DC-4619-9887-FBDD0B819D0D}"/>
              </a:ext>
            </a:extLst>
          </p:cNvPr>
          <p:cNvSpPr>
            <a:spLocks noGrp="1"/>
          </p:cNvSpPr>
          <p:nvPr>
            <p:ph type="title"/>
          </p:nvPr>
        </p:nvSpPr>
        <p:spPr>
          <a:xfrm>
            <a:off x="375212" y="0"/>
            <a:ext cx="10515600" cy="1325563"/>
          </a:xfrm>
        </p:spPr>
        <p:txBody>
          <a:bodyPr/>
          <a:lstStyle/>
          <a:p>
            <a:r>
              <a:rPr lang="en-US" dirty="0"/>
              <a:t>Bear Creek Watershed Management Study</a:t>
            </a:r>
          </a:p>
        </p:txBody>
      </p:sp>
    </p:spTree>
    <p:extLst>
      <p:ext uri="{BB962C8B-B14F-4D97-AF65-F5344CB8AC3E}">
        <p14:creationId xmlns:p14="http://schemas.microsoft.com/office/powerpoint/2010/main" val="319044109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8273847-811D-45D0-B606-60BFE32A09F9}"/>
              </a:ext>
            </a:extLst>
          </p:cNvPr>
          <p:cNvPicPr>
            <a:picLocks noChangeAspect="1"/>
          </p:cNvPicPr>
          <p:nvPr/>
        </p:nvPicPr>
        <p:blipFill>
          <a:blip r:embed="rId2"/>
          <a:stretch>
            <a:fillRect/>
          </a:stretch>
        </p:blipFill>
        <p:spPr>
          <a:xfrm>
            <a:off x="1921398" y="976526"/>
            <a:ext cx="8171726" cy="5881474"/>
          </a:xfrm>
          <a:prstGeom prst="rect">
            <a:avLst/>
          </a:prstGeom>
        </p:spPr>
      </p:pic>
      <p:sp>
        <p:nvSpPr>
          <p:cNvPr id="3" name="Title 2">
            <a:extLst>
              <a:ext uri="{FF2B5EF4-FFF2-40B4-BE49-F238E27FC236}">
                <a16:creationId xmlns:a16="http://schemas.microsoft.com/office/drawing/2014/main" id="{7A622F82-CBC3-4DFB-A486-8339286418A6}"/>
              </a:ext>
            </a:extLst>
          </p:cNvPr>
          <p:cNvSpPr txBox="1">
            <a:spLocks/>
          </p:cNvSpPr>
          <p:nvPr/>
        </p:nvSpPr>
        <p:spPr>
          <a:xfrm>
            <a:off x="340488" y="208344"/>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Bear Creek Watershed Management Study</a:t>
            </a:r>
          </a:p>
        </p:txBody>
      </p:sp>
    </p:spTree>
    <p:extLst>
      <p:ext uri="{BB962C8B-B14F-4D97-AF65-F5344CB8AC3E}">
        <p14:creationId xmlns:p14="http://schemas.microsoft.com/office/powerpoint/2010/main" val="107023563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55184" y="125962"/>
            <a:ext cx="9371949" cy="1183566"/>
          </a:xfrm>
        </p:spPr>
        <p:txBody>
          <a:bodyPr anchor="t">
            <a:normAutofit fontScale="90000"/>
          </a:bodyPr>
          <a:lstStyle/>
          <a:p>
            <a:pPr algn="ctr"/>
            <a:r>
              <a:rPr lang="en-US" dirty="0">
                <a:solidFill>
                  <a:schemeClr val="tx1"/>
                </a:solidFill>
                <a:latin typeface="+mn-lt"/>
              </a:rPr>
              <a:t>Current trends – King County – 46 Stations </a:t>
            </a:r>
            <a:br>
              <a:rPr lang="en-US" dirty="0">
                <a:solidFill>
                  <a:schemeClr val="tx1"/>
                </a:solidFill>
                <a:latin typeface="+mn-lt"/>
              </a:rPr>
            </a:br>
            <a:r>
              <a:rPr lang="en-US" dirty="0">
                <a:solidFill>
                  <a:schemeClr val="tx1"/>
                </a:solidFill>
                <a:latin typeface="+mn-lt"/>
              </a:rPr>
              <a:t>2000-2020 with at least 15 years of data</a:t>
            </a:r>
          </a:p>
        </p:txBody>
      </p:sp>
      <p:sp>
        <p:nvSpPr>
          <p:cNvPr id="3" name="Slide Number Placeholder 2"/>
          <p:cNvSpPr>
            <a:spLocks noGrp="1"/>
          </p:cNvSpPr>
          <p:nvPr>
            <p:ph type="sldNum" sz="quarter" idx="4294967295"/>
          </p:nvPr>
        </p:nvSpPr>
        <p:spPr>
          <a:xfrm>
            <a:off x="8610600" y="6356350"/>
            <a:ext cx="2743200" cy="365125"/>
          </a:xfrm>
          <a:prstGeom prst="rect">
            <a:avLst/>
          </a:prstGeom>
        </p:spPr>
        <p:txBody>
          <a:bodyPr/>
          <a:lstStyle/>
          <a:p>
            <a:fld id="{9CD8D479-8942-46E8-A226-A4E01F7A105C}" type="slidenum">
              <a:rPr lang="en-US" smtClean="0"/>
              <a:t>89</a:t>
            </a:fld>
            <a:endParaRPr lang="en-US"/>
          </a:p>
        </p:txBody>
      </p:sp>
      <p:pic>
        <p:nvPicPr>
          <p:cNvPr id="4" name="Picture 3">
            <a:extLst>
              <a:ext uri="{FF2B5EF4-FFF2-40B4-BE49-F238E27FC236}">
                <a16:creationId xmlns:a16="http://schemas.microsoft.com/office/drawing/2014/main" id="{9A6F85DE-B7D8-4C5B-A875-0122DDD28A5D}"/>
              </a:ext>
            </a:extLst>
          </p:cNvPr>
          <p:cNvPicPr>
            <a:picLocks noChangeAspect="1"/>
          </p:cNvPicPr>
          <p:nvPr/>
        </p:nvPicPr>
        <p:blipFill>
          <a:blip r:embed="rId3"/>
          <a:stretch>
            <a:fillRect/>
          </a:stretch>
        </p:blipFill>
        <p:spPr>
          <a:xfrm>
            <a:off x="1772676" y="1271568"/>
            <a:ext cx="8209524" cy="5333333"/>
          </a:xfrm>
          <a:prstGeom prst="rect">
            <a:avLst/>
          </a:prstGeom>
          <a:ln w="22225">
            <a:solidFill>
              <a:srgbClr val="00B0F0"/>
            </a:solidFill>
          </a:ln>
        </p:spPr>
      </p:pic>
      <p:sp>
        <p:nvSpPr>
          <p:cNvPr id="5" name="TextBox 4">
            <a:extLst>
              <a:ext uri="{FF2B5EF4-FFF2-40B4-BE49-F238E27FC236}">
                <a16:creationId xmlns:a16="http://schemas.microsoft.com/office/drawing/2014/main" id="{5A7D7643-F10B-4E05-BF08-881BB8280607}"/>
              </a:ext>
            </a:extLst>
          </p:cNvPr>
          <p:cNvSpPr txBox="1"/>
          <p:nvPr/>
        </p:nvSpPr>
        <p:spPr>
          <a:xfrm>
            <a:off x="5226851" y="6449606"/>
            <a:ext cx="869149" cy="461665"/>
          </a:xfrm>
          <a:prstGeom prst="rect">
            <a:avLst/>
          </a:prstGeom>
          <a:solidFill>
            <a:schemeClr val="bg1"/>
          </a:solidFill>
        </p:spPr>
        <p:txBody>
          <a:bodyPr wrap="none" rtlCol="0">
            <a:spAutoFit/>
          </a:bodyPr>
          <a:lstStyle/>
          <a:p>
            <a:r>
              <a:rPr lang="en-US" sz="2400" b="1" dirty="0"/>
              <a:t>slope</a:t>
            </a:r>
          </a:p>
        </p:txBody>
      </p:sp>
      <p:sp>
        <p:nvSpPr>
          <p:cNvPr id="7" name="TextBox 6">
            <a:extLst>
              <a:ext uri="{FF2B5EF4-FFF2-40B4-BE49-F238E27FC236}">
                <a16:creationId xmlns:a16="http://schemas.microsoft.com/office/drawing/2014/main" id="{BF09FB4F-6148-47FE-BCE8-DEA3836AB6C1}"/>
              </a:ext>
            </a:extLst>
          </p:cNvPr>
          <p:cNvSpPr txBox="1"/>
          <p:nvPr/>
        </p:nvSpPr>
        <p:spPr>
          <a:xfrm rot="16200000">
            <a:off x="-956783" y="3715334"/>
            <a:ext cx="5462153" cy="369332"/>
          </a:xfrm>
          <a:prstGeom prst="rect">
            <a:avLst/>
          </a:prstGeom>
          <a:solidFill>
            <a:schemeClr val="bg1"/>
          </a:solidFill>
        </p:spPr>
        <p:txBody>
          <a:bodyPr wrap="square" rtlCol="0">
            <a:spAutoFit/>
          </a:bodyPr>
          <a:lstStyle/>
          <a:p>
            <a:r>
              <a:rPr lang="en-US" b="1" dirty="0"/>
              <a:t>Fraction of sites with trend slope less than or equal to</a:t>
            </a:r>
          </a:p>
        </p:txBody>
      </p:sp>
    </p:spTree>
    <p:extLst>
      <p:ext uri="{BB962C8B-B14F-4D97-AF65-F5344CB8AC3E}">
        <p14:creationId xmlns:p14="http://schemas.microsoft.com/office/powerpoint/2010/main" val="18225316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0250" y="195391"/>
            <a:ext cx="11346397" cy="1183566"/>
          </a:xfrm>
        </p:spPr>
        <p:txBody>
          <a:bodyPr anchor="t">
            <a:normAutofit fontScale="90000"/>
          </a:bodyPr>
          <a:lstStyle/>
          <a:p>
            <a:r>
              <a:rPr lang="en-US" dirty="0">
                <a:solidFill>
                  <a:schemeClr val="tx1"/>
                </a:solidFill>
                <a:latin typeface="+mn-lt"/>
              </a:rPr>
              <a:t>Current hydrologic trends – King County – 46 Stations </a:t>
            </a:r>
            <a:br>
              <a:rPr lang="en-US" dirty="0">
                <a:solidFill>
                  <a:schemeClr val="tx1"/>
                </a:solidFill>
                <a:latin typeface="+mn-lt"/>
              </a:rPr>
            </a:br>
            <a:r>
              <a:rPr lang="en-US" dirty="0">
                <a:solidFill>
                  <a:schemeClr val="tx1"/>
                </a:solidFill>
                <a:latin typeface="+mn-lt"/>
              </a:rPr>
              <a:t>2000-2020</a:t>
            </a:r>
          </a:p>
        </p:txBody>
      </p:sp>
      <p:sp>
        <p:nvSpPr>
          <p:cNvPr id="7" name="TextBox 6"/>
          <p:cNvSpPr txBox="1"/>
          <p:nvPr/>
        </p:nvSpPr>
        <p:spPr>
          <a:xfrm>
            <a:off x="929018" y="6164443"/>
            <a:ext cx="7955676" cy="646331"/>
          </a:xfrm>
          <a:prstGeom prst="rect">
            <a:avLst/>
          </a:prstGeom>
          <a:noFill/>
        </p:spPr>
        <p:txBody>
          <a:bodyPr wrap="square" rtlCol="0">
            <a:spAutoFit/>
          </a:bodyPr>
          <a:lstStyle/>
          <a:p>
            <a:r>
              <a:rPr lang="en-US" dirty="0"/>
              <a:t>McBride, G.M. 2019. Has water quality improved or been maintained? A quantitative assessment procedure. J. </a:t>
            </a:r>
            <a:r>
              <a:rPr lang="en-US" dirty="0" err="1"/>
              <a:t>Env</a:t>
            </a:r>
            <a:r>
              <a:rPr lang="en-US" dirty="0"/>
              <a:t>. Qual. Doe:10.2134/jeq2018.03.0101.</a:t>
            </a:r>
          </a:p>
        </p:txBody>
      </p:sp>
      <p:pic>
        <p:nvPicPr>
          <p:cNvPr id="4" name="Picture 3">
            <a:extLst>
              <a:ext uri="{FF2B5EF4-FFF2-40B4-BE49-F238E27FC236}">
                <a16:creationId xmlns:a16="http://schemas.microsoft.com/office/drawing/2014/main" id="{3EAE8A02-0638-400B-900F-7C467C9B7E1E}"/>
              </a:ext>
            </a:extLst>
          </p:cNvPr>
          <p:cNvPicPr>
            <a:picLocks noChangeAspect="1"/>
          </p:cNvPicPr>
          <p:nvPr/>
        </p:nvPicPr>
        <p:blipFill>
          <a:blip r:embed="rId3"/>
          <a:stretch>
            <a:fillRect/>
          </a:stretch>
        </p:blipFill>
        <p:spPr>
          <a:xfrm>
            <a:off x="3452393" y="865788"/>
            <a:ext cx="8209524" cy="5333333"/>
          </a:xfrm>
          <a:prstGeom prst="rect">
            <a:avLst/>
          </a:prstGeom>
          <a:ln w="19050">
            <a:solidFill>
              <a:srgbClr val="00B0F0"/>
            </a:solidFill>
          </a:ln>
        </p:spPr>
      </p:pic>
    </p:spTree>
    <p:extLst>
      <p:ext uri="{BB962C8B-B14F-4D97-AF65-F5344CB8AC3E}">
        <p14:creationId xmlns:p14="http://schemas.microsoft.com/office/powerpoint/2010/main" val="27882035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lstStyle/>
          <a:p>
            <a:r>
              <a:rPr lang="en-US" dirty="0">
                <a:solidFill>
                  <a:schemeClr val="tx1"/>
                </a:solidFill>
              </a:rPr>
              <a:t>USGS Mercer Creek, Bellevue, WA (12120000 )</a:t>
            </a:r>
          </a:p>
        </p:txBody>
      </p:sp>
      <p:pic>
        <p:nvPicPr>
          <p:cNvPr id="9" name="Picture 3" descr="1937Bellevu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899" y="1155909"/>
            <a:ext cx="3159425" cy="228600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3" descr="1996Bellevu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3899" y="3611312"/>
            <a:ext cx="3159425" cy="2286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328033" y="3072577"/>
            <a:ext cx="649537" cy="369332"/>
          </a:xfrm>
          <a:prstGeom prst="rect">
            <a:avLst/>
          </a:prstGeom>
          <a:solidFill>
            <a:schemeClr val="tx1">
              <a:lumMod val="50000"/>
            </a:schemeClr>
          </a:solidFill>
        </p:spPr>
        <p:txBody>
          <a:bodyPr wrap="none" rtlCol="0">
            <a:spAutoFit/>
          </a:bodyPr>
          <a:lstStyle/>
          <a:p>
            <a:r>
              <a:rPr lang="en-US" b="1" dirty="0">
                <a:solidFill>
                  <a:schemeClr val="bg1"/>
                </a:solidFill>
              </a:rPr>
              <a:t>1937</a:t>
            </a:r>
          </a:p>
        </p:txBody>
      </p:sp>
      <p:sp>
        <p:nvSpPr>
          <p:cNvPr id="11" name="TextBox 10"/>
          <p:cNvSpPr txBox="1"/>
          <p:nvPr/>
        </p:nvSpPr>
        <p:spPr>
          <a:xfrm>
            <a:off x="313899" y="5522635"/>
            <a:ext cx="678391" cy="369332"/>
          </a:xfrm>
          <a:prstGeom prst="rect">
            <a:avLst/>
          </a:prstGeom>
          <a:solidFill>
            <a:schemeClr val="tx1">
              <a:lumMod val="50000"/>
            </a:schemeClr>
          </a:solidFill>
        </p:spPr>
        <p:txBody>
          <a:bodyPr wrap="none" rtlCol="0">
            <a:spAutoFit/>
          </a:bodyPr>
          <a:lstStyle/>
          <a:p>
            <a:r>
              <a:rPr lang="en-US" b="1" dirty="0">
                <a:solidFill>
                  <a:schemeClr val="bg1"/>
                </a:solidFill>
              </a:rPr>
              <a:t>1996</a:t>
            </a:r>
          </a:p>
        </p:txBody>
      </p:sp>
      <p:sp>
        <p:nvSpPr>
          <p:cNvPr id="6" name="TextBox 5"/>
          <p:cNvSpPr txBox="1"/>
          <p:nvPr/>
        </p:nvSpPr>
        <p:spPr>
          <a:xfrm>
            <a:off x="5909481" y="2019869"/>
            <a:ext cx="2656368" cy="369332"/>
          </a:xfrm>
          <a:prstGeom prst="rect">
            <a:avLst/>
          </a:prstGeom>
          <a:noFill/>
        </p:spPr>
        <p:txBody>
          <a:bodyPr wrap="none" rtlCol="0">
            <a:spAutoFit/>
          </a:bodyPr>
          <a:lstStyle/>
          <a:p>
            <a:r>
              <a:rPr lang="en-US" dirty="0"/>
              <a:t>Kelsey Creek (08EAS2272)</a:t>
            </a:r>
          </a:p>
        </p:txBody>
      </p:sp>
      <p:pic>
        <p:nvPicPr>
          <p:cNvPr id="7" name="Picture 6">
            <a:extLst>
              <a:ext uri="{FF2B5EF4-FFF2-40B4-BE49-F238E27FC236}">
                <a16:creationId xmlns:a16="http://schemas.microsoft.com/office/drawing/2014/main" id="{9BEE558D-CB79-468A-86E3-4A1B4830A892}"/>
              </a:ext>
            </a:extLst>
          </p:cNvPr>
          <p:cNvPicPr>
            <a:picLocks noChangeAspect="1"/>
          </p:cNvPicPr>
          <p:nvPr/>
        </p:nvPicPr>
        <p:blipFill>
          <a:blip r:embed="rId5"/>
          <a:stretch>
            <a:fillRect/>
          </a:stretch>
        </p:blipFill>
        <p:spPr>
          <a:xfrm>
            <a:off x="3668577" y="1077221"/>
            <a:ext cx="8209524" cy="5333333"/>
          </a:xfrm>
          <a:prstGeom prst="rect">
            <a:avLst/>
          </a:prstGeom>
          <a:ln w="25400">
            <a:solidFill>
              <a:srgbClr val="00B0F0"/>
            </a:solidFill>
          </a:ln>
        </p:spPr>
      </p:pic>
    </p:spTree>
    <p:extLst>
      <p:ext uri="{BB962C8B-B14F-4D97-AF65-F5344CB8AC3E}">
        <p14:creationId xmlns:p14="http://schemas.microsoft.com/office/powerpoint/2010/main" val="17621472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lstStyle/>
          <a:p>
            <a:r>
              <a:rPr lang="en-US" dirty="0">
                <a:solidFill>
                  <a:schemeClr val="tx1"/>
                </a:solidFill>
              </a:rPr>
              <a:t>USGS Mercer Creek, Bellevue, WA (12120000 )</a:t>
            </a:r>
          </a:p>
        </p:txBody>
      </p:sp>
      <p:pic>
        <p:nvPicPr>
          <p:cNvPr id="9" name="Picture 3" descr="1937Bellevu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899" y="1155909"/>
            <a:ext cx="3159425" cy="228600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3" descr="1996Bellevu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3899" y="3611312"/>
            <a:ext cx="3159425" cy="2286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328033" y="3072577"/>
            <a:ext cx="649537" cy="369332"/>
          </a:xfrm>
          <a:prstGeom prst="rect">
            <a:avLst/>
          </a:prstGeom>
          <a:solidFill>
            <a:schemeClr val="tx1">
              <a:lumMod val="50000"/>
            </a:schemeClr>
          </a:solidFill>
        </p:spPr>
        <p:txBody>
          <a:bodyPr wrap="none" rtlCol="0">
            <a:spAutoFit/>
          </a:bodyPr>
          <a:lstStyle/>
          <a:p>
            <a:r>
              <a:rPr lang="en-US" b="1" dirty="0">
                <a:solidFill>
                  <a:schemeClr val="bg1"/>
                </a:solidFill>
              </a:rPr>
              <a:t>1937</a:t>
            </a:r>
          </a:p>
        </p:txBody>
      </p:sp>
      <p:sp>
        <p:nvSpPr>
          <p:cNvPr id="11" name="TextBox 10"/>
          <p:cNvSpPr txBox="1"/>
          <p:nvPr/>
        </p:nvSpPr>
        <p:spPr>
          <a:xfrm>
            <a:off x="313899" y="5522635"/>
            <a:ext cx="678391" cy="369332"/>
          </a:xfrm>
          <a:prstGeom prst="rect">
            <a:avLst/>
          </a:prstGeom>
          <a:solidFill>
            <a:schemeClr val="tx1">
              <a:lumMod val="50000"/>
            </a:schemeClr>
          </a:solidFill>
        </p:spPr>
        <p:txBody>
          <a:bodyPr wrap="none" rtlCol="0">
            <a:spAutoFit/>
          </a:bodyPr>
          <a:lstStyle/>
          <a:p>
            <a:r>
              <a:rPr lang="en-US" b="1" dirty="0">
                <a:solidFill>
                  <a:schemeClr val="bg1"/>
                </a:solidFill>
              </a:rPr>
              <a:t>1996</a:t>
            </a:r>
          </a:p>
        </p:txBody>
      </p:sp>
      <p:pic>
        <p:nvPicPr>
          <p:cNvPr id="1026" name="Picture 2" descr="Graph of annual maximum streamflow at USGS 12120000 MERCER CREEK NEAR BELLEVUE, WA">
            <a:extLst>
              <a:ext uri="{FF2B5EF4-FFF2-40B4-BE49-F238E27FC236}">
                <a16:creationId xmlns:a16="http://schemas.microsoft.com/office/drawing/2014/main" id="{1BB8D88D-6506-4531-AF46-25FDE0F4C6D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44577" y="1155909"/>
            <a:ext cx="6760197" cy="50118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70667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15C8BD7C-DB11-4F75-9649-815198FBB9EB}"/>
              </a:ext>
            </a:extLst>
          </p:cNvPr>
          <p:cNvPicPr>
            <a:picLocks noChangeAspect="1"/>
          </p:cNvPicPr>
          <p:nvPr/>
        </p:nvPicPr>
        <p:blipFill>
          <a:blip r:embed="rId3"/>
          <a:stretch>
            <a:fillRect/>
          </a:stretch>
        </p:blipFill>
        <p:spPr>
          <a:xfrm>
            <a:off x="3916177" y="1195379"/>
            <a:ext cx="7437623" cy="4831866"/>
          </a:xfrm>
          <a:prstGeom prst="rect">
            <a:avLst/>
          </a:prstGeom>
          <a:ln w="25400">
            <a:solidFill>
              <a:srgbClr val="00B0F0"/>
            </a:solidFill>
          </a:ln>
        </p:spPr>
      </p:pic>
      <p:sp>
        <p:nvSpPr>
          <p:cNvPr id="2" name="Title 1"/>
          <p:cNvSpPr>
            <a:spLocks noGrp="1"/>
          </p:cNvSpPr>
          <p:nvPr>
            <p:ph type="title"/>
          </p:nvPr>
        </p:nvSpPr>
        <p:spPr/>
        <p:txBody>
          <a:bodyPr anchor="t"/>
          <a:lstStyle/>
          <a:p>
            <a:r>
              <a:rPr lang="en-US" dirty="0">
                <a:solidFill>
                  <a:schemeClr val="tx1"/>
                </a:solidFill>
              </a:rPr>
              <a:t>USGS Mercer Creek, Bellevue, WA (12120000 )</a:t>
            </a:r>
          </a:p>
        </p:txBody>
      </p:sp>
      <p:pic>
        <p:nvPicPr>
          <p:cNvPr id="9" name="Picture 3" descr="1937Bellevu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3899" y="1155909"/>
            <a:ext cx="3159425" cy="228600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3" descr="1996Bellevu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3899" y="3611312"/>
            <a:ext cx="3159425" cy="2286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328033" y="3072577"/>
            <a:ext cx="649537" cy="369332"/>
          </a:xfrm>
          <a:prstGeom prst="rect">
            <a:avLst/>
          </a:prstGeom>
          <a:solidFill>
            <a:schemeClr val="tx1">
              <a:lumMod val="50000"/>
            </a:schemeClr>
          </a:solidFill>
        </p:spPr>
        <p:txBody>
          <a:bodyPr wrap="none" rtlCol="0">
            <a:spAutoFit/>
          </a:bodyPr>
          <a:lstStyle/>
          <a:p>
            <a:r>
              <a:rPr lang="en-US" b="1" dirty="0">
                <a:solidFill>
                  <a:schemeClr val="bg1"/>
                </a:solidFill>
              </a:rPr>
              <a:t>1937</a:t>
            </a:r>
          </a:p>
        </p:txBody>
      </p:sp>
      <p:sp>
        <p:nvSpPr>
          <p:cNvPr id="11" name="TextBox 10"/>
          <p:cNvSpPr txBox="1"/>
          <p:nvPr/>
        </p:nvSpPr>
        <p:spPr>
          <a:xfrm>
            <a:off x="313899" y="5522635"/>
            <a:ext cx="678391" cy="369332"/>
          </a:xfrm>
          <a:prstGeom prst="rect">
            <a:avLst/>
          </a:prstGeom>
          <a:solidFill>
            <a:schemeClr val="tx1">
              <a:lumMod val="50000"/>
            </a:schemeClr>
          </a:solidFill>
        </p:spPr>
        <p:txBody>
          <a:bodyPr wrap="none" rtlCol="0">
            <a:spAutoFit/>
          </a:bodyPr>
          <a:lstStyle/>
          <a:p>
            <a:r>
              <a:rPr lang="en-US" b="1" dirty="0">
                <a:solidFill>
                  <a:schemeClr val="bg1"/>
                </a:solidFill>
              </a:rPr>
              <a:t>1996</a:t>
            </a:r>
          </a:p>
        </p:txBody>
      </p:sp>
      <p:sp>
        <p:nvSpPr>
          <p:cNvPr id="6" name="TextBox 5"/>
          <p:cNvSpPr txBox="1"/>
          <p:nvPr/>
        </p:nvSpPr>
        <p:spPr>
          <a:xfrm>
            <a:off x="5909481" y="2019869"/>
            <a:ext cx="2656368" cy="369332"/>
          </a:xfrm>
          <a:prstGeom prst="rect">
            <a:avLst/>
          </a:prstGeom>
          <a:noFill/>
        </p:spPr>
        <p:txBody>
          <a:bodyPr wrap="none" rtlCol="0">
            <a:spAutoFit/>
          </a:bodyPr>
          <a:lstStyle/>
          <a:p>
            <a:r>
              <a:rPr lang="en-US" dirty="0"/>
              <a:t>Kelsey Creek (08EAS2272)</a:t>
            </a:r>
          </a:p>
        </p:txBody>
      </p:sp>
      <p:sp>
        <p:nvSpPr>
          <p:cNvPr id="5" name="TextBox 4">
            <a:extLst>
              <a:ext uri="{FF2B5EF4-FFF2-40B4-BE49-F238E27FC236}">
                <a16:creationId xmlns:a16="http://schemas.microsoft.com/office/drawing/2014/main" id="{C7BB852A-3C09-4EF6-9B22-0D91B968913A}"/>
              </a:ext>
            </a:extLst>
          </p:cNvPr>
          <p:cNvSpPr txBox="1"/>
          <p:nvPr/>
        </p:nvSpPr>
        <p:spPr>
          <a:xfrm rot="16200000">
            <a:off x="3014585" y="3226840"/>
            <a:ext cx="1803186" cy="369332"/>
          </a:xfrm>
          <a:prstGeom prst="rect">
            <a:avLst/>
          </a:prstGeom>
          <a:solidFill>
            <a:schemeClr val="bg1"/>
          </a:solidFill>
          <a:ln>
            <a:solidFill>
              <a:srgbClr val="00B0F0"/>
            </a:solidFill>
          </a:ln>
        </p:spPr>
        <p:txBody>
          <a:bodyPr wrap="none" rtlCol="0">
            <a:spAutoFit/>
          </a:bodyPr>
          <a:lstStyle/>
          <a:p>
            <a:r>
              <a:rPr lang="en-US" b="1" dirty="0"/>
              <a:t>B-IBI 0-100 Score</a:t>
            </a:r>
          </a:p>
        </p:txBody>
      </p:sp>
      <p:sp>
        <p:nvSpPr>
          <p:cNvPr id="8" name="TextBox 7">
            <a:extLst>
              <a:ext uri="{FF2B5EF4-FFF2-40B4-BE49-F238E27FC236}">
                <a16:creationId xmlns:a16="http://schemas.microsoft.com/office/drawing/2014/main" id="{F39604CA-6568-48CE-A57F-F63C5791E7CA}"/>
              </a:ext>
            </a:extLst>
          </p:cNvPr>
          <p:cNvSpPr txBox="1"/>
          <p:nvPr/>
        </p:nvSpPr>
        <p:spPr>
          <a:xfrm>
            <a:off x="5344998" y="5754436"/>
            <a:ext cx="652743" cy="369332"/>
          </a:xfrm>
          <a:prstGeom prst="rect">
            <a:avLst/>
          </a:prstGeom>
          <a:solidFill>
            <a:schemeClr val="bg1"/>
          </a:solidFill>
        </p:spPr>
        <p:txBody>
          <a:bodyPr wrap="none" rtlCol="0">
            <a:spAutoFit/>
          </a:bodyPr>
          <a:lstStyle/>
          <a:p>
            <a:r>
              <a:rPr lang="en-US" dirty="0"/>
              <a:t>2005</a:t>
            </a:r>
          </a:p>
        </p:txBody>
      </p:sp>
      <p:sp>
        <p:nvSpPr>
          <p:cNvPr id="13" name="TextBox 12">
            <a:extLst>
              <a:ext uri="{FF2B5EF4-FFF2-40B4-BE49-F238E27FC236}">
                <a16:creationId xmlns:a16="http://schemas.microsoft.com/office/drawing/2014/main" id="{0F99F322-99FC-45F2-868F-19308944E780}"/>
              </a:ext>
            </a:extLst>
          </p:cNvPr>
          <p:cNvSpPr txBox="1"/>
          <p:nvPr/>
        </p:nvSpPr>
        <p:spPr>
          <a:xfrm>
            <a:off x="7100190" y="5772378"/>
            <a:ext cx="652743" cy="369332"/>
          </a:xfrm>
          <a:prstGeom prst="rect">
            <a:avLst/>
          </a:prstGeom>
          <a:solidFill>
            <a:schemeClr val="bg1"/>
          </a:solidFill>
        </p:spPr>
        <p:txBody>
          <a:bodyPr wrap="none" rtlCol="0">
            <a:spAutoFit/>
          </a:bodyPr>
          <a:lstStyle/>
          <a:p>
            <a:r>
              <a:rPr lang="en-US" dirty="0"/>
              <a:t>2010</a:t>
            </a:r>
          </a:p>
        </p:txBody>
      </p:sp>
      <p:sp>
        <p:nvSpPr>
          <p:cNvPr id="14" name="TextBox 13">
            <a:extLst>
              <a:ext uri="{FF2B5EF4-FFF2-40B4-BE49-F238E27FC236}">
                <a16:creationId xmlns:a16="http://schemas.microsoft.com/office/drawing/2014/main" id="{FABE5B0D-F20B-4E9C-8230-26AF37254F4A}"/>
              </a:ext>
            </a:extLst>
          </p:cNvPr>
          <p:cNvSpPr txBox="1"/>
          <p:nvPr/>
        </p:nvSpPr>
        <p:spPr>
          <a:xfrm>
            <a:off x="8892624" y="5772378"/>
            <a:ext cx="652743" cy="369332"/>
          </a:xfrm>
          <a:prstGeom prst="rect">
            <a:avLst/>
          </a:prstGeom>
          <a:solidFill>
            <a:schemeClr val="bg1"/>
          </a:solidFill>
        </p:spPr>
        <p:txBody>
          <a:bodyPr wrap="none" rtlCol="0">
            <a:spAutoFit/>
          </a:bodyPr>
          <a:lstStyle/>
          <a:p>
            <a:r>
              <a:rPr lang="en-US" dirty="0"/>
              <a:t>2015</a:t>
            </a:r>
          </a:p>
        </p:txBody>
      </p:sp>
      <p:sp>
        <p:nvSpPr>
          <p:cNvPr id="15" name="TextBox 14">
            <a:extLst>
              <a:ext uri="{FF2B5EF4-FFF2-40B4-BE49-F238E27FC236}">
                <a16:creationId xmlns:a16="http://schemas.microsoft.com/office/drawing/2014/main" id="{622CA56F-2E8C-4D62-89F7-975D32E6C07B}"/>
              </a:ext>
            </a:extLst>
          </p:cNvPr>
          <p:cNvSpPr txBox="1"/>
          <p:nvPr/>
        </p:nvSpPr>
        <p:spPr>
          <a:xfrm>
            <a:off x="10672357" y="5772378"/>
            <a:ext cx="652743" cy="369332"/>
          </a:xfrm>
          <a:prstGeom prst="rect">
            <a:avLst/>
          </a:prstGeom>
          <a:solidFill>
            <a:schemeClr val="bg1"/>
          </a:solidFill>
        </p:spPr>
        <p:txBody>
          <a:bodyPr wrap="none" rtlCol="0">
            <a:spAutoFit/>
          </a:bodyPr>
          <a:lstStyle/>
          <a:p>
            <a:r>
              <a:rPr lang="en-US" dirty="0"/>
              <a:t>2020</a:t>
            </a:r>
          </a:p>
        </p:txBody>
      </p:sp>
    </p:spTree>
    <p:extLst>
      <p:ext uri="{BB962C8B-B14F-4D97-AF65-F5344CB8AC3E}">
        <p14:creationId xmlns:p14="http://schemas.microsoft.com/office/powerpoint/2010/main" val="33671701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0317" y="103369"/>
            <a:ext cx="11472420" cy="1183566"/>
          </a:xfrm>
        </p:spPr>
        <p:txBody>
          <a:bodyPr anchor="t">
            <a:normAutofit fontScale="90000"/>
          </a:bodyPr>
          <a:lstStyle/>
          <a:p>
            <a:pPr algn="ctr"/>
            <a:r>
              <a:rPr lang="en-US" dirty="0">
                <a:solidFill>
                  <a:schemeClr val="tx1"/>
                </a:solidFill>
                <a:latin typeface="+mn-lt"/>
              </a:rPr>
              <a:t>Current B-IBI trends – King County</a:t>
            </a:r>
            <a:br>
              <a:rPr lang="en-US" dirty="0">
                <a:solidFill>
                  <a:schemeClr val="tx1"/>
                </a:solidFill>
                <a:latin typeface="+mn-lt"/>
              </a:rPr>
            </a:br>
            <a:r>
              <a:rPr lang="en-US" dirty="0">
                <a:solidFill>
                  <a:schemeClr val="tx1"/>
                </a:solidFill>
                <a:latin typeface="+mn-lt"/>
              </a:rPr>
              <a:t>119 Stations 2000-2020 with at least 15 years of data</a:t>
            </a:r>
          </a:p>
        </p:txBody>
      </p:sp>
      <p:sp>
        <p:nvSpPr>
          <p:cNvPr id="3" name="Slide Number Placeholder 2"/>
          <p:cNvSpPr>
            <a:spLocks noGrp="1"/>
          </p:cNvSpPr>
          <p:nvPr>
            <p:ph type="sldNum" sz="quarter" idx="4294967295"/>
          </p:nvPr>
        </p:nvSpPr>
        <p:spPr>
          <a:xfrm>
            <a:off x="8610600" y="6356350"/>
            <a:ext cx="2743200" cy="365125"/>
          </a:xfrm>
          <a:prstGeom prst="rect">
            <a:avLst/>
          </a:prstGeom>
        </p:spPr>
        <p:txBody>
          <a:bodyPr/>
          <a:lstStyle/>
          <a:p>
            <a:fld id="{9CD8D479-8942-46E8-A226-A4E01F7A105C}" type="slidenum">
              <a:rPr lang="en-US" smtClean="0"/>
              <a:t>94</a:t>
            </a:fld>
            <a:endParaRPr lang="en-US"/>
          </a:p>
        </p:txBody>
      </p:sp>
      <p:pic>
        <p:nvPicPr>
          <p:cNvPr id="5" name="Picture 4">
            <a:extLst>
              <a:ext uri="{FF2B5EF4-FFF2-40B4-BE49-F238E27FC236}">
                <a16:creationId xmlns:a16="http://schemas.microsoft.com/office/drawing/2014/main" id="{959443CA-D0D1-4F2A-A854-BB0A33730701}"/>
              </a:ext>
            </a:extLst>
          </p:cNvPr>
          <p:cNvPicPr>
            <a:picLocks noChangeAspect="1"/>
          </p:cNvPicPr>
          <p:nvPr/>
        </p:nvPicPr>
        <p:blipFill>
          <a:blip r:embed="rId3"/>
          <a:stretch>
            <a:fillRect/>
          </a:stretch>
        </p:blipFill>
        <p:spPr>
          <a:xfrm>
            <a:off x="1772676" y="1303299"/>
            <a:ext cx="8209524" cy="5333333"/>
          </a:xfrm>
          <a:prstGeom prst="rect">
            <a:avLst/>
          </a:prstGeom>
          <a:ln w="22225">
            <a:solidFill>
              <a:srgbClr val="00B0F0"/>
            </a:solidFill>
          </a:ln>
        </p:spPr>
      </p:pic>
      <p:sp>
        <p:nvSpPr>
          <p:cNvPr id="6" name="TextBox 5">
            <a:extLst>
              <a:ext uri="{FF2B5EF4-FFF2-40B4-BE49-F238E27FC236}">
                <a16:creationId xmlns:a16="http://schemas.microsoft.com/office/drawing/2014/main" id="{EC6E5B61-91D6-428E-ADB8-D5A37E5364EC}"/>
              </a:ext>
            </a:extLst>
          </p:cNvPr>
          <p:cNvSpPr txBox="1"/>
          <p:nvPr/>
        </p:nvSpPr>
        <p:spPr>
          <a:xfrm rot="16200000">
            <a:off x="-956783" y="3753041"/>
            <a:ext cx="5462153" cy="369332"/>
          </a:xfrm>
          <a:prstGeom prst="rect">
            <a:avLst/>
          </a:prstGeom>
          <a:solidFill>
            <a:schemeClr val="bg1"/>
          </a:solidFill>
        </p:spPr>
        <p:txBody>
          <a:bodyPr wrap="square" rtlCol="0">
            <a:spAutoFit/>
          </a:bodyPr>
          <a:lstStyle/>
          <a:p>
            <a:r>
              <a:rPr lang="en-US" b="1" dirty="0"/>
              <a:t>Fraction of sites with trend slope less than or equal to</a:t>
            </a:r>
          </a:p>
        </p:txBody>
      </p:sp>
      <p:sp>
        <p:nvSpPr>
          <p:cNvPr id="8" name="TextBox 7">
            <a:extLst>
              <a:ext uri="{FF2B5EF4-FFF2-40B4-BE49-F238E27FC236}">
                <a16:creationId xmlns:a16="http://schemas.microsoft.com/office/drawing/2014/main" id="{A26EE159-3E07-40E1-BC1C-1352D5096C34}"/>
              </a:ext>
            </a:extLst>
          </p:cNvPr>
          <p:cNvSpPr txBox="1"/>
          <p:nvPr/>
        </p:nvSpPr>
        <p:spPr>
          <a:xfrm>
            <a:off x="5471953" y="6449606"/>
            <a:ext cx="869149" cy="461665"/>
          </a:xfrm>
          <a:prstGeom prst="rect">
            <a:avLst/>
          </a:prstGeom>
          <a:solidFill>
            <a:schemeClr val="bg1"/>
          </a:solidFill>
        </p:spPr>
        <p:txBody>
          <a:bodyPr wrap="none" rtlCol="0">
            <a:spAutoFit/>
          </a:bodyPr>
          <a:lstStyle/>
          <a:p>
            <a:r>
              <a:rPr lang="en-US" sz="2400" b="1" dirty="0"/>
              <a:t>slope</a:t>
            </a:r>
          </a:p>
        </p:txBody>
      </p:sp>
    </p:spTree>
    <p:extLst>
      <p:ext uri="{BB962C8B-B14F-4D97-AF65-F5344CB8AC3E}">
        <p14:creationId xmlns:p14="http://schemas.microsoft.com/office/powerpoint/2010/main" val="2608502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0251" y="184706"/>
            <a:ext cx="10466244" cy="1183566"/>
          </a:xfrm>
        </p:spPr>
        <p:txBody>
          <a:bodyPr anchor="t">
            <a:normAutofit fontScale="90000"/>
          </a:bodyPr>
          <a:lstStyle/>
          <a:p>
            <a:r>
              <a:rPr lang="en-US" dirty="0">
                <a:solidFill>
                  <a:schemeClr val="tx1"/>
                </a:solidFill>
              </a:rPr>
              <a:t>Current </a:t>
            </a:r>
            <a:r>
              <a:rPr lang="en-US" dirty="0"/>
              <a:t>B-IBI </a:t>
            </a:r>
            <a:r>
              <a:rPr lang="en-US" dirty="0">
                <a:solidFill>
                  <a:schemeClr val="tx1"/>
                </a:solidFill>
              </a:rPr>
              <a:t>trends – King County – 119 Stations </a:t>
            </a:r>
            <a:br>
              <a:rPr lang="en-US" dirty="0">
                <a:solidFill>
                  <a:schemeClr val="tx1"/>
                </a:solidFill>
              </a:rPr>
            </a:br>
            <a:r>
              <a:rPr lang="en-US" dirty="0">
                <a:solidFill>
                  <a:schemeClr val="tx1"/>
                </a:solidFill>
              </a:rPr>
              <a:t>2000-2020</a:t>
            </a:r>
          </a:p>
        </p:txBody>
      </p:sp>
      <p:sp>
        <p:nvSpPr>
          <p:cNvPr id="7" name="TextBox 6"/>
          <p:cNvSpPr txBox="1"/>
          <p:nvPr/>
        </p:nvSpPr>
        <p:spPr>
          <a:xfrm>
            <a:off x="929018" y="6164443"/>
            <a:ext cx="7955676" cy="646331"/>
          </a:xfrm>
          <a:prstGeom prst="rect">
            <a:avLst/>
          </a:prstGeom>
          <a:noFill/>
        </p:spPr>
        <p:txBody>
          <a:bodyPr wrap="square" rtlCol="0">
            <a:spAutoFit/>
          </a:bodyPr>
          <a:lstStyle/>
          <a:p>
            <a:r>
              <a:rPr lang="en-US" dirty="0"/>
              <a:t>McBride, G.M. 2019. Has water quality improved or been maintained? A quantitative assessment procedure. J. </a:t>
            </a:r>
            <a:r>
              <a:rPr lang="en-US" dirty="0" err="1"/>
              <a:t>Env</a:t>
            </a:r>
            <a:r>
              <a:rPr lang="en-US" dirty="0"/>
              <a:t>. Qual. Doe:10.2134/jeq2018.03.0101.</a:t>
            </a:r>
          </a:p>
        </p:txBody>
      </p:sp>
      <p:pic>
        <p:nvPicPr>
          <p:cNvPr id="5" name="Picture 4">
            <a:extLst>
              <a:ext uri="{FF2B5EF4-FFF2-40B4-BE49-F238E27FC236}">
                <a16:creationId xmlns:a16="http://schemas.microsoft.com/office/drawing/2014/main" id="{588A2F9D-B8D6-40FE-A793-DD7230367842}"/>
              </a:ext>
            </a:extLst>
          </p:cNvPr>
          <p:cNvPicPr>
            <a:picLocks noChangeAspect="1"/>
          </p:cNvPicPr>
          <p:nvPr/>
        </p:nvPicPr>
        <p:blipFill>
          <a:blip r:embed="rId3"/>
          <a:stretch>
            <a:fillRect/>
          </a:stretch>
        </p:blipFill>
        <p:spPr>
          <a:xfrm>
            <a:off x="3144276" y="927063"/>
            <a:ext cx="8209524" cy="5333333"/>
          </a:xfrm>
          <a:prstGeom prst="rect">
            <a:avLst/>
          </a:prstGeom>
          <a:ln w="22225">
            <a:solidFill>
              <a:srgbClr val="00B0F0"/>
            </a:solidFill>
          </a:ln>
        </p:spPr>
      </p:pic>
    </p:spTree>
    <p:extLst>
      <p:ext uri="{BB962C8B-B14F-4D97-AF65-F5344CB8AC3E}">
        <p14:creationId xmlns:p14="http://schemas.microsoft.com/office/powerpoint/2010/main" val="3141362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3"/>
          <a:stretch>
            <a:fillRect/>
          </a:stretch>
        </p:blipFill>
        <p:spPr>
          <a:xfrm>
            <a:off x="675562" y="1047283"/>
            <a:ext cx="5314452" cy="4208241"/>
          </a:xfrm>
          <a:prstGeom prst="rect">
            <a:avLst/>
          </a:prstGeom>
          <a:ln w="25400">
            <a:solidFill>
              <a:srgbClr val="00B0F0"/>
            </a:solidFill>
          </a:ln>
        </p:spPr>
      </p:pic>
      <p:sp>
        <p:nvSpPr>
          <p:cNvPr id="2" name="Title 1"/>
          <p:cNvSpPr>
            <a:spLocks noGrp="1"/>
          </p:cNvSpPr>
          <p:nvPr>
            <p:ph type="title"/>
          </p:nvPr>
        </p:nvSpPr>
        <p:spPr>
          <a:xfrm>
            <a:off x="0" y="276087"/>
            <a:ext cx="9371949" cy="1183566"/>
          </a:xfrm>
        </p:spPr>
        <p:txBody>
          <a:bodyPr anchor="t">
            <a:normAutofit/>
          </a:bodyPr>
          <a:lstStyle/>
          <a:p>
            <a:r>
              <a:rPr lang="en-US" sz="3400" dirty="0">
                <a:solidFill>
                  <a:schemeClr val="tx1"/>
                </a:solidFill>
                <a:latin typeface="+mn-lt"/>
              </a:rPr>
              <a:t>Southern California leading the way…</a:t>
            </a:r>
          </a:p>
        </p:txBody>
      </p:sp>
      <p:sp>
        <p:nvSpPr>
          <p:cNvPr id="3" name="Slide Number Placeholder 2"/>
          <p:cNvSpPr>
            <a:spLocks noGrp="1"/>
          </p:cNvSpPr>
          <p:nvPr>
            <p:ph type="sldNum" sz="quarter" idx="4294967295"/>
          </p:nvPr>
        </p:nvSpPr>
        <p:spPr>
          <a:xfrm>
            <a:off x="8610600" y="6356350"/>
            <a:ext cx="2743200" cy="365125"/>
          </a:xfrm>
          <a:prstGeom prst="rect">
            <a:avLst/>
          </a:prstGeom>
        </p:spPr>
        <p:txBody>
          <a:bodyPr/>
          <a:lstStyle/>
          <a:p>
            <a:fld id="{9CD8D479-8942-46E8-A226-A4E01F7A105C}" type="slidenum">
              <a:rPr lang="en-US" smtClean="0"/>
              <a:t>96</a:t>
            </a:fld>
            <a:endParaRPr lang="en-US"/>
          </a:p>
        </p:txBody>
      </p:sp>
      <p:pic>
        <p:nvPicPr>
          <p:cNvPr id="7" name="Picture 6"/>
          <p:cNvPicPr>
            <a:picLocks noChangeAspect="1"/>
          </p:cNvPicPr>
          <p:nvPr/>
        </p:nvPicPr>
        <p:blipFill>
          <a:blip r:embed="rId4"/>
          <a:stretch>
            <a:fillRect/>
          </a:stretch>
        </p:blipFill>
        <p:spPr>
          <a:xfrm>
            <a:off x="6829040" y="464024"/>
            <a:ext cx="4238281" cy="3606207"/>
          </a:xfrm>
          <a:prstGeom prst="rect">
            <a:avLst/>
          </a:prstGeom>
          <a:ln w="25400">
            <a:solidFill>
              <a:srgbClr val="00B0F0"/>
            </a:solidFill>
          </a:ln>
        </p:spPr>
      </p:pic>
      <p:pic>
        <p:nvPicPr>
          <p:cNvPr id="8" name="Picture 7"/>
          <p:cNvPicPr>
            <a:picLocks noChangeAspect="1"/>
          </p:cNvPicPr>
          <p:nvPr/>
        </p:nvPicPr>
        <p:blipFill>
          <a:blip r:embed="rId5"/>
          <a:stretch>
            <a:fillRect/>
          </a:stretch>
        </p:blipFill>
        <p:spPr>
          <a:xfrm>
            <a:off x="2169994" y="3323090"/>
            <a:ext cx="5141154" cy="3534910"/>
          </a:xfrm>
          <a:prstGeom prst="rect">
            <a:avLst/>
          </a:prstGeom>
          <a:ln w="25400">
            <a:solidFill>
              <a:srgbClr val="00B0F0"/>
            </a:solidFill>
          </a:ln>
        </p:spPr>
      </p:pic>
      <p:pic>
        <p:nvPicPr>
          <p:cNvPr id="9" name="Picture 8"/>
          <p:cNvPicPr>
            <a:picLocks noChangeAspect="1"/>
          </p:cNvPicPr>
          <p:nvPr/>
        </p:nvPicPr>
        <p:blipFill>
          <a:blip r:embed="rId6"/>
          <a:stretch>
            <a:fillRect/>
          </a:stretch>
        </p:blipFill>
        <p:spPr>
          <a:xfrm>
            <a:off x="7865188" y="2788160"/>
            <a:ext cx="4041159" cy="3996993"/>
          </a:xfrm>
          <a:prstGeom prst="rect">
            <a:avLst/>
          </a:prstGeom>
          <a:ln w="25400">
            <a:solidFill>
              <a:srgbClr val="00B0F0"/>
            </a:solidFill>
          </a:ln>
        </p:spPr>
      </p:pic>
    </p:spTree>
    <p:extLst>
      <p:ext uri="{BB962C8B-B14F-4D97-AF65-F5344CB8AC3E}">
        <p14:creationId xmlns:p14="http://schemas.microsoft.com/office/powerpoint/2010/main" val="27252644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465436" y="136525"/>
            <a:ext cx="9371949" cy="1183566"/>
          </a:xfrm>
        </p:spPr>
        <p:txBody>
          <a:bodyPr anchor="t"/>
          <a:lstStyle/>
          <a:p>
            <a:r>
              <a:rPr lang="en-US" dirty="0">
                <a:solidFill>
                  <a:schemeClr val="tx1"/>
                </a:solidFill>
                <a:latin typeface="+mn-lt"/>
              </a:rPr>
              <a:t>Some other interesting efforts…</a:t>
            </a:r>
          </a:p>
        </p:txBody>
      </p:sp>
      <p:sp>
        <p:nvSpPr>
          <p:cNvPr id="2" name="Slide Number Placeholder 1"/>
          <p:cNvSpPr>
            <a:spLocks noGrp="1"/>
          </p:cNvSpPr>
          <p:nvPr>
            <p:ph type="sldNum" sz="quarter" idx="4294967295"/>
          </p:nvPr>
        </p:nvSpPr>
        <p:spPr>
          <a:xfrm>
            <a:off x="8610600" y="6356350"/>
            <a:ext cx="2743200" cy="365125"/>
          </a:xfrm>
          <a:prstGeom prst="rect">
            <a:avLst/>
          </a:prstGeom>
        </p:spPr>
        <p:txBody>
          <a:bodyPr/>
          <a:lstStyle/>
          <a:p>
            <a:fld id="{9CD8D479-8942-46E8-A226-A4E01F7A105C}" type="slidenum">
              <a:rPr lang="en-US" smtClean="0"/>
              <a:t>97</a:t>
            </a:fld>
            <a:endParaRPr lang="en-US"/>
          </a:p>
        </p:txBody>
      </p:sp>
      <p:pic>
        <p:nvPicPr>
          <p:cNvPr id="6" name="Picture 5"/>
          <p:cNvPicPr>
            <a:picLocks noChangeAspect="1"/>
          </p:cNvPicPr>
          <p:nvPr/>
        </p:nvPicPr>
        <p:blipFill>
          <a:blip r:embed="rId3"/>
          <a:stretch>
            <a:fillRect/>
          </a:stretch>
        </p:blipFill>
        <p:spPr>
          <a:xfrm>
            <a:off x="410402" y="867870"/>
            <a:ext cx="5773631" cy="4621100"/>
          </a:xfrm>
          <a:prstGeom prst="rect">
            <a:avLst/>
          </a:prstGeom>
          <a:ln w="25400">
            <a:solidFill>
              <a:srgbClr val="00B0F0"/>
            </a:solidFill>
          </a:ln>
        </p:spPr>
      </p:pic>
      <p:pic>
        <p:nvPicPr>
          <p:cNvPr id="7" name="Picture 6"/>
          <p:cNvPicPr>
            <a:picLocks noChangeAspect="1"/>
          </p:cNvPicPr>
          <p:nvPr/>
        </p:nvPicPr>
        <p:blipFill>
          <a:blip r:embed="rId4"/>
          <a:stretch>
            <a:fillRect/>
          </a:stretch>
        </p:blipFill>
        <p:spPr>
          <a:xfrm>
            <a:off x="5663821" y="1969411"/>
            <a:ext cx="6176038" cy="4659989"/>
          </a:xfrm>
          <a:prstGeom prst="rect">
            <a:avLst/>
          </a:prstGeom>
          <a:ln w="25400">
            <a:solidFill>
              <a:srgbClr val="00B0F0"/>
            </a:solidFill>
          </a:ln>
        </p:spPr>
      </p:pic>
    </p:spTree>
    <p:extLst>
      <p:ext uri="{BB962C8B-B14F-4D97-AF65-F5344CB8AC3E}">
        <p14:creationId xmlns:p14="http://schemas.microsoft.com/office/powerpoint/2010/main" val="14445091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96372D01-81E3-4ED1-9BFC-97057BEEED61}"/>
              </a:ext>
            </a:extLst>
          </p:cNvPr>
          <p:cNvSpPr/>
          <p:nvPr/>
        </p:nvSpPr>
        <p:spPr>
          <a:xfrm>
            <a:off x="0" y="0"/>
            <a:ext cx="12192000" cy="6858000"/>
          </a:xfrm>
          <a:prstGeom prst="rect">
            <a:avLst/>
          </a:prstGeom>
          <a:blipFill dpi="0" rotWithShape="1">
            <a:blip r:embed="rId2">
              <a:alphaModFix amt="17000"/>
              <a:extLst>
                <a:ext uri="{BEBA8EAE-BF5A-486C-A8C5-ECC9F3942E4B}">
                  <a14:imgProps xmlns:a14="http://schemas.microsoft.com/office/drawing/2010/main">
                    <a14:imgLayer r:embed="rId3">
                      <a14:imgEffect>
                        <a14:colorTemperature colorTemp="7654"/>
                      </a14:imgEffect>
                    </a14:imgLayer>
                  </a14:imgProps>
                </a:ex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8200" y="75362"/>
            <a:ext cx="10515600" cy="1325563"/>
          </a:xfrm>
        </p:spPr>
        <p:txBody>
          <a:bodyPr/>
          <a:lstStyle/>
          <a:p>
            <a:r>
              <a:rPr lang="en-US" dirty="0">
                <a:latin typeface="+mn-lt"/>
              </a:rPr>
              <a:t>King County Organization</a:t>
            </a: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18269" y="1304611"/>
            <a:ext cx="8839200" cy="5334000"/>
          </a:xfrm>
          <a:prstGeom prst="rect">
            <a:avLst/>
          </a:prstGeom>
          <a:noFill/>
          <a:ln w="25400">
            <a:solidFill>
              <a:srgbClr val="00B0F0"/>
            </a:solidFill>
            <a:miter lim="800000"/>
            <a:headEnd/>
            <a:tailEnd/>
          </a:ln>
          <a:extLst>
            <a:ext uri="{909E8E84-426E-40DD-AFC4-6F175D3DCCD1}">
              <a14:hiddenFill xmlns:a14="http://schemas.microsoft.com/office/drawing/2010/main">
                <a:solidFill>
                  <a:schemeClr val="accent1"/>
                </a:solidFill>
              </a14:hiddenFill>
            </a:ext>
          </a:extLst>
        </p:spPr>
      </p:pic>
      <p:sp>
        <p:nvSpPr>
          <p:cNvPr id="3" name="Oval 2"/>
          <p:cNvSpPr/>
          <p:nvPr/>
        </p:nvSpPr>
        <p:spPr bwMode="auto">
          <a:xfrm>
            <a:off x="5121311" y="3888713"/>
            <a:ext cx="1016559" cy="2893925"/>
          </a:xfrm>
          <a:prstGeom prst="ellipse">
            <a:avLst/>
          </a:prstGeom>
          <a:noFill/>
          <a:ln w="25400" cap="flat" cmpd="sng" algn="ctr">
            <a:solidFill>
              <a:srgbClr val="0000FF"/>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342900" indent="-342900">
              <a:spcBef>
                <a:spcPct val="20000"/>
              </a:spcBef>
            </a:pPr>
            <a:endParaRPr lang="en-US"/>
          </a:p>
        </p:txBody>
      </p:sp>
      <p:sp>
        <p:nvSpPr>
          <p:cNvPr id="4" name="TextBox 3"/>
          <p:cNvSpPr txBox="1"/>
          <p:nvPr/>
        </p:nvSpPr>
        <p:spPr>
          <a:xfrm>
            <a:off x="5450760" y="3371446"/>
            <a:ext cx="4969630" cy="400110"/>
          </a:xfrm>
          <a:prstGeom prst="rect">
            <a:avLst/>
          </a:prstGeom>
          <a:solidFill>
            <a:schemeClr val="bg1"/>
          </a:solidFill>
          <a:ln>
            <a:solidFill>
              <a:srgbClr val="00B0F0"/>
            </a:solidFill>
          </a:ln>
        </p:spPr>
        <p:txBody>
          <a:bodyPr wrap="none" rtlCol="0">
            <a:spAutoFit/>
          </a:bodyPr>
          <a:lstStyle/>
          <a:p>
            <a:r>
              <a:rPr lang="en-US" sz="2000" dirty="0">
                <a:solidFill>
                  <a:srgbClr val="0070C0"/>
                </a:solidFill>
              </a:rPr>
              <a:t>Department of Natural Resources &amp; Parks</a:t>
            </a:r>
          </a:p>
        </p:txBody>
      </p:sp>
      <p:cxnSp>
        <p:nvCxnSpPr>
          <p:cNvPr id="6" name="Straight Arrow Connector 5"/>
          <p:cNvCxnSpPr>
            <a:endCxn id="3" idx="7"/>
          </p:cNvCxnSpPr>
          <p:nvPr/>
        </p:nvCxnSpPr>
        <p:spPr bwMode="auto">
          <a:xfrm flipH="1">
            <a:off x="5988997" y="3771556"/>
            <a:ext cx="1761142" cy="540962"/>
          </a:xfrm>
          <a:prstGeom prst="straightConnector1">
            <a:avLst/>
          </a:prstGeom>
          <a:noFill/>
          <a:ln w="25400" cap="flat" cmpd="sng" algn="ctr">
            <a:solidFill>
              <a:srgbClr val="0000FF"/>
            </a:solidFill>
            <a:prstDash val="solid"/>
            <a:round/>
            <a:headEnd type="none" w="med" len="med"/>
            <a:tailEnd type="arrow"/>
          </a:ln>
          <a:effectLst/>
        </p:spPr>
      </p:cxnSp>
      <p:sp>
        <p:nvSpPr>
          <p:cNvPr id="7" name="Oval 6"/>
          <p:cNvSpPr/>
          <p:nvPr/>
        </p:nvSpPr>
        <p:spPr bwMode="auto">
          <a:xfrm>
            <a:off x="5228263" y="5314494"/>
            <a:ext cx="663559" cy="684982"/>
          </a:xfrm>
          <a:prstGeom prst="ellipse">
            <a:avLst/>
          </a:prstGeom>
          <a:noFill/>
          <a:ln w="25400" cap="flat" cmpd="sng" algn="ctr">
            <a:solidFill>
              <a:srgbClr val="0000FF"/>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342900" indent="-342900">
              <a:spcBef>
                <a:spcPct val="20000"/>
              </a:spcBef>
            </a:pPr>
            <a:endParaRPr lang="en-US"/>
          </a:p>
        </p:txBody>
      </p:sp>
      <p:sp>
        <p:nvSpPr>
          <p:cNvPr id="9" name="TextBox 8"/>
          <p:cNvSpPr txBox="1"/>
          <p:nvPr/>
        </p:nvSpPr>
        <p:spPr>
          <a:xfrm>
            <a:off x="6199586" y="6010191"/>
            <a:ext cx="4266040" cy="400110"/>
          </a:xfrm>
          <a:prstGeom prst="rect">
            <a:avLst/>
          </a:prstGeom>
          <a:solidFill>
            <a:schemeClr val="bg1"/>
          </a:solidFill>
          <a:ln>
            <a:solidFill>
              <a:srgbClr val="00B0F0"/>
            </a:solidFill>
          </a:ln>
        </p:spPr>
        <p:txBody>
          <a:bodyPr wrap="none" rtlCol="0">
            <a:spAutoFit/>
          </a:bodyPr>
          <a:lstStyle/>
          <a:p>
            <a:r>
              <a:rPr lang="en-US" sz="2000" dirty="0">
                <a:solidFill>
                  <a:srgbClr val="0070C0"/>
                </a:solidFill>
              </a:rPr>
              <a:t>Water and Land Resources Division</a:t>
            </a:r>
          </a:p>
        </p:txBody>
      </p:sp>
      <p:cxnSp>
        <p:nvCxnSpPr>
          <p:cNvPr id="10" name="Straight Arrow Connector 9"/>
          <p:cNvCxnSpPr>
            <a:endCxn id="7" idx="6"/>
          </p:cNvCxnSpPr>
          <p:nvPr/>
        </p:nvCxnSpPr>
        <p:spPr bwMode="auto">
          <a:xfrm flipH="1" flipV="1">
            <a:off x="5891821" y="5656985"/>
            <a:ext cx="1761142" cy="332026"/>
          </a:xfrm>
          <a:prstGeom prst="straightConnector1">
            <a:avLst/>
          </a:prstGeom>
          <a:noFill/>
          <a:ln w="25400" cap="flat" cmpd="sng" algn="ctr">
            <a:solidFill>
              <a:srgbClr val="0000FF"/>
            </a:solidFill>
            <a:prstDash val="solid"/>
            <a:round/>
            <a:headEnd type="none" w="med" len="med"/>
            <a:tailEnd type="arrow"/>
          </a:ln>
          <a:effectLst/>
        </p:spPr>
      </p:cxnSp>
    </p:spTree>
    <p:extLst>
      <p:ext uri="{BB962C8B-B14F-4D97-AF65-F5344CB8AC3E}">
        <p14:creationId xmlns:p14="http://schemas.microsoft.com/office/powerpoint/2010/main" val="4124710358"/>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1062358-48DC-4F82-97B1-4661D9303BE8}"/>
              </a:ext>
            </a:extLst>
          </p:cNvPr>
          <p:cNvSpPr/>
          <p:nvPr/>
        </p:nvSpPr>
        <p:spPr>
          <a:xfrm>
            <a:off x="0" y="0"/>
            <a:ext cx="12192000" cy="6858000"/>
          </a:xfrm>
          <a:prstGeom prst="rect">
            <a:avLst/>
          </a:prstGeom>
          <a:blipFill dpi="0" rotWithShape="1">
            <a:blip r:embed="rId2">
              <a:alphaModFix amt="17000"/>
              <a:extLst>
                <a:ext uri="{BEBA8EAE-BF5A-486C-A8C5-ECC9F3942E4B}">
                  <a14:imgProps xmlns:a14="http://schemas.microsoft.com/office/drawing/2010/main">
                    <a14:imgLayer r:embed="rId3">
                      <a14:imgEffect>
                        <a14:colorTemperature colorTemp="7654"/>
                      </a14:imgEffect>
                    </a14:imgLayer>
                  </a14:imgProps>
                </a:ex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a:latin typeface="+mn-lt"/>
              </a:rPr>
              <a:t>Water and Land Resources Division</a:t>
            </a:r>
          </a:p>
        </p:txBody>
      </p:sp>
      <p:sp>
        <p:nvSpPr>
          <p:cNvPr id="3" name="TextBox 2"/>
          <p:cNvSpPr txBox="1"/>
          <p:nvPr/>
        </p:nvSpPr>
        <p:spPr>
          <a:xfrm>
            <a:off x="2329546" y="2512087"/>
            <a:ext cx="1919234" cy="707886"/>
          </a:xfrm>
          <a:prstGeom prst="rect">
            <a:avLst/>
          </a:prstGeom>
          <a:noFill/>
          <a:ln>
            <a:solidFill>
              <a:srgbClr val="00B0F0"/>
            </a:solidFill>
          </a:ln>
        </p:spPr>
        <p:txBody>
          <a:bodyPr wrap="square" rtlCol="0">
            <a:spAutoFit/>
          </a:bodyPr>
          <a:lstStyle/>
          <a:p>
            <a:pPr algn="ctr"/>
            <a:r>
              <a:rPr lang="en-US" sz="2000" dirty="0"/>
              <a:t>Environmental Laboratory</a:t>
            </a:r>
          </a:p>
        </p:txBody>
      </p:sp>
      <p:sp>
        <p:nvSpPr>
          <p:cNvPr id="4" name="TextBox 3"/>
          <p:cNvSpPr txBox="1"/>
          <p:nvPr/>
        </p:nvSpPr>
        <p:spPr>
          <a:xfrm>
            <a:off x="2470221" y="3914222"/>
            <a:ext cx="1919234" cy="1015663"/>
          </a:xfrm>
          <a:prstGeom prst="rect">
            <a:avLst/>
          </a:prstGeom>
          <a:noFill/>
          <a:ln w="38100">
            <a:solidFill>
              <a:srgbClr val="00B0F0"/>
            </a:solidFill>
          </a:ln>
        </p:spPr>
        <p:txBody>
          <a:bodyPr wrap="square" rtlCol="0">
            <a:spAutoFit/>
          </a:bodyPr>
          <a:lstStyle/>
          <a:p>
            <a:pPr algn="ctr"/>
            <a:r>
              <a:rPr lang="en-US" sz="2000" dirty="0"/>
              <a:t>Science and Technical  Support</a:t>
            </a:r>
          </a:p>
        </p:txBody>
      </p:sp>
      <p:sp>
        <p:nvSpPr>
          <p:cNvPr id="5" name="TextBox 4"/>
          <p:cNvSpPr txBox="1"/>
          <p:nvPr/>
        </p:nvSpPr>
        <p:spPr>
          <a:xfrm>
            <a:off x="5208397" y="3135086"/>
            <a:ext cx="1919234" cy="1015663"/>
          </a:xfrm>
          <a:prstGeom prst="rect">
            <a:avLst/>
          </a:prstGeom>
          <a:noFill/>
          <a:ln>
            <a:solidFill>
              <a:srgbClr val="00B0F0"/>
            </a:solidFill>
          </a:ln>
        </p:spPr>
        <p:txBody>
          <a:bodyPr wrap="square" rtlCol="0">
            <a:spAutoFit/>
          </a:bodyPr>
          <a:lstStyle/>
          <a:p>
            <a:pPr algn="ctr"/>
            <a:r>
              <a:rPr lang="en-US" sz="2000" dirty="0"/>
              <a:t>Rivers and Floodplain Management</a:t>
            </a:r>
          </a:p>
        </p:txBody>
      </p:sp>
      <p:sp>
        <p:nvSpPr>
          <p:cNvPr id="6" name="TextBox 5"/>
          <p:cNvSpPr txBox="1"/>
          <p:nvPr/>
        </p:nvSpPr>
        <p:spPr>
          <a:xfrm>
            <a:off x="7594880" y="2214359"/>
            <a:ext cx="1919234" cy="1015663"/>
          </a:xfrm>
          <a:prstGeom prst="rect">
            <a:avLst/>
          </a:prstGeom>
          <a:noFill/>
          <a:ln>
            <a:solidFill>
              <a:srgbClr val="00B0F0"/>
            </a:solidFill>
          </a:ln>
        </p:spPr>
        <p:txBody>
          <a:bodyPr wrap="square" rtlCol="0">
            <a:spAutoFit/>
          </a:bodyPr>
          <a:lstStyle/>
          <a:p>
            <a:pPr algn="ctr"/>
            <a:r>
              <a:rPr lang="en-US" sz="2000" dirty="0"/>
              <a:t>Rural and Regional Services</a:t>
            </a:r>
          </a:p>
        </p:txBody>
      </p:sp>
      <p:sp>
        <p:nvSpPr>
          <p:cNvPr id="7" name="TextBox 6"/>
          <p:cNvSpPr txBox="1"/>
          <p:nvPr/>
        </p:nvSpPr>
        <p:spPr>
          <a:xfrm>
            <a:off x="5208397" y="4701785"/>
            <a:ext cx="1919234" cy="707886"/>
          </a:xfrm>
          <a:prstGeom prst="rect">
            <a:avLst/>
          </a:prstGeom>
          <a:noFill/>
          <a:ln>
            <a:solidFill>
              <a:srgbClr val="00B0F0"/>
            </a:solidFill>
          </a:ln>
        </p:spPr>
        <p:txBody>
          <a:bodyPr wrap="square" rtlCol="0">
            <a:spAutoFit/>
          </a:bodyPr>
          <a:lstStyle/>
          <a:p>
            <a:pPr algn="ctr"/>
            <a:r>
              <a:rPr lang="en-US" sz="2000" dirty="0"/>
              <a:t>Stormwater Services</a:t>
            </a:r>
          </a:p>
        </p:txBody>
      </p:sp>
    </p:spTree>
    <p:extLst>
      <p:ext uri="{BB962C8B-B14F-4D97-AF65-F5344CB8AC3E}">
        <p14:creationId xmlns:p14="http://schemas.microsoft.com/office/powerpoint/2010/main" val="905387985"/>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A356069-D6C7-42DD-A124-9C606BB2127A}"/>
              </a:ext>
            </a:extLst>
          </p:cNvPr>
          <p:cNvSpPr/>
          <p:nvPr/>
        </p:nvSpPr>
        <p:spPr>
          <a:xfrm>
            <a:off x="0" y="0"/>
            <a:ext cx="12192000" cy="6858000"/>
          </a:xfrm>
          <a:prstGeom prst="rect">
            <a:avLst/>
          </a:prstGeom>
          <a:blipFill dpi="0" rotWithShape="1">
            <a:blip r:embed="rId2">
              <a:alphaModFix amt="17000"/>
              <a:extLst>
                <a:ext uri="{BEBA8EAE-BF5A-486C-A8C5-ECC9F3942E4B}">
                  <a14:imgProps xmlns:a14="http://schemas.microsoft.com/office/drawing/2010/main">
                    <a14:imgLayer r:embed="rId3">
                      <a14:imgEffect>
                        <a14:colorTemperature colorTemp="7654"/>
                      </a14:imgEffect>
                    </a14:imgLayer>
                  </a14:imgProps>
                </a:ex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9ABD13AA-FE9C-405D-89EC-5686CDDA0FB7}"/>
              </a:ext>
            </a:extLst>
          </p:cNvPr>
          <p:cNvPicPr>
            <a:picLocks noChangeAspect="1"/>
          </p:cNvPicPr>
          <p:nvPr/>
        </p:nvPicPr>
        <p:blipFill rotWithShape="1">
          <a:blip r:embed="rId4"/>
          <a:srcRect t="12756"/>
          <a:stretch/>
        </p:blipFill>
        <p:spPr>
          <a:xfrm>
            <a:off x="1145309" y="1417638"/>
            <a:ext cx="10126148" cy="4552003"/>
          </a:xfrm>
          <a:prstGeom prst="rect">
            <a:avLst/>
          </a:prstGeom>
          <a:ln>
            <a:solidFill>
              <a:srgbClr val="00B0F0"/>
            </a:solidFill>
          </a:ln>
        </p:spPr>
      </p:pic>
      <p:sp>
        <p:nvSpPr>
          <p:cNvPr id="2" name="Title 1"/>
          <p:cNvSpPr>
            <a:spLocks noGrp="1"/>
          </p:cNvSpPr>
          <p:nvPr>
            <p:ph type="title"/>
          </p:nvPr>
        </p:nvSpPr>
        <p:spPr/>
        <p:txBody>
          <a:bodyPr/>
          <a:lstStyle/>
          <a:p>
            <a:r>
              <a:rPr lang="en-US" dirty="0">
                <a:latin typeface="+mn-lt"/>
              </a:rPr>
              <a:t>Science and Technical Support Section</a:t>
            </a:r>
          </a:p>
        </p:txBody>
      </p:sp>
      <p:sp>
        <p:nvSpPr>
          <p:cNvPr id="3" name="Oval 2"/>
          <p:cNvSpPr/>
          <p:nvPr/>
        </p:nvSpPr>
        <p:spPr bwMode="auto">
          <a:xfrm>
            <a:off x="4064910" y="4304145"/>
            <a:ext cx="904254" cy="278928"/>
          </a:xfrm>
          <a:prstGeom prst="ellipse">
            <a:avLst/>
          </a:prstGeom>
          <a:noFill/>
          <a:ln w="25400" cap="flat" cmpd="sng" algn="ctr">
            <a:solidFill>
              <a:srgbClr val="0000FF">
                <a:alpha val="35000"/>
              </a:srgbClr>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342900" indent="-342900">
              <a:spcBef>
                <a:spcPct val="20000"/>
              </a:spcBef>
            </a:pPr>
            <a:endParaRPr lang="en-US"/>
          </a:p>
        </p:txBody>
      </p:sp>
      <p:sp>
        <p:nvSpPr>
          <p:cNvPr id="4" name="TextBox 3"/>
          <p:cNvSpPr txBox="1"/>
          <p:nvPr/>
        </p:nvSpPr>
        <p:spPr>
          <a:xfrm>
            <a:off x="4818536" y="5678344"/>
            <a:ext cx="753732" cy="584775"/>
          </a:xfrm>
          <a:prstGeom prst="rect">
            <a:avLst/>
          </a:prstGeom>
          <a:noFill/>
          <a:ln w="25400">
            <a:solidFill>
              <a:srgbClr val="00B0F0"/>
            </a:solidFill>
          </a:ln>
        </p:spPr>
        <p:txBody>
          <a:bodyPr wrap="none" rtlCol="0">
            <a:spAutoFit/>
          </a:bodyPr>
          <a:lstStyle/>
          <a:p>
            <a:r>
              <a:rPr lang="en-US" dirty="0">
                <a:solidFill>
                  <a:srgbClr val="0070C0"/>
                </a:solidFill>
              </a:rPr>
              <a:t>Me</a:t>
            </a:r>
          </a:p>
        </p:txBody>
      </p:sp>
      <p:cxnSp>
        <p:nvCxnSpPr>
          <p:cNvPr id="6" name="Straight Arrow Connector 5"/>
          <p:cNvCxnSpPr/>
          <p:nvPr/>
        </p:nvCxnSpPr>
        <p:spPr bwMode="auto">
          <a:xfrm flipH="1" flipV="1">
            <a:off x="4687908" y="4583073"/>
            <a:ext cx="361741" cy="1095270"/>
          </a:xfrm>
          <a:prstGeom prst="straightConnector1">
            <a:avLst/>
          </a:prstGeom>
          <a:noFill/>
          <a:ln w="25400" cap="flat" cmpd="sng" algn="ctr">
            <a:solidFill>
              <a:srgbClr val="0000FF"/>
            </a:solidFill>
            <a:prstDash val="solid"/>
            <a:round/>
            <a:headEnd type="none" w="med" len="med"/>
            <a:tailEnd type="arrow"/>
          </a:ln>
          <a:effectLst/>
        </p:spPr>
      </p:cxnSp>
    </p:spTree>
    <p:extLst>
      <p:ext uri="{BB962C8B-B14F-4D97-AF65-F5344CB8AC3E}">
        <p14:creationId xmlns:p14="http://schemas.microsoft.com/office/powerpoint/2010/main" val="2553782726"/>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Picture 4" descr="swancree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73476" y="1411289"/>
            <a:ext cx="4695825" cy="3552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23" name="Text Box 5"/>
          <p:cNvSpPr txBox="1">
            <a:spLocks noChangeArrowheads="1"/>
          </p:cNvSpPr>
          <p:nvPr/>
        </p:nvSpPr>
        <p:spPr bwMode="auto">
          <a:xfrm>
            <a:off x="3417888" y="4989513"/>
            <a:ext cx="5410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n-US" altLang="en-US" sz="2400" b="1">
                <a:solidFill>
                  <a:schemeClr val="bg1"/>
                </a:solidFill>
              </a:rPr>
              <a:t>Swan Creek, Tacoma, Washington</a:t>
            </a:r>
          </a:p>
        </p:txBody>
      </p:sp>
      <p:sp>
        <p:nvSpPr>
          <p:cNvPr id="81924" name="Text Box 4"/>
          <p:cNvSpPr txBox="1">
            <a:spLocks noChangeArrowheads="1"/>
          </p:cNvSpPr>
          <p:nvPr/>
        </p:nvSpPr>
        <p:spPr bwMode="auto">
          <a:xfrm>
            <a:off x="4419601" y="407989"/>
            <a:ext cx="2976563"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4000" b="1">
                <a:solidFill>
                  <a:schemeClr val="bg1"/>
                </a:solidFill>
              </a:rPr>
              <a:t>Questions?</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1E63168-DDA5-4230-AE95-36D3CEA3E356}"/>
              </a:ext>
            </a:extLst>
          </p:cNvPr>
          <p:cNvSpPr/>
          <p:nvPr/>
        </p:nvSpPr>
        <p:spPr>
          <a:xfrm>
            <a:off x="1600199" y="2059146"/>
            <a:ext cx="7199696" cy="3886200"/>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4" name="Title 3"/>
          <p:cNvSpPr>
            <a:spLocks noGrp="1"/>
          </p:cNvSpPr>
          <p:nvPr>
            <p:ph type="title"/>
          </p:nvPr>
        </p:nvSpPr>
        <p:spPr>
          <a:xfrm>
            <a:off x="1751777" y="2263914"/>
            <a:ext cx="6949440" cy="2308086"/>
          </a:xfrm>
        </p:spPr>
        <p:txBody>
          <a:bodyPr/>
          <a:lstStyle/>
          <a:p>
            <a:r>
              <a:rPr lang="en-US" dirty="0">
                <a:solidFill>
                  <a:schemeClr val="bg1"/>
                </a:solidFill>
                <a:latin typeface="Corbel" panose="020B0503020204020204" pitchFamily="34" charset="0"/>
              </a:rPr>
              <a:t>Thank you.</a:t>
            </a:r>
          </a:p>
        </p:txBody>
      </p:sp>
      <p:sp>
        <p:nvSpPr>
          <p:cNvPr id="5" name="Text Placeholder 4"/>
          <p:cNvSpPr>
            <a:spLocks noGrp="1"/>
          </p:cNvSpPr>
          <p:nvPr>
            <p:ph type="body" idx="1"/>
          </p:nvPr>
        </p:nvSpPr>
        <p:spPr>
          <a:xfrm>
            <a:off x="1751777" y="4581233"/>
            <a:ext cx="6949440" cy="1342544"/>
          </a:xfrm>
        </p:spPr>
        <p:txBody>
          <a:bodyPr>
            <a:normAutofit fontScale="70000" lnSpcReduction="20000"/>
          </a:bodyPr>
          <a:lstStyle/>
          <a:p>
            <a:pPr>
              <a:lnSpc>
                <a:spcPct val="120000"/>
              </a:lnSpc>
            </a:pPr>
            <a:r>
              <a:rPr lang="en-US" dirty="0">
                <a:solidFill>
                  <a:schemeClr val="bg1"/>
                </a:solidFill>
              </a:rPr>
              <a:t>Curtis DeGasperi, Lead Hydrologist</a:t>
            </a:r>
            <a:br>
              <a:rPr lang="en-US" dirty="0">
                <a:solidFill>
                  <a:schemeClr val="bg1"/>
                </a:solidFill>
              </a:rPr>
            </a:br>
            <a:r>
              <a:rPr lang="en-US" dirty="0">
                <a:solidFill>
                  <a:schemeClr val="bg1"/>
                </a:solidFill>
              </a:rPr>
              <a:t>curtis.degasperi@kingcounty.gov; (206) 477-4677</a:t>
            </a:r>
            <a:br>
              <a:rPr lang="en-US" dirty="0">
                <a:solidFill>
                  <a:schemeClr val="bg1"/>
                </a:solidFill>
              </a:rPr>
            </a:br>
            <a:r>
              <a:rPr lang="en-US" dirty="0">
                <a:solidFill>
                  <a:schemeClr val="bg1"/>
                </a:solidFill>
              </a:rPr>
              <a:t>Water and Land Resources Division</a:t>
            </a:r>
          </a:p>
          <a:p>
            <a:pPr>
              <a:lnSpc>
                <a:spcPct val="120000"/>
              </a:lnSpc>
            </a:pPr>
            <a:r>
              <a:rPr lang="en-US" dirty="0">
                <a:solidFill>
                  <a:schemeClr val="bg1"/>
                </a:solidFill>
              </a:rPr>
              <a:t>King County Department of Natural Resources and Parks</a:t>
            </a: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65689" y="390848"/>
            <a:ext cx="2133600" cy="1495425"/>
          </a:xfrm>
          <a:prstGeom prst="rect">
            <a:avLst/>
          </a:prstGeom>
        </p:spPr>
      </p:pic>
      <p:pic>
        <p:nvPicPr>
          <p:cNvPr id="7" name="Picture 6" descr="Closeup of green plants">
            <a:extLst>
              <a:ext uri="{FF2B5EF4-FFF2-40B4-BE49-F238E27FC236}">
                <a16:creationId xmlns:a16="http://schemas.microsoft.com/office/drawing/2014/main" id="{739F685A-596E-4C30-830A-A2648FDE2929}"/>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0" y="2059146"/>
            <a:ext cx="1490472" cy="3886200"/>
          </a:xfrm>
          <a:prstGeom prst="rect">
            <a:avLst/>
          </a:prstGeom>
        </p:spPr>
      </p:pic>
      <p:pic>
        <p:nvPicPr>
          <p:cNvPr id="8" name="Picture 7" descr="Waves">
            <a:extLst>
              <a:ext uri="{FF2B5EF4-FFF2-40B4-BE49-F238E27FC236}">
                <a16:creationId xmlns:a16="http://schemas.microsoft.com/office/drawing/2014/main" id="{A0FC5B13-7A2A-4932-84D8-2BBE24A545C8}"/>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8909623" y="2059146"/>
            <a:ext cx="3282696" cy="3886200"/>
          </a:xfrm>
          <a:prstGeom prst="rect">
            <a:avLst/>
          </a:prstGeom>
        </p:spPr>
      </p:pic>
    </p:spTree>
    <p:extLst>
      <p:ext uri="{BB962C8B-B14F-4D97-AF65-F5344CB8AC3E}">
        <p14:creationId xmlns:p14="http://schemas.microsoft.com/office/powerpoint/2010/main" val="37526289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719119" y="659323"/>
            <a:ext cx="2722125" cy="1335000"/>
          </a:xfrm>
          <a:prstGeom prst="rect">
            <a:avLst/>
          </a:prstGeom>
          <a:ln w="25400">
            <a:solidFill>
              <a:schemeClr val="accent1"/>
            </a:solidFill>
          </a:ln>
        </p:spPr>
      </p:pic>
      <p:pic>
        <p:nvPicPr>
          <p:cNvPr id="3" name="Picture 2"/>
          <p:cNvPicPr>
            <a:picLocks noChangeAspect="1"/>
          </p:cNvPicPr>
          <p:nvPr/>
        </p:nvPicPr>
        <p:blipFill>
          <a:blip r:embed="rId3"/>
          <a:stretch>
            <a:fillRect/>
          </a:stretch>
        </p:blipFill>
        <p:spPr>
          <a:xfrm>
            <a:off x="3682935" y="971060"/>
            <a:ext cx="3619500" cy="5010150"/>
          </a:xfrm>
          <a:prstGeom prst="rect">
            <a:avLst/>
          </a:prstGeom>
        </p:spPr>
      </p:pic>
    </p:spTree>
    <p:extLst>
      <p:ext uri="{BB962C8B-B14F-4D97-AF65-F5344CB8AC3E}">
        <p14:creationId xmlns:p14="http://schemas.microsoft.com/office/powerpoint/2010/main" val="3816770878"/>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163794" y="0"/>
            <a:ext cx="6800850" cy="5962650"/>
          </a:xfrm>
          <a:prstGeom prst="rect">
            <a:avLst/>
          </a:prstGeom>
        </p:spPr>
      </p:pic>
      <p:sp>
        <p:nvSpPr>
          <p:cNvPr id="4" name="TextBox 3"/>
          <p:cNvSpPr txBox="1"/>
          <p:nvPr/>
        </p:nvSpPr>
        <p:spPr>
          <a:xfrm>
            <a:off x="1089770" y="4595219"/>
            <a:ext cx="2695290" cy="369332"/>
          </a:xfrm>
          <a:prstGeom prst="rect">
            <a:avLst/>
          </a:prstGeom>
          <a:noFill/>
        </p:spPr>
        <p:txBody>
          <a:bodyPr wrap="none" rtlCol="0">
            <a:spAutoFit/>
          </a:bodyPr>
          <a:lstStyle/>
          <a:p>
            <a:r>
              <a:rPr lang="en-US" b="1" dirty="0">
                <a:solidFill>
                  <a:srgbClr val="FF0000"/>
                </a:solidFill>
              </a:rPr>
              <a:t>Booth et al. 2002 (JAWRA)</a:t>
            </a:r>
          </a:p>
        </p:txBody>
      </p:sp>
      <p:pic>
        <p:nvPicPr>
          <p:cNvPr id="5" name="Picture 4"/>
          <p:cNvPicPr>
            <a:picLocks noChangeAspect="1"/>
          </p:cNvPicPr>
          <p:nvPr/>
        </p:nvPicPr>
        <p:blipFill>
          <a:blip r:embed="rId3"/>
          <a:stretch>
            <a:fillRect/>
          </a:stretch>
        </p:blipFill>
        <p:spPr>
          <a:xfrm>
            <a:off x="7026112" y="240286"/>
            <a:ext cx="5011367" cy="3891429"/>
          </a:xfrm>
          <a:prstGeom prst="rect">
            <a:avLst/>
          </a:prstGeom>
        </p:spPr>
      </p:pic>
      <p:pic>
        <p:nvPicPr>
          <p:cNvPr id="6" name="Picture 5"/>
          <p:cNvPicPr>
            <a:picLocks noChangeAspect="1"/>
          </p:cNvPicPr>
          <p:nvPr/>
        </p:nvPicPr>
        <p:blipFill>
          <a:blip r:embed="rId4"/>
          <a:stretch>
            <a:fillRect/>
          </a:stretch>
        </p:blipFill>
        <p:spPr>
          <a:xfrm>
            <a:off x="7466962" y="3999644"/>
            <a:ext cx="4284188" cy="1929815"/>
          </a:xfrm>
          <a:prstGeom prst="rect">
            <a:avLst/>
          </a:prstGeom>
        </p:spPr>
      </p:pic>
      <p:pic>
        <p:nvPicPr>
          <p:cNvPr id="7" name="Picture 6"/>
          <p:cNvPicPr>
            <a:picLocks noChangeAspect="1"/>
          </p:cNvPicPr>
          <p:nvPr/>
        </p:nvPicPr>
        <p:blipFill>
          <a:blip r:embed="rId5"/>
          <a:stretch>
            <a:fillRect/>
          </a:stretch>
        </p:blipFill>
        <p:spPr>
          <a:xfrm>
            <a:off x="3732032" y="5948500"/>
            <a:ext cx="8459968" cy="794076"/>
          </a:xfrm>
          <a:prstGeom prst="rect">
            <a:avLst/>
          </a:prstGeom>
        </p:spPr>
      </p:pic>
      <p:sp>
        <p:nvSpPr>
          <p:cNvPr id="8" name="TextBox 7"/>
          <p:cNvSpPr txBox="1"/>
          <p:nvPr/>
        </p:nvSpPr>
        <p:spPr>
          <a:xfrm>
            <a:off x="842113" y="6092367"/>
            <a:ext cx="2876365" cy="369332"/>
          </a:xfrm>
          <a:prstGeom prst="rect">
            <a:avLst/>
          </a:prstGeom>
          <a:noFill/>
        </p:spPr>
        <p:txBody>
          <a:bodyPr wrap="none" rtlCol="0">
            <a:spAutoFit/>
          </a:bodyPr>
          <a:lstStyle/>
          <a:p>
            <a:r>
              <a:rPr lang="en-US" b="1" dirty="0">
                <a:solidFill>
                  <a:srgbClr val="FF0000"/>
                </a:solidFill>
              </a:rPr>
              <a:t>Burges et al. 1998 (</a:t>
            </a:r>
            <a:r>
              <a:rPr lang="en-US" b="1" dirty="0" err="1">
                <a:solidFill>
                  <a:srgbClr val="FF0000"/>
                </a:solidFill>
              </a:rPr>
              <a:t>JHydEng</a:t>
            </a:r>
            <a:r>
              <a:rPr lang="en-US" b="1" dirty="0">
                <a:solidFill>
                  <a:srgbClr val="FF0000"/>
                </a:solidFill>
              </a:rPr>
              <a:t>)</a:t>
            </a:r>
          </a:p>
        </p:txBody>
      </p:sp>
    </p:spTree>
    <p:extLst>
      <p:ext uri="{BB962C8B-B14F-4D97-AF65-F5344CB8AC3E}">
        <p14:creationId xmlns:p14="http://schemas.microsoft.com/office/powerpoint/2010/main" val="100500061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1|0.9|0.6|0.5|0.3"/>
</p:tagLst>
</file>

<file path=ppt/tags/tag2.xml><?xml version="1.0" encoding="utf-8"?>
<p:tagLst xmlns:a="http://schemas.openxmlformats.org/drawingml/2006/main" xmlns:r="http://schemas.openxmlformats.org/officeDocument/2006/relationships" xmlns:p="http://schemas.openxmlformats.org/presentationml/2006/main">
  <p:tag name="TIMING" val="|1.3"/>
</p:tagLst>
</file>

<file path=ppt/theme/theme1.xml><?xml version="1.0" encoding="utf-8"?>
<a:theme xmlns:a="http://schemas.openxmlformats.org/drawingml/2006/main" name="Office Them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HydrologicIndexDevelopment_061107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HydrologicIndexDevelopment_061107">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HydrologicIndexDevelopment_061107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HydrologicIndexDevelopment_061107">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HydrologicIndexDevelopment_061107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HydrologicIndexDevelopment_061107">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6068</TotalTime>
  <Words>3804</Words>
  <Application>Microsoft Office PowerPoint</Application>
  <PresentationFormat>Widescreen</PresentationFormat>
  <Paragraphs>671</Paragraphs>
  <Slides>104</Slides>
  <Notes>77</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1</vt:i4>
      </vt:variant>
      <vt:variant>
        <vt:lpstr>Slide Titles</vt:lpstr>
      </vt:variant>
      <vt:variant>
        <vt:i4>104</vt:i4>
      </vt:variant>
    </vt:vector>
  </HeadingPairs>
  <TitlesOfParts>
    <vt:vector size="114" baseType="lpstr">
      <vt:lpstr>Arial</vt:lpstr>
      <vt:lpstr>Calibri</vt:lpstr>
      <vt:lpstr>Calibri Light</vt:lpstr>
      <vt:lpstr>Corbel</vt:lpstr>
      <vt:lpstr>Courier New</vt:lpstr>
      <vt:lpstr>Lucida Sans Unicode</vt:lpstr>
      <vt:lpstr>Times New Roman</vt:lpstr>
      <vt:lpstr>Wingdings</vt:lpstr>
      <vt:lpstr>Office Theme</vt:lpstr>
      <vt:lpstr>Equation</vt:lpstr>
      <vt:lpstr>Flow-Ecology Relationships and Applications to Stormwater Management</vt:lpstr>
      <vt:lpstr>Human Impacts on Water Cycle</vt:lpstr>
      <vt:lpstr>Stormwater Hydrology 101</vt:lpstr>
      <vt:lpstr>Converting Forest to Developed Cover Can Alter Hydrology</vt:lpstr>
      <vt:lpstr>Converting Forest to Developed Cover Can Alter Hydrology</vt:lpstr>
      <vt:lpstr>Converting Forest to Developed Cover Can Alter Hydrology</vt:lpstr>
      <vt:lpstr>Stormwater Management Paradigm</vt:lpstr>
      <vt:lpstr>Stormwater Mitigation History</vt:lpstr>
      <vt:lpstr>When and where development occurred important</vt:lpstr>
      <vt:lpstr>Stormwater is a big deal!</vt:lpstr>
      <vt:lpstr>Available data</vt:lpstr>
      <vt:lpstr>Look at three  factors</vt:lpstr>
      <vt:lpstr>PowerPoint Presentation</vt:lpstr>
      <vt:lpstr>Laughing Jacobs Creek</vt:lpstr>
      <vt:lpstr>Flow duration curves (Lewis and Laughing Jacobs)</vt:lpstr>
      <vt:lpstr>Modeled Flow Duration for Laughing Jacobs</vt:lpstr>
      <vt:lpstr>Recall from Booth and Jackson (1997)….</vt:lpstr>
      <vt:lpstr>PowerPoint Presentation</vt:lpstr>
      <vt:lpstr>Altering hydrology (among other things) can alter biology</vt:lpstr>
      <vt:lpstr>Konrad (2000), Morley (2000), Konrad and Booth (2002)</vt:lpstr>
      <vt:lpstr>Morley and Karr (2002), Booth et al. (2004)</vt:lpstr>
      <vt:lpstr>Booth et al. (2004) Reviving urban streams: land use, hydrology, biology, and human behavior</vt:lpstr>
      <vt:lpstr>Booth et al. (2004) Reviving urban streams: land use, hydrology, biology, and human behavior</vt:lpstr>
      <vt:lpstr>King County Normative Flow Studies</vt:lpstr>
      <vt:lpstr>Normative Flow Concept</vt:lpstr>
      <vt:lpstr>What is “Normative Flow” aka “Natural Flow Regime”</vt:lpstr>
      <vt:lpstr>Normative flow principles</vt:lpstr>
      <vt:lpstr>Challenges</vt:lpstr>
      <vt:lpstr>Requirements</vt:lpstr>
      <vt:lpstr>Assumptions</vt:lpstr>
      <vt:lpstr>Models</vt:lpstr>
      <vt:lpstr>Hydrologic Metrics</vt:lpstr>
      <vt:lpstr>Hydrologic Metric Calculations</vt:lpstr>
      <vt:lpstr>PowerPoint Presentation</vt:lpstr>
      <vt:lpstr>PowerPoint Presentation</vt:lpstr>
      <vt:lpstr>PowerPoint Presentation</vt:lpstr>
      <vt:lpstr>Hydrologic Metric Calculations</vt:lpstr>
      <vt:lpstr>Hydrologic Metric Calculations</vt:lpstr>
      <vt:lpstr>Benthic Index of Biological Integrity</vt:lpstr>
      <vt:lpstr>PowerPoint Presentation</vt:lpstr>
      <vt:lpstr>B-IBI “Calibration”</vt:lpstr>
      <vt:lpstr>DeGasperi et al. (2009) Linking hydrologic alteration to biological impairment in urbanizing streams of the Puget Lowlands</vt:lpstr>
      <vt:lpstr>Eight Candidate Metrics</vt:lpstr>
      <vt:lpstr>Hydrologic Metrics Highly Correlated With Each Other (and %imperviousness)</vt:lpstr>
      <vt:lpstr>Hydrologic metrics correlated  with B-IBI (n = 16)</vt:lpstr>
      <vt:lpstr>CAUTION! Correlation does not equal causation.</vt:lpstr>
      <vt:lpstr>Hydrologic Metrics Respond to Basin Urbanization over Time</vt:lpstr>
      <vt:lpstr>Miller Creek Basin Plan Case Study</vt:lpstr>
      <vt:lpstr>PowerPoint Presentation</vt:lpstr>
      <vt:lpstr>PowerPoint Presentation</vt:lpstr>
      <vt:lpstr>WRIA 8 Status &amp; Trends Boosted Regression Tree Models</vt:lpstr>
      <vt:lpstr>WRIA 8 Status &amp; Trends n = 28</vt:lpstr>
      <vt:lpstr>City of Bainbridge Island (2015)</vt:lpstr>
      <vt:lpstr>Necessary, but not necessarily sufficient</vt:lpstr>
      <vt:lpstr>PowerPoint Presentation</vt:lpstr>
      <vt:lpstr>SAM 2015 small streams study Most important stressors for B-IBI scores…</vt:lpstr>
      <vt:lpstr>PowerPoint Presentation</vt:lpstr>
      <vt:lpstr>Stormwater Management Applications</vt:lpstr>
      <vt:lpstr>What Are Stormwater Retrofits</vt:lpstr>
      <vt:lpstr>Why are Retrofits Important?</vt:lpstr>
      <vt:lpstr>Stormwater Retrofit Examples</vt:lpstr>
      <vt:lpstr>Juanita Stormwater Retrofit Study</vt:lpstr>
      <vt:lpstr>Juanita Creek Stormwater Retrofit</vt:lpstr>
      <vt:lpstr>WRIA 9 Stormwater Retrofit Study</vt:lpstr>
      <vt:lpstr>Project Area</vt:lpstr>
      <vt:lpstr>SUSTAIN: System for Urban Stormwater Treatment and Analysis INtegration</vt:lpstr>
      <vt:lpstr>What is SUSTAIN?</vt:lpstr>
      <vt:lpstr>SUSTAIN Applications</vt:lpstr>
      <vt:lpstr>Data Needs</vt:lpstr>
      <vt:lpstr>PowerPoint Presentation</vt:lpstr>
      <vt:lpstr>Two Optimization Options</vt:lpstr>
      <vt:lpstr>Cost-Effectiveness Optimization</vt:lpstr>
      <vt:lpstr>Cost-Effectiveness Optimization</vt:lpstr>
      <vt:lpstr>PowerPoint Presentation</vt:lpstr>
      <vt:lpstr>PowerPoint Presentation</vt:lpstr>
      <vt:lpstr>PowerPoint Presentation</vt:lpstr>
      <vt:lpstr>PowerPoint Presentation</vt:lpstr>
      <vt:lpstr>PowerPoint Presentation</vt:lpstr>
      <vt:lpstr>PowerPoint Presentation</vt:lpstr>
      <vt:lpstr>SUSTAIN Optimization Target: Reduce Stream Flashiness</vt:lpstr>
      <vt:lpstr>Indicators,Targets and Goals</vt:lpstr>
      <vt:lpstr>PowerPoint Presentation</vt:lpstr>
      <vt:lpstr>Modeled Infrastructure Needs</vt:lpstr>
      <vt:lpstr>Annual Public Costs: WRIA 9 Project Area</vt:lpstr>
      <vt:lpstr>Annual Public Costs: Puget Sound Basin</vt:lpstr>
      <vt:lpstr>PowerPoint Presentation</vt:lpstr>
      <vt:lpstr>Bear Creek Watershed Management Study</vt:lpstr>
      <vt:lpstr>PowerPoint Presentation</vt:lpstr>
      <vt:lpstr>Current trends – King County – 46 Stations  2000-2020 with at least 15 years of data</vt:lpstr>
      <vt:lpstr>Current hydrologic trends – King County – 46 Stations  2000-2020</vt:lpstr>
      <vt:lpstr>USGS Mercer Creek, Bellevue, WA (12120000 )</vt:lpstr>
      <vt:lpstr>USGS Mercer Creek, Bellevue, WA (12120000 )</vt:lpstr>
      <vt:lpstr>USGS Mercer Creek, Bellevue, WA (12120000 )</vt:lpstr>
      <vt:lpstr>Current B-IBI trends – King County 119 Stations 2000-2020 with at least 15 years of data</vt:lpstr>
      <vt:lpstr>Current B-IBI trends – King County – 119 Stations  2000-2020</vt:lpstr>
      <vt:lpstr>Southern California leading the way…</vt:lpstr>
      <vt:lpstr>Some other interesting efforts…</vt:lpstr>
      <vt:lpstr>King County Organization</vt:lpstr>
      <vt:lpstr>Water and Land Resources Division</vt:lpstr>
      <vt:lpstr>Science and Technical Support Section</vt:lpstr>
      <vt:lpstr>PowerPoint Presentation</vt:lpstr>
      <vt:lpstr>Thank you.</vt:lpstr>
      <vt:lpstr>PowerPoint Presentation</vt:lpstr>
      <vt:lpstr>PowerPoint Presentation</vt:lpstr>
    </vt:vector>
  </TitlesOfParts>
  <Company>King County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Sammamish peaks</dc:title>
  <dc:creator>DeGasperi, Curtis</dc:creator>
  <cp:lastModifiedBy>Ventur, Tom</cp:lastModifiedBy>
  <cp:revision>125</cp:revision>
  <dcterms:created xsi:type="dcterms:W3CDTF">2020-04-01T22:44:56Z</dcterms:created>
  <dcterms:modified xsi:type="dcterms:W3CDTF">2021-03-17T18:22:54Z</dcterms:modified>
</cp:coreProperties>
</file>