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75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4" r:id="rId16"/>
    <p:sldId id="272" r:id="rId17"/>
    <p:sldId id="273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65E70A-2EDC-4116-9399-774C95BD9F35}" v="1" dt="2020-12-24T19:54:13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49" autoAdjust="0"/>
  </p:normalViewPr>
  <p:slideViewPr>
    <p:cSldViewPr snapToGrid="0">
      <p:cViewPr varScale="1">
        <p:scale>
          <a:sx n="58" d="100"/>
          <a:sy n="58" d="100"/>
        </p:scale>
        <p:origin x="108" y="8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1C4C9-6492-49C9-80F3-5822F23C19D1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CBCD9-CF00-4B2A-85CC-2B77FDE12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95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Difference in relative amount of total load diverted (~3/4 Washington, ~1/3 Sammamish – Issaquah 2</a:t>
            </a:r>
            <a:r>
              <a:rPr lang="en-US" baseline="30000" dirty="0"/>
              <a:t>o</a:t>
            </a:r>
            <a:r>
              <a:rPr lang="en-US" dirty="0"/>
              <a:t> WWTP and milk processing plant). Sediment feedback. Difference in bottom water oxygen conditions related to difference in </a:t>
            </a:r>
            <a:r>
              <a:rPr lang="en-US" dirty="0" err="1"/>
              <a:t>epi:hyo</a:t>
            </a:r>
            <a:r>
              <a:rPr lang="en-US" dirty="0"/>
              <a:t> volume ratio.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54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Observations in August 1913, found lake bottom waters anaerobic….observations of sediment diatoms and </a:t>
            </a:r>
            <a:r>
              <a:rPr lang="en-US" dirty="0" err="1"/>
              <a:t>chironomids</a:t>
            </a:r>
            <a:r>
              <a:rPr lang="en-US" dirty="0"/>
              <a:t> indicate </a:t>
            </a:r>
            <a:r>
              <a:rPr lang="en-US" dirty="0" err="1"/>
              <a:t>mesotrophy</a:t>
            </a:r>
            <a:r>
              <a:rPr lang="en-US" dirty="0"/>
              <a:t> over the last ~150 years. Apparent stability of trophic state attributed to Fe-redox control of phosphorus release and sedimentation. Also wastewater input was to Issaquah Creek that entered the metalimnion during summer.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95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Welch (1977) ratio of epilimnion to hypolimnion volume is 0.99 assuming 15 m surface mixed layer. I’ll assume 10 m euphotic zone so get 1.2 vs. 0.44 for Lake Washington. Lake Washington maximum depth is 65 meters or 214 feet.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330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Welch (1977) ratio of epilimnion to hypolimnion volume is 0.99 assuming 15 m surface mixed layer. I’ll assume 10 m euphotic zone so get 1.2 vs. 0.44 for Lake Washington. Lake Washington maximum depth is 65 meters or 214 feet.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2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Stratification onset range 53 days</a:t>
            </a:r>
          </a:p>
          <a:p>
            <a:r>
              <a:rPr lang="en-US" dirty="0"/>
              <a:t>Stratification duration range 203 to 256 days (range of 53 days)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534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Anoxia onset range 69 days</a:t>
            </a:r>
          </a:p>
          <a:p>
            <a:r>
              <a:rPr lang="en-US" dirty="0"/>
              <a:t>Anoxia duration range 82 days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57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TP range 17-102 ug/L (85)</a:t>
            </a:r>
          </a:p>
          <a:p>
            <a:r>
              <a:rPr lang="en-US" dirty="0"/>
              <a:t>Recall onset of stratification ranges over ~53 days</a:t>
            </a:r>
          </a:p>
          <a:p>
            <a:r>
              <a:rPr lang="en-US" dirty="0"/>
              <a:t>2002 we observed relatively high TP with a later onset of stratification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44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ECBCD9-CF00-4B2A-85CC-2B77FDE12FB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0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851C-AC24-4D07-A01D-5DFC623CB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7F8D96-61B4-4C3E-855A-74FC8328E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81574-00AD-4EEA-BC3F-6483DFAEA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1F5F9-506C-4872-9996-C1261A7AA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26349-3CE6-4F4B-9F84-C3D1B1F2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748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9DA9-6939-4FFB-AB7E-FDF3D131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31C6B-EA54-4332-BDA9-6C0AA3442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CD567-B7BC-491A-A511-B96C9BB1C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323F3-21C1-4F8C-8559-52BC2016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E1FB8-23FD-4409-95F2-6DEF61037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4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0B479-64B2-47AE-AC9E-53A669ABD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5BDBF-CE18-4CDC-940C-ADC808527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B9AB6-3279-4F53-8905-545BC7D60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2C928-4519-4677-AD22-5E49639C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410E4-710F-4930-A946-9B4C3F223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3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9FF41-7ACA-4EF9-A7A9-C2171128E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14AAB-4055-431B-A780-26F56FAF4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D5B83-3E38-4588-B4BF-6321442D8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FC2FB-92D2-44A2-88D1-C631DAA17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511B2-6BD8-4152-963E-C48DDD49B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C91D40-119F-4C3F-877F-E8E3984D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9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38DCD-5995-46F2-9A8D-506CFE504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47A85B-4059-4873-8EC9-73355144B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921DA2-0E29-4A22-8765-E8CD49AEC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EE9FE3-BA4E-4EEC-9525-BC02B9BCC4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74E463-544A-4458-BBCB-D1C5180E10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8AD7A5-0EE4-4887-8F5B-9C7E03D76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62D2A4-FEB2-43AF-AD27-326B2830E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5013FB-EE68-49BE-B95D-5C06863F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1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6199-2571-4E56-A181-ECFFEECD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1DA649-5CD6-4B56-A1C8-FCCE8FA90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6C57F6-B454-43BB-9E18-B7A1B06A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59FCDE-BB7D-4A32-9BE6-A7B3ED2BB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5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5ACB6F-D975-42A4-804E-1B934B192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4D2246-B3D5-43F5-88B1-E64B06334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CEE56-4ED1-4ADB-A71B-761DB03CA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62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A84DC-A14B-4DE6-B061-A10E4594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D594F-9C2F-4798-8AC4-B54880D0E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14F49-1A27-40A1-A313-8F2ECECE76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843976-77BC-4B10-8825-00BB86A3A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DA9A3-1BC7-4027-9515-D8CB29AE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529C5-2F83-41F6-A9FA-3D69B25AA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43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0F37F-C9E8-460D-8C33-C38913D00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94E10A-70A4-4EBC-8F31-1B0D7D5292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A9ED2-9B74-4EF5-9A30-810744DBF1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7B5C5-48EF-4319-91FB-5A54F72DB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76F7B-C1AD-4D51-B2DB-06B89E982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FFBEFC-853D-47A2-AE65-390F9B552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99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7B5EE-5821-4A4D-A21B-0E43A83E8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D12F3B-F358-4035-93A0-F68FD697C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5DF36-0FA0-4872-AC36-D0EA41EBD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1FBC0-6E03-4DB3-9CCD-BDBBF0F26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3FA5-65CB-491A-B117-26528274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5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DB4D47-D876-4244-9DBB-F0C33DD54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26849-9896-4EE7-BB3D-DE95E8292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C91B1-AB36-4CA2-BAEE-6E89153C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FB8CD-E70E-4268-842E-90D982F9C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F375C-DFB4-4C81-80A6-825EB672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98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DAA8CB-5504-4189-BAE4-15FB12582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06286-E125-4A64-A14C-CA07C6635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16227-D755-43C9-BA28-E1B2A3421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9283A-8360-41DA-BEA6-E6153B76AD1A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F8BD-FE16-4D01-A07E-7606EC1CBE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F8F4F-E481-445B-BE89-B7698524A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BBA3F-EE52-4350-938D-25DCC848CB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8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mailto:curtis.degasperi@kingcounty.gov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D22C-FB61-4AF7-A479-87E42D462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898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Spring fever revisited. Relationships among Lake Sammamish thermal stratification, anoxia, and phosphorus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D280FE-26FF-4468-9790-EE53D6A9B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16438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Washington State Lake Protection Association</a:t>
            </a:r>
          </a:p>
          <a:p>
            <a:r>
              <a:rPr lang="en-US" sz="2800" dirty="0"/>
              <a:t>33</a:t>
            </a:r>
            <a:r>
              <a:rPr lang="en-US" sz="2800" baseline="30000" dirty="0"/>
              <a:t>rd</a:t>
            </a:r>
            <a:r>
              <a:rPr lang="en-US" sz="2800" dirty="0"/>
              <a:t> Annual Conference (Virtual)</a:t>
            </a:r>
          </a:p>
          <a:p>
            <a:r>
              <a:rPr lang="en-US" dirty="0"/>
              <a:t>Curtis DeGasperi, King County Water and Land Resources Division, Seattle, Washington</a:t>
            </a:r>
          </a:p>
        </p:txBody>
      </p:sp>
    </p:spTree>
    <p:extLst>
      <p:ext uri="{BB962C8B-B14F-4D97-AF65-F5344CB8AC3E}">
        <p14:creationId xmlns:p14="http://schemas.microsoft.com/office/powerpoint/2010/main" val="33048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80"/>
    </mc:Choice>
    <mc:Fallback xmlns="">
      <p:transition spd="slow" advTm="2758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BC56E-E117-4255-918A-62682EA78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Lake Sammamish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2CD07-1F49-4B9B-8208-D1CAAFC9F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991" y="681036"/>
            <a:ext cx="5905500" cy="549592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C0D32A-E524-4CCE-83F3-9AA71C4B7613}"/>
              </a:ext>
            </a:extLst>
          </p:cNvPr>
          <p:cNvSpPr txBox="1"/>
          <p:nvPr/>
        </p:nvSpPr>
        <p:spPr>
          <a:xfrm>
            <a:off x="163476" y="1859338"/>
            <a:ext cx="54372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Relatively large and deep lake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Surface area 19.8 km</a:t>
            </a:r>
            <a:r>
              <a:rPr lang="en-US" sz="2400" baseline="30000" dirty="0"/>
              <a:t>2 (</a:t>
            </a:r>
            <a:r>
              <a:rPr lang="en-US" sz="2400" dirty="0"/>
              <a:t>~4,900 acres) Maximum depth 32 m (105 ft)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Note: Lake has recovered from eutrophication following wastewater diversion in the 1960s (Welch et al. 2019).</a:t>
            </a:r>
            <a:r>
              <a:rPr lang="en-US" sz="24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E2314E-9335-4732-A690-E3E2D66BEDC7}"/>
              </a:ext>
            </a:extLst>
          </p:cNvPr>
          <p:cNvSpPr txBox="1"/>
          <p:nvPr/>
        </p:nvSpPr>
        <p:spPr>
          <a:xfrm>
            <a:off x="333375" y="6195172"/>
            <a:ext cx="1101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Welch, E.B. et al. 2019. Stability of Lake Sammamish phosphorus despite land use changes. Lake and Reservoir Management 35:167-180.</a:t>
            </a:r>
          </a:p>
        </p:txBody>
      </p:sp>
    </p:spTree>
    <p:extLst>
      <p:ext uri="{BB962C8B-B14F-4D97-AF65-F5344CB8AC3E}">
        <p14:creationId xmlns:p14="http://schemas.microsoft.com/office/powerpoint/2010/main" val="134137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84"/>
    </mc:Choice>
    <mc:Fallback xmlns="">
      <p:transition spd="slow" advTm="490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B4868-6E43-407C-A9C3-47FA681B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79" y="365125"/>
            <a:ext cx="10515600" cy="1325563"/>
          </a:xfrm>
        </p:spPr>
        <p:txBody>
          <a:bodyPr/>
          <a:lstStyle/>
          <a:p>
            <a:r>
              <a:rPr lang="en-US" dirty="0"/>
              <a:t>Oxygen and phosphorus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DA85B2-87AE-45A9-82FE-E74C246D6E3A}"/>
              </a:ext>
            </a:extLst>
          </p:cNvPr>
          <p:cNvSpPr txBox="1"/>
          <p:nvPr/>
        </p:nvSpPr>
        <p:spPr>
          <a:xfrm>
            <a:off x="163475" y="1859338"/>
            <a:ext cx="56092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Hypolimnion becomes anoxic in summer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 bottom-water oxygen declines, phosphorus levels 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Note: Summer hypoxia likely a natural phenomenon (Welch 1977).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67D301-3982-431D-A067-2EB7F684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163" y="769941"/>
            <a:ext cx="5486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819C58B-D56D-4D49-AE31-BB3E6AC3F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17" y="3513141"/>
            <a:ext cx="5485946" cy="27429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7D3B50-A025-49AC-99ED-DB94778917AF}"/>
              </a:ext>
            </a:extLst>
          </p:cNvPr>
          <p:cNvSpPr txBox="1"/>
          <p:nvPr/>
        </p:nvSpPr>
        <p:spPr>
          <a:xfrm>
            <a:off x="333375" y="6195172"/>
            <a:ext cx="1101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Welch, E.B. 1977. Nutrient diversion: Resulting lake trophic state and phosphorus dynamics. U.S. Environmental Protection Agency, Corvallis, Oregon. EPA-600/3-77-003.</a:t>
            </a:r>
          </a:p>
        </p:txBody>
      </p:sp>
    </p:spTree>
    <p:extLst>
      <p:ext uri="{BB962C8B-B14F-4D97-AF65-F5344CB8AC3E}">
        <p14:creationId xmlns:p14="http://schemas.microsoft.com/office/powerpoint/2010/main" val="243963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33"/>
    </mc:Choice>
    <mc:Fallback xmlns="">
      <p:transition spd="slow" advTm="713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683CE38-53C5-4766-92AD-6CC692CCA1B4}"/>
              </a:ext>
            </a:extLst>
          </p:cNvPr>
          <p:cNvSpPr/>
          <p:nvPr/>
        </p:nvSpPr>
        <p:spPr>
          <a:xfrm rot="10800000">
            <a:off x="8836960" y="732218"/>
            <a:ext cx="2926080" cy="292608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endParaRPr lang="en-US"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6BAC571-613E-4984-9FD9-981AFC8CC671}"/>
              </a:ext>
            </a:extLst>
          </p:cNvPr>
          <p:cNvSpPr/>
          <p:nvPr/>
        </p:nvSpPr>
        <p:spPr>
          <a:xfrm rot="10800000">
            <a:off x="111974" y="732217"/>
            <a:ext cx="6126480" cy="594360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DB4868-6E43-407C-A9C3-47FA681B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306" y="2241295"/>
            <a:ext cx="4163819" cy="1325563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Interesting aside!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DA85B2-87AE-45A9-82FE-E74C246D6E3A}"/>
              </a:ext>
            </a:extLst>
          </p:cNvPr>
          <p:cNvSpPr txBox="1"/>
          <p:nvPr/>
        </p:nvSpPr>
        <p:spPr>
          <a:xfrm>
            <a:off x="5222431" y="3356238"/>
            <a:ext cx="46579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Similar P loading and productivity as Lake Washington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However, Lake Sammamish has a smaller hypolimnetic volume relative to epilimnetic volume compared to Lake Washington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Result is summer anoxia in Lake Sammamish, but not in Lake Washington</a:t>
            </a:r>
          </a:p>
          <a:p>
            <a:endParaRPr lang="en-US" sz="2400" dirty="0"/>
          </a:p>
        </p:txBody>
      </p:sp>
      <p:sp>
        <p:nvSpPr>
          <p:cNvPr id="4" name="Flowchart: Merge 3">
            <a:extLst>
              <a:ext uri="{FF2B5EF4-FFF2-40B4-BE49-F238E27FC236}">
                <a16:creationId xmlns:a16="http://schemas.microsoft.com/office/drawing/2014/main" id="{A1457B3D-B764-4BC8-B68A-78B68C507C22}"/>
              </a:ext>
            </a:extLst>
          </p:cNvPr>
          <p:cNvSpPr/>
          <p:nvPr/>
        </p:nvSpPr>
        <p:spPr>
          <a:xfrm>
            <a:off x="625458" y="1705782"/>
            <a:ext cx="5111496" cy="497003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Flowchart: Merge 5">
            <a:extLst>
              <a:ext uri="{FF2B5EF4-FFF2-40B4-BE49-F238E27FC236}">
                <a16:creationId xmlns:a16="http://schemas.microsoft.com/office/drawing/2014/main" id="{3494E62E-5359-4E08-973B-9A23912838CE}"/>
              </a:ext>
            </a:extLst>
          </p:cNvPr>
          <p:cNvSpPr/>
          <p:nvPr/>
        </p:nvSpPr>
        <p:spPr>
          <a:xfrm>
            <a:off x="9323108" y="1721976"/>
            <a:ext cx="1947672" cy="1945749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F9BB50-48B2-403C-8847-F62B4FBBA68C}"/>
              </a:ext>
            </a:extLst>
          </p:cNvPr>
          <p:cNvSpPr txBox="1"/>
          <p:nvPr/>
        </p:nvSpPr>
        <p:spPr>
          <a:xfrm>
            <a:off x="2452016" y="950914"/>
            <a:ext cx="1396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epi</a:t>
            </a:r>
            <a:endParaRPr lang="en-US" sz="2400"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88CCF-15E4-4321-9635-1CD577ECA961}"/>
              </a:ext>
            </a:extLst>
          </p:cNvPr>
          <p:cNvSpPr txBox="1"/>
          <p:nvPr/>
        </p:nvSpPr>
        <p:spPr>
          <a:xfrm>
            <a:off x="9678382" y="961801"/>
            <a:ext cx="1396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epi</a:t>
            </a:r>
            <a:endParaRPr lang="en-US" sz="2400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F62163-A922-4EF4-8408-59F6E2736DE0}"/>
              </a:ext>
            </a:extLst>
          </p:cNvPr>
          <p:cNvSpPr txBox="1"/>
          <p:nvPr/>
        </p:nvSpPr>
        <p:spPr>
          <a:xfrm>
            <a:off x="2453255" y="2115248"/>
            <a:ext cx="1443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hyp</a:t>
            </a:r>
            <a:endParaRPr lang="en-US" sz="2400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A358CF-149A-468B-BF31-4E567667A7DF}"/>
              </a:ext>
            </a:extLst>
          </p:cNvPr>
          <p:cNvSpPr txBox="1"/>
          <p:nvPr/>
        </p:nvSpPr>
        <p:spPr>
          <a:xfrm>
            <a:off x="9606630" y="1705782"/>
            <a:ext cx="1443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hyp</a:t>
            </a:r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B5808D-6580-4ED8-9277-30D98E5C15A0}"/>
                  </a:ext>
                </a:extLst>
              </p:cNvPr>
              <p:cNvSpPr txBox="1"/>
              <p:nvPr/>
            </p:nvSpPr>
            <p:spPr>
              <a:xfrm>
                <a:off x="6738944" y="1275189"/>
                <a:ext cx="824084" cy="846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box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𝑉𝑒𝑝𝑖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𝑉h𝑦𝑝</m:t>
                          </m:r>
                        </m:den>
                      </m:f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box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B5808D-6580-4ED8-9277-30D98E5C1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944" y="1275189"/>
                <a:ext cx="824084" cy="846899"/>
              </a:xfrm>
              <a:prstGeom prst="rect">
                <a:avLst/>
              </a:prstGeom>
              <a:blipFill>
                <a:blip r:embed="rId3"/>
                <a:stretch>
                  <a:fillRect r="-6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40C649E-9C1F-436C-A640-C2FB4EA5B7D0}"/>
              </a:ext>
            </a:extLst>
          </p:cNvPr>
          <p:cNvSpPr txBox="1"/>
          <p:nvPr/>
        </p:nvSpPr>
        <p:spPr>
          <a:xfrm>
            <a:off x="8188500" y="1418015"/>
            <a:ext cx="705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1.2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93F6A5-C4A9-4547-92F0-BC56D68A174B}"/>
              </a:ext>
            </a:extLst>
          </p:cNvPr>
          <p:cNvSpPr txBox="1"/>
          <p:nvPr/>
        </p:nvSpPr>
        <p:spPr>
          <a:xfrm>
            <a:off x="5939975" y="1429590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0.44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A1C89D7-53AD-40F7-BCE4-48EA0C0DA33E}"/>
              </a:ext>
            </a:extLst>
          </p:cNvPr>
          <p:cNvSpPr txBox="1"/>
          <p:nvPr/>
        </p:nvSpPr>
        <p:spPr>
          <a:xfrm>
            <a:off x="386499" y="5844619"/>
            <a:ext cx="2151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Vertical exaggeration</a:t>
            </a:r>
          </a:p>
          <a:p>
            <a:r>
              <a:rPr lang="en-US" dirty="0"/>
              <a:t>~100x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14B9B7-CCF8-4F64-BB5A-E094BF5C34F8}"/>
              </a:ext>
            </a:extLst>
          </p:cNvPr>
          <p:cNvSpPr txBox="1"/>
          <p:nvPr/>
        </p:nvSpPr>
        <p:spPr>
          <a:xfrm>
            <a:off x="1847415" y="210523"/>
            <a:ext cx="2655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Lake Washington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889782-EE5F-4635-919D-8C74E62154A2}"/>
              </a:ext>
            </a:extLst>
          </p:cNvPr>
          <p:cNvSpPr txBox="1"/>
          <p:nvPr/>
        </p:nvSpPr>
        <p:spPr>
          <a:xfrm>
            <a:off x="8894142" y="166413"/>
            <a:ext cx="2699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Lake Sammamish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675431A-8E86-4A55-ABA8-9F1B4F59A5D2}"/>
              </a:ext>
            </a:extLst>
          </p:cNvPr>
          <p:cNvCxnSpPr/>
          <p:nvPr/>
        </p:nvCxnSpPr>
        <p:spPr>
          <a:xfrm>
            <a:off x="933254" y="732217"/>
            <a:ext cx="0" cy="9735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8E18B09-52A8-4DF8-A9E5-00AA80367856}"/>
              </a:ext>
            </a:extLst>
          </p:cNvPr>
          <p:cNvSpPr txBox="1"/>
          <p:nvPr/>
        </p:nvSpPr>
        <p:spPr>
          <a:xfrm>
            <a:off x="933254" y="1017993"/>
            <a:ext cx="112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meters</a:t>
            </a:r>
          </a:p>
        </p:txBody>
      </p:sp>
    </p:spTree>
    <p:extLst>
      <p:ext uri="{BB962C8B-B14F-4D97-AF65-F5344CB8AC3E}">
        <p14:creationId xmlns:p14="http://schemas.microsoft.com/office/powerpoint/2010/main" val="1824901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8683CE38-53C5-4766-92AD-6CC692CCA1B4}"/>
              </a:ext>
            </a:extLst>
          </p:cNvPr>
          <p:cNvSpPr/>
          <p:nvPr/>
        </p:nvSpPr>
        <p:spPr>
          <a:xfrm rot="10800000">
            <a:off x="8836960" y="732218"/>
            <a:ext cx="2926080" cy="292608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endParaRPr lang="en-US" sz="11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E6BAC571-613E-4984-9FD9-981AFC8CC671}"/>
              </a:ext>
            </a:extLst>
          </p:cNvPr>
          <p:cNvSpPr/>
          <p:nvPr/>
        </p:nvSpPr>
        <p:spPr>
          <a:xfrm rot="10800000">
            <a:off x="111974" y="732217"/>
            <a:ext cx="6126480" cy="5943600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</p:txBody>
      </p:sp>
      <p:sp>
        <p:nvSpPr>
          <p:cNvPr id="4" name="Flowchart: Merge 3">
            <a:extLst>
              <a:ext uri="{FF2B5EF4-FFF2-40B4-BE49-F238E27FC236}">
                <a16:creationId xmlns:a16="http://schemas.microsoft.com/office/drawing/2014/main" id="{A1457B3D-B764-4BC8-B68A-78B68C507C22}"/>
              </a:ext>
            </a:extLst>
          </p:cNvPr>
          <p:cNvSpPr/>
          <p:nvPr/>
        </p:nvSpPr>
        <p:spPr>
          <a:xfrm>
            <a:off x="625458" y="1705782"/>
            <a:ext cx="5111496" cy="497003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Flowchart: Merge 5">
            <a:extLst>
              <a:ext uri="{FF2B5EF4-FFF2-40B4-BE49-F238E27FC236}">
                <a16:creationId xmlns:a16="http://schemas.microsoft.com/office/drawing/2014/main" id="{3494E62E-5359-4E08-973B-9A23912838CE}"/>
              </a:ext>
            </a:extLst>
          </p:cNvPr>
          <p:cNvSpPr/>
          <p:nvPr/>
        </p:nvSpPr>
        <p:spPr>
          <a:xfrm>
            <a:off x="9323108" y="1721976"/>
            <a:ext cx="1947672" cy="1945749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F9BB50-48B2-403C-8847-F62B4FBBA68C}"/>
              </a:ext>
            </a:extLst>
          </p:cNvPr>
          <p:cNvSpPr txBox="1"/>
          <p:nvPr/>
        </p:nvSpPr>
        <p:spPr>
          <a:xfrm>
            <a:off x="2452016" y="950914"/>
            <a:ext cx="1396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epi</a:t>
            </a:r>
            <a:endParaRPr lang="en-US" sz="2400"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588CCF-15E4-4321-9635-1CD577ECA961}"/>
              </a:ext>
            </a:extLst>
          </p:cNvPr>
          <p:cNvSpPr txBox="1"/>
          <p:nvPr/>
        </p:nvSpPr>
        <p:spPr>
          <a:xfrm>
            <a:off x="9678382" y="961801"/>
            <a:ext cx="1396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epi</a:t>
            </a:r>
            <a:endParaRPr lang="en-US" sz="2400" baseline="-2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CF62163-A922-4EF4-8408-59F6E2736DE0}"/>
              </a:ext>
            </a:extLst>
          </p:cNvPr>
          <p:cNvSpPr txBox="1"/>
          <p:nvPr/>
        </p:nvSpPr>
        <p:spPr>
          <a:xfrm>
            <a:off x="2453255" y="2115248"/>
            <a:ext cx="1443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hyp</a:t>
            </a:r>
            <a:endParaRPr lang="en-US" sz="2400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A358CF-149A-468B-BF31-4E567667A7DF}"/>
              </a:ext>
            </a:extLst>
          </p:cNvPr>
          <p:cNvSpPr txBox="1"/>
          <p:nvPr/>
        </p:nvSpPr>
        <p:spPr>
          <a:xfrm>
            <a:off x="9606630" y="1705782"/>
            <a:ext cx="1443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Volume</a:t>
            </a:r>
            <a:r>
              <a:rPr lang="en-US" sz="2400" baseline="-25000" dirty="0" err="1"/>
              <a:t>hyp</a:t>
            </a:r>
            <a:endParaRPr lang="en-US" sz="24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B5808D-6580-4ED8-9277-30D98E5C15A0}"/>
                  </a:ext>
                </a:extLst>
              </p:cNvPr>
              <p:cNvSpPr txBox="1"/>
              <p:nvPr/>
            </p:nvSpPr>
            <p:spPr>
              <a:xfrm>
                <a:off x="6738944" y="1275189"/>
                <a:ext cx="824084" cy="846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box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𝑉𝑒𝑝𝑖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𝑉h𝑦𝑝</m:t>
                          </m:r>
                        </m:den>
                      </m:f>
                      <m:box>
                        <m:box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box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B5808D-6580-4ED8-9277-30D98E5C1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944" y="1275189"/>
                <a:ext cx="824084" cy="846899"/>
              </a:xfrm>
              <a:prstGeom prst="rect">
                <a:avLst/>
              </a:prstGeom>
              <a:blipFill>
                <a:blip r:embed="rId3"/>
                <a:stretch>
                  <a:fillRect r="-6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40C649E-9C1F-436C-A640-C2FB4EA5B7D0}"/>
              </a:ext>
            </a:extLst>
          </p:cNvPr>
          <p:cNvSpPr txBox="1"/>
          <p:nvPr/>
        </p:nvSpPr>
        <p:spPr>
          <a:xfrm>
            <a:off x="8188500" y="1418015"/>
            <a:ext cx="7056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1.2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93F6A5-C4A9-4547-92F0-BC56D68A174B}"/>
              </a:ext>
            </a:extLst>
          </p:cNvPr>
          <p:cNvSpPr txBox="1"/>
          <p:nvPr/>
        </p:nvSpPr>
        <p:spPr>
          <a:xfrm>
            <a:off x="5939975" y="1429590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0.44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A1C89D7-53AD-40F7-BCE4-48EA0C0DA33E}"/>
              </a:ext>
            </a:extLst>
          </p:cNvPr>
          <p:cNvSpPr txBox="1"/>
          <p:nvPr/>
        </p:nvSpPr>
        <p:spPr>
          <a:xfrm>
            <a:off x="386499" y="5844619"/>
            <a:ext cx="21511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Vertical exaggeration</a:t>
            </a:r>
          </a:p>
          <a:p>
            <a:r>
              <a:rPr lang="en-US" dirty="0"/>
              <a:t>~100x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14B9B7-CCF8-4F64-BB5A-E094BF5C34F8}"/>
              </a:ext>
            </a:extLst>
          </p:cNvPr>
          <p:cNvSpPr txBox="1"/>
          <p:nvPr/>
        </p:nvSpPr>
        <p:spPr>
          <a:xfrm>
            <a:off x="1847415" y="210523"/>
            <a:ext cx="2655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Lake Washington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889782-EE5F-4635-919D-8C74E62154A2}"/>
              </a:ext>
            </a:extLst>
          </p:cNvPr>
          <p:cNvSpPr txBox="1"/>
          <p:nvPr/>
        </p:nvSpPr>
        <p:spPr>
          <a:xfrm>
            <a:off x="8894142" y="166413"/>
            <a:ext cx="2699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Lake Sammamish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675431A-8E86-4A55-ABA8-9F1B4F59A5D2}"/>
              </a:ext>
            </a:extLst>
          </p:cNvPr>
          <p:cNvCxnSpPr/>
          <p:nvPr/>
        </p:nvCxnSpPr>
        <p:spPr>
          <a:xfrm>
            <a:off x="933254" y="732217"/>
            <a:ext cx="0" cy="9735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8E18B09-52A8-4DF8-A9E5-00AA80367856}"/>
              </a:ext>
            </a:extLst>
          </p:cNvPr>
          <p:cNvSpPr txBox="1"/>
          <p:nvPr/>
        </p:nvSpPr>
        <p:spPr>
          <a:xfrm>
            <a:off x="933254" y="1017993"/>
            <a:ext cx="112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meters</a:t>
            </a:r>
          </a:p>
        </p:txBody>
      </p:sp>
    </p:spTree>
    <p:extLst>
      <p:ext uri="{BB962C8B-B14F-4D97-AF65-F5344CB8AC3E}">
        <p14:creationId xmlns:p14="http://schemas.microsoft.com/office/powerpoint/2010/main" val="424882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B9690833-DC18-46B0-8238-0B9D685E6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330" y="686027"/>
            <a:ext cx="5485946" cy="2742973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10D9AD8-7C0B-46EF-BAB0-852E2A869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330" y="3318926"/>
            <a:ext cx="5486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758BD7-CA0E-4393-A9C1-8EB8031B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796D99-C082-4CA2-8714-E70C556A312C}"/>
              </a:ext>
            </a:extLst>
          </p:cNvPr>
          <p:cNvSpPr txBox="1"/>
          <p:nvPr/>
        </p:nvSpPr>
        <p:spPr>
          <a:xfrm>
            <a:off x="838200" y="2038350"/>
            <a:ext cx="4752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Decline in hypolimnetic oxygen closely linked to the onset and timing of thermal stratification</a:t>
            </a:r>
          </a:p>
        </p:txBody>
      </p:sp>
    </p:spTree>
    <p:extLst>
      <p:ext uri="{BB962C8B-B14F-4D97-AF65-F5344CB8AC3E}">
        <p14:creationId xmlns:p14="http://schemas.microsoft.com/office/powerpoint/2010/main" val="3512987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D9DF-9E72-4F06-884D-D31699428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Tala Woodward’s 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400D9-106E-4385-A18C-228C0DFC5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6246"/>
            <a:ext cx="10515600" cy="4351338"/>
          </a:xfrm>
        </p:spPr>
        <p:txBody>
          <a:bodyPr/>
          <a:lstStyle/>
          <a:p>
            <a:r>
              <a:rPr lang="en-US" dirty="0"/>
              <a:t>Is there a relationship between the timing of spring stratification and subsequent summer hypolimnetic oxygen and phosphorus concentrations?</a:t>
            </a:r>
          </a:p>
          <a:p>
            <a:endParaRPr lang="en-US" dirty="0"/>
          </a:p>
          <a:p>
            <a:r>
              <a:rPr lang="en-US" dirty="0"/>
              <a:t>Tested using a 20-year dataset (1993-2012)</a:t>
            </a:r>
          </a:p>
          <a:p>
            <a:endParaRPr lang="en-US" dirty="0"/>
          </a:p>
          <a:p>
            <a:r>
              <a:rPr lang="en-US" dirty="0"/>
              <a:t>Answer? </a:t>
            </a:r>
          </a:p>
          <a:p>
            <a:pPr lvl="1"/>
            <a:r>
              <a:rPr lang="en-US" sz="2800" dirty="0"/>
              <a:t>Yes! At least in Lake Sammamish, but not in Lake Washington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758927-220C-4CAD-A2FA-7913029F64BC}"/>
              </a:ext>
            </a:extLst>
          </p:cNvPr>
          <p:cNvSpPr txBox="1"/>
          <p:nvPr/>
        </p:nvSpPr>
        <p:spPr>
          <a:xfrm>
            <a:off x="333375" y="6195172"/>
            <a:ext cx="1101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Woodward, N.E. 2014. Spring Fever? Climate Change and Water Quality in Our Local Lakes. M.S. thesis. University of Washington. Seattle, Washington. 44 p.</a:t>
            </a:r>
          </a:p>
        </p:txBody>
      </p:sp>
    </p:spTree>
    <p:extLst>
      <p:ext uri="{BB962C8B-B14F-4D97-AF65-F5344CB8AC3E}">
        <p14:creationId xmlns:p14="http://schemas.microsoft.com/office/powerpoint/2010/main" val="168156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C5F8F-EB34-4246-8325-C61056F3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now have another 7 years of data and…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2E11F-13A9-497D-8543-8891FF1BD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snow drought of 2014-2015 happened!</a:t>
            </a:r>
          </a:p>
          <a:p>
            <a:r>
              <a:rPr lang="en-US" dirty="0"/>
              <a:t>Thermal stratification was earlier, and the duration and extent of anoxia was greater in 2015 than any other year since 1993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557E0-A10A-4350-8FDA-67EC8CFABCD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167" y="3381104"/>
            <a:ext cx="6019483" cy="3257233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08DC4E-7D57-4764-B68C-92E2DAD5EE91}"/>
              </a:ext>
            </a:extLst>
          </p:cNvPr>
          <p:cNvSpPr txBox="1"/>
          <p:nvPr/>
        </p:nvSpPr>
        <p:spPr>
          <a:xfrm>
            <a:off x="1074656" y="4402321"/>
            <a:ext cx="2351926" cy="646331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Black line   - 8 mg DO/L</a:t>
            </a:r>
          </a:p>
          <a:p>
            <a:r>
              <a:rPr lang="en-US" dirty="0"/>
              <a:t>White line - 4 mg DO/L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D33930-D212-4F1F-829C-818BA52C6852}"/>
              </a:ext>
            </a:extLst>
          </p:cNvPr>
          <p:cNvSpPr/>
          <p:nvPr/>
        </p:nvSpPr>
        <p:spPr>
          <a:xfrm>
            <a:off x="6523348" y="3246167"/>
            <a:ext cx="1121789" cy="3314889"/>
          </a:xfrm>
          <a:prstGeom prst="ellipse">
            <a:avLst/>
          </a:prstGeom>
          <a:solidFill>
            <a:schemeClr val="accent1">
              <a:alpha val="21000"/>
            </a:scheme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86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B0736-D083-4EDE-A0A2-3DEC6404D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 based on routine profiling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30EBD-7277-4A2F-8E16-9706BA66D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913" y="2141537"/>
            <a:ext cx="10515600" cy="4351338"/>
          </a:xfrm>
        </p:spPr>
        <p:txBody>
          <a:bodyPr/>
          <a:lstStyle/>
          <a:p>
            <a:r>
              <a:rPr lang="en-US" dirty="0"/>
              <a:t>Timing of stratification onset and duration </a:t>
            </a:r>
          </a:p>
          <a:p>
            <a:pPr lvl="1"/>
            <a:r>
              <a:rPr lang="en-US" dirty="0"/>
              <a:t>Based on Schmidt Stability threshold (50 J m</a:t>
            </a:r>
            <a:r>
              <a:rPr lang="en-US" baseline="30000" dirty="0"/>
              <a:t>-2</a:t>
            </a:r>
            <a:r>
              <a:rPr lang="en-US" dirty="0"/>
              <a:t>)</a:t>
            </a:r>
          </a:p>
          <a:p>
            <a:r>
              <a:rPr lang="en-US" dirty="0"/>
              <a:t>Timing of the onset and duration of hypolimnetic anoxia</a:t>
            </a:r>
          </a:p>
          <a:p>
            <a:pPr lvl="1"/>
            <a:r>
              <a:rPr lang="en-US" dirty="0"/>
              <a:t>Based on threshold of mean hypolimnetic DO &lt;2 mg/L</a:t>
            </a:r>
          </a:p>
          <a:p>
            <a:r>
              <a:rPr lang="en-US" dirty="0"/>
              <a:t>Summer maximum hypolimnetic total phosphorus</a:t>
            </a:r>
          </a:p>
          <a:p>
            <a:pPr lvl="1"/>
            <a:r>
              <a:rPr lang="en-US" dirty="0"/>
              <a:t>Based on maximum hypolimnetic average observed June through October </a:t>
            </a:r>
          </a:p>
        </p:txBody>
      </p:sp>
      <p:pic>
        <p:nvPicPr>
          <p:cNvPr id="8" name="Picture 7" descr="A picture containing orange, sitting, small, pair&#10;&#10;Description automatically generated">
            <a:extLst>
              <a:ext uri="{FF2B5EF4-FFF2-40B4-BE49-F238E27FC236}">
                <a16:creationId xmlns:a16="http://schemas.microsoft.com/office/drawing/2014/main" id="{DBA65BF8-C589-4CBC-AE4C-7B461DC9C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437846" y="2147321"/>
            <a:ext cx="2616628" cy="147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43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187C3-39E8-4CB9-8E1D-0C84F702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 in stratification onset and duration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7381F7-1B4E-4990-B392-27509D5C6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94" y="1790235"/>
            <a:ext cx="4606825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599337-DE17-428B-811D-3BA6069B0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695" y="3089635"/>
            <a:ext cx="4654647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71F63B-84A8-42E7-AE9F-495C72602290}"/>
              </a:ext>
            </a:extLst>
          </p:cNvPr>
          <p:cNvSpPr txBox="1"/>
          <p:nvPr/>
        </p:nvSpPr>
        <p:spPr>
          <a:xfrm>
            <a:off x="6787299" y="2205495"/>
            <a:ext cx="3203313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No statistically significant trends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907592-339D-422E-A588-94CB587BDA4D}"/>
              </a:ext>
            </a:extLst>
          </p:cNvPr>
          <p:cNvSpPr txBox="1"/>
          <p:nvPr/>
        </p:nvSpPr>
        <p:spPr>
          <a:xfrm>
            <a:off x="1981200" y="5204790"/>
            <a:ext cx="3203313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No statistically significant trends</a:t>
            </a:r>
          </a:p>
        </p:txBody>
      </p:sp>
    </p:spTree>
    <p:extLst>
      <p:ext uri="{BB962C8B-B14F-4D97-AF65-F5344CB8AC3E}">
        <p14:creationId xmlns:p14="http://schemas.microsoft.com/office/powerpoint/2010/main" val="2713186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DDAC0-A60F-4236-B3ED-6A8B4F41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stratification onset and anoxia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77078E-F53F-4D50-AC0D-FB52066A6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507" y="1864596"/>
            <a:ext cx="4584843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B6416B-0219-431F-8479-BC1363AD8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6677" y="3065520"/>
            <a:ext cx="4579620" cy="275082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7D0847-30F9-47C5-90C5-55BDF9A8FBE5}"/>
              </a:ext>
            </a:extLst>
          </p:cNvPr>
          <p:cNvSpPr txBox="1"/>
          <p:nvPr/>
        </p:nvSpPr>
        <p:spPr>
          <a:xfrm>
            <a:off x="1902691" y="4710546"/>
            <a:ext cx="3256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0.57; p = 0.04; r</a:t>
            </a:r>
            <a:r>
              <a:rPr lang="en-US" baseline="30000" dirty="0"/>
              <a:t>2</a:t>
            </a:r>
            <a:r>
              <a:rPr lang="en-US" dirty="0"/>
              <a:t> = 0.16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C52450-A575-4B3A-8893-240AB838F2B7}"/>
              </a:ext>
            </a:extLst>
          </p:cNvPr>
          <p:cNvSpPr txBox="1"/>
          <p:nvPr/>
        </p:nvSpPr>
        <p:spPr>
          <a:xfrm>
            <a:off x="7307675" y="5934364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-0.67; p = 0.07; r</a:t>
            </a:r>
            <a:r>
              <a:rPr lang="en-US" baseline="30000" dirty="0"/>
              <a:t>2</a:t>
            </a:r>
            <a:r>
              <a:rPr lang="en-US" dirty="0"/>
              <a:t> = 0.12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64C7DD-7EE6-4825-B732-203AA86BECAC}"/>
              </a:ext>
            </a:extLst>
          </p:cNvPr>
          <p:cNvSpPr txBox="1"/>
          <p:nvPr/>
        </p:nvSpPr>
        <p:spPr>
          <a:xfrm>
            <a:off x="1902691" y="4997962"/>
            <a:ext cx="3246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slope = 0.60; p = 0.05; 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= 0.19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93C910-B451-4992-ADFC-129B84B600B7}"/>
              </a:ext>
            </a:extLst>
          </p:cNvPr>
          <p:cNvSpPr txBox="1"/>
          <p:nvPr/>
        </p:nvSpPr>
        <p:spPr>
          <a:xfrm>
            <a:off x="7307675" y="6237054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slope = -0.88; p = 0.02; 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= 0.27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FEE99B-BF99-447B-828C-D15019F5C961}"/>
              </a:ext>
            </a:extLst>
          </p:cNvPr>
          <p:cNvSpPr txBox="1"/>
          <p:nvPr/>
        </p:nvSpPr>
        <p:spPr>
          <a:xfrm>
            <a:off x="7423355" y="1531713"/>
            <a:ext cx="27061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Linear regression statistics:</a:t>
            </a:r>
          </a:p>
          <a:p>
            <a:r>
              <a:rPr lang="en-US" dirty="0"/>
              <a:t>this analysis (black)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Woodard’s analysis (gray)</a:t>
            </a:r>
          </a:p>
        </p:txBody>
      </p:sp>
    </p:spTree>
    <p:extLst>
      <p:ext uri="{BB962C8B-B14F-4D97-AF65-F5344CB8AC3E}">
        <p14:creationId xmlns:p14="http://schemas.microsoft.com/office/powerpoint/2010/main" val="103278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095DB-D448-4644-86BC-300AB44D6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084" y="-49459"/>
            <a:ext cx="10515600" cy="1325563"/>
          </a:xfrm>
        </p:spPr>
        <p:txBody>
          <a:bodyPr/>
          <a:lstStyle/>
          <a:p>
            <a:r>
              <a:rPr lang="en-US" dirty="0"/>
              <a:t>Relationships with hypolimnetic phosphorus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FE1B7-D6E5-4124-A50D-DF172234A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84" y="1039150"/>
            <a:ext cx="4584843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2D8709-A112-4319-A536-BC5751480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876" y="4038083"/>
            <a:ext cx="4584843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627CFA-1736-44CB-AE91-7ADACFE72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139" y="980383"/>
            <a:ext cx="4584843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C8451C-05EC-47F2-BAE5-8DA3FB7B7136}"/>
              </a:ext>
            </a:extLst>
          </p:cNvPr>
          <p:cNvSpPr txBox="1"/>
          <p:nvPr/>
        </p:nvSpPr>
        <p:spPr>
          <a:xfrm>
            <a:off x="268121" y="3782350"/>
            <a:ext cx="3433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-0.005; p = 0.15;   r</a:t>
            </a:r>
            <a:r>
              <a:rPr lang="en-US" baseline="30000" dirty="0"/>
              <a:t>2</a:t>
            </a:r>
            <a:r>
              <a:rPr lang="en-US" dirty="0"/>
              <a:t> = 0.08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3212F-6761-4DE9-A226-5963F3876753}"/>
              </a:ext>
            </a:extLst>
          </p:cNvPr>
          <p:cNvSpPr txBox="1"/>
          <p:nvPr/>
        </p:nvSpPr>
        <p:spPr>
          <a:xfrm>
            <a:off x="8282719" y="5225017"/>
            <a:ext cx="337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0.005; p = 0.001; r</a:t>
            </a:r>
            <a:r>
              <a:rPr lang="en-US" baseline="30000" dirty="0"/>
              <a:t>2</a:t>
            </a:r>
            <a:r>
              <a:rPr lang="en-US" dirty="0"/>
              <a:t> = 0.34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C415B1-CEAF-445A-8E36-30642044E24E}"/>
              </a:ext>
            </a:extLst>
          </p:cNvPr>
          <p:cNvSpPr txBox="1"/>
          <p:nvPr/>
        </p:nvSpPr>
        <p:spPr>
          <a:xfrm>
            <a:off x="8384319" y="3696167"/>
            <a:ext cx="3445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slope = -0.007; p = 0.002; r</a:t>
            </a:r>
            <a:r>
              <a:rPr lang="en-US" baseline="30000" dirty="0"/>
              <a:t>2</a:t>
            </a:r>
            <a:r>
              <a:rPr lang="en-US" dirty="0"/>
              <a:t> = 0.32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05A709-4B5B-4563-ABEF-4485A17AAC56}"/>
              </a:ext>
            </a:extLst>
          </p:cNvPr>
          <p:cNvSpPr txBox="1"/>
          <p:nvPr/>
        </p:nvSpPr>
        <p:spPr>
          <a:xfrm>
            <a:off x="268120" y="4019304"/>
            <a:ext cx="3443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slope = 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-0.01*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; p = 0.005; 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= 0.37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4B94B-6229-478F-9393-58854A6BC389}"/>
              </a:ext>
            </a:extLst>
          </p:cNvPr>
          <p:cNvSpPr txBox="1"/>
          <p:nvPr/>
        </p:nvSpPr>
        <p:spPr>
          <a:xfrm>
            <a:off x="8384319" y="3956367"/>
            <a:ext cx="3485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slope = 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-0.01*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; p = 0.02;    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= 0.28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031A8A-1E59-40D7-99C8-8C7AEA398B55}"/>
              </a:ext>
            </a:extLst>
          </p:cNvPr>
          <p:cNvSpPr txBox="1"/>
          <p:nvPr/>
        </p:nvSpPr>
        <p:spPr>
          <a:xfrm>
            <a:off x="8282719" y="5508285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slope = </a:t>
            </a:r>
            <a:r>
              <a:rPr lang="en-US" i="1" dirty="0">
                <a:solidFill>
                  <a:schemeClr val="bg1">
                    <a:lumMod val="65000"/>
                  </a:schemeClr>
                </a:solidFill>
              </a:rPr>
              <a:t>0.01*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; p = 0.02  ; r</a:t>
            </a:r>
            <a:r>
              <a:rPr lang="en-US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= 0.26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401199-21C8-42B0-A55A-3BF5D0AA9B26}"/>
              </a:ext>
            </a:extLst>
          </p:cNvPr>
          <p:cNvSpPr txBox="1"/>
          <p:nvPr/>
        </p:nvSpPr>
        <p:spPr>
          <a:xfrm>
            <a:off x="323234" y="4994184"/>
            <a:ext cx="30011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Linear regression statistics:</a:t>
            </a:r>
          </a:p>
          <a:p>
            <a:r>
              <a:rPr lang="en-US" dirty="0"/>
              <a:t>this analysis (black)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Woodard’s analysis (gray)</a:t>
            </a:r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* slopes reported as µg/L/day</a:t>
            </a:r>
          </a:p>
        </p:txBody>
      </p:sp>
    </p:spTree>
    <p:extLst>
      <p:ext uri="{BB962C8B-B14F-4D97-AF65-F5344CB8AC3E}">
        <p14:creationId xmlns:p14="http://schemas.microsoft.com/office/powerpoint/2010/main" val="118761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2B4D5-144A-4CE3-9770-167D7336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Lake Sammamish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B9B34-B362-49C2-B0E2-22348FA1D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48450" cy="4351338"/>
          </a:xfrm>
        </p:spPr>
        <p:txBody>
          <a:bodyPr/>
          <a:lstStyle/>
          <a:p>
            <a:r>
              <a:rPr lang="en-US" dirty="0"/>
              <a:t>Maybe not much…at least for now</a:t>
            </a:r>
          </a:p>
          <a:p>
            <a:pPr lvl="1"/>
            <a:r>
              <a:rPr lang="en-US" dirty="0"/>
              <a:t>Iron control of hypolimnetic phosphorus during fall turnover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11CEA2-83E2-44E2-AFE6-86BB98FDE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9372" y="1359637"/>
            <a:ext cx="4026590" cy="49659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5EB99E-AF00-4351-AA81-3D98932DA3FE}"/>
              </a:ext>
            </a:extLst>
          </p:cNvPr>
          <p:cNvSpPr txBox="1"/>
          <p:nvPr/>
        </p:nvSpPr>
        <p:spPr>
          <a:xfrm>
            <a:off x="6830631" y="6456584"/>
            <a:ext cx="536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Kleeberg, A. et al. 2013. Water Research 47:1491-1502.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3E58B-DA36-4C29-AADE-605CC0045D73}"/>
              </a:ext>
            </a:extLst>
          </p:cNvPr>
          <p:cNvSpPr txBox="1"/>
          <p:nvPr/>
        </p:nvSpPr>
        <p:spPr>
          <a:xfrm>
            <a:off x="241213" y="5645277"/>
            <a:ext cx="6497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Balistrieri</a:t>
            </a:r>
            <a:r>
              <a:rPr lang="en-US" dirty="0"/>
              <a:t>, L.S. et al. 1992. The cycling of iron and manganese in the water column of Lake Sammamish, Washington. </a:t>
            </a:r>
            <a:r>
              <a:rPr lang="en-US" dirty="0" err="1"/>
              <a:t>Limnol</a:t>
            </a:r>
            <a:r>
              <a:rPr lang="en-US" dirty="0"/>
              <a:t>. </a:t>
            </a:r>
            <a:r>
              <a:rPr lang="en-US" dirty="0" err="1"/>
              <a:t>Oceanogr</a:t>
            </a:r>
            <a:r>
              <a:rPr lang="en-US" dirty="0"/>
              <a:t>. 37:510-528.</a:t>
            </a:r>
          </a:p>
          <a:p>
            <a:r>
              <a:rPr lang="en-US" dirty="0"/>
              <a:t>See also: Barnes (1976), Welch (1977)</a:t>
            </a:r>
          </a:p>
        </p:txBody>
      </p:sp>
    </p:spTree>
    <p:extLst>
      <p:ext uri="{BB962C8B-B14F-4D97-AF65-F5344CB8AC3E}">
        <p14:creationId xmlns:p14="http://schemas.microsoft.com/office/powerpoint/2010/main" val="439880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8656-891B-4F6F-9C9B-C3C98B47D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(Jun-Sep) trophic trend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AB6B8-E28C-41E3-8DC6-120FC104D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312" y="1737999"/>
            <a:ext cx="7294543" cy="42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56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027A3-1303-4CFF-B31C-A42EF37C0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71" y="189731"/>
            <a:ext cx="10515600" cy="1325563"/>
          </a:xfrm>
        </p:spPr>
        <p:txBody>
          <a:bodyPr/>
          <a:lstStyle/>
          <a:p>
            <a:r>
              <a:rPr lang="en-US" dirty="0"/>
              <a:t>Climate change? – need longer data sets</a:t>
            </a:r>
          </a:p>
        </p:txBody>
      </p:sp>
      <p:pic>
        <p:nvPicPr>
          <p:cNvPr id="2050" name="Picture 1">
            <a:extLst>
              <a:ext uri="{FF2B5EF4-FFF2-40B4-BE49-F238E27FC236}">
                <a16:creationId xmlns:a16="http://schemas.microsoft.com/office/drawing/2014/main" id="{B49D84B9-5A22-4392-B9E9-0CE190918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 r="33161"/>
          <a:stretch/>
        </p:blipFill>
        <p:spPr bwMode="auto">
          <a:xfrm>
            <a:off x="235974" y="1400944"/>
            <a:ext cx="7944466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126716-D03B-4B9D-AAB7-014069A711A3}"/>
              </a:ext>
            </a:extLst>
          </p:cNvPr>
          <p:cNvSpPr txBox="1"/>
          <p:nvPr/>
        </p:nvSpPr>
        <p:spPr>
          <a:xfrm>
            <a:off x="4748547" y="1163254"/>
            <a:ext cx="2456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Lake Washington</a:t>
            </a:r>
            <a:r>
              <a:rPr lang="en-US" sz="24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A5046D-3AB8-4849-9DEE-77402BB2B224}"/>
              </a:ext>
            </a:extLst>
          </p:cNvPr>
          <p:cNvSpPr txBox="1"/>
          <p:nvPr/>
        </p:nvSpPr>
        <p:spPr>
          <a:xfrm>
            <a:off x="2367259" y="6483603"/>
            <a:ext cx="9946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*</a:t>
            </a:r>
            <a:r>
              <a:rPr lang="en-US" dirty="0"/>
              <a:t>Lake Washington temperature data courtesy of </a:t>
            </a:r>
            <a:r>
              <a:rPr lang="en-US" dirty="0" err="1"/>
              <a:t>Arni</a:t>
            </a:r>
            <a:r>
              <a:rPr lang="en-US" dirty="0"/>
              <a:t> Litt – University of Washington Dan Schindler’s Lab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4736E7-3904-4C85-8C61-27E8A5667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20" r="26019"/>
          <a:stretch/>
        </p:blipFill>
        <p:spPr>
          <a:xfrm>
            <a:off x="7818878" y="1204041"/>
            <a:ext cx="3898939" cy="512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7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35"/>
    </mc:Choice>
    <mc:Fallback xmlns="">
      <p:transition spd="slow" advTm="87435"/>
    </mc:Fallback>
  </mc:AlternateContent>
  <p:extLst>
    <p:ext uri="{3A86A75C-4F4B-4683-9AE1-C65F6400EC91}">
      <p14:laserTraceLst xmlns:p14="http://schemas.microsoft.com/office/powerpoint/2010/main">
        <p14:tracePtLst>
          <p14:tracePt t="16917" x="1506538" y="6681788"/>
          <p14:tracePt t="16925" x="1466850" y="6554788"/>
          <p14:tracePt t="16933" x="1443038" y="6451600"/>
          <p14:tracePt t="16945" x="1403350" y="6323013"/>
          <p14:tracePt t="16949" x="1355725" y="6203950"/>
          <p14:tracePt t="16957" x="1308100" y="6092825"/>
          <p14:tracePt t="16965" x="1260475" y="6005513"/>
          <p14:tracePt t="16975" x="1228725" y="5916613"/>
          <p14:tracePt t="16981" x="1179513" y="5837238"/>
          <p14:tracePt t="16991" x="1147763" y="5757863"/>
          <p14:tracePt t="16997" x="1123950" y="5694363"/>
          <p14:tracePt t="17007" x="1108075" y="5621338"/>
          <p14:tracePt t="17013" x="1092200" y="5549900"/>
          <p14:tracePt t="17021" x="1084263" y="5494338"/>
          <p14:tracePt t="17031" x="1076325" y="5438775"/>
          <p14:tracePt t="17037" x="1076325" y="5375275"/>
          <p14:tracePt t="17047" x="1076325" y="5302250"/>
          <p14:tracePt t="17053" x="1076325" y="5222875"/>
          <p14:tracePt t="17063" x="1076325" y="5151438"/>
          <p14:tracePt t="17069" x="1068388" y="5087938"/>
          <p14:tracePt t="17080" x="1068388" y="5032375"/>
          <p14:tracePt t="17087" x="1052513" y="4992688"/>
          <p14:tracePt t="17096" x="1044575" y="4959350"/>
          <p14:tracePt t="17103" x="1036638" y="4919663"/>
          <p14:tracePt t="17109" x="1028700" y="4872038"/>
          <p14:tracePt t="17119" x="1012825" y="4832350"/>
          <p14:tracePt t="17127" x="1012825" y="4800600"/>
          <p14:tracePt t="17135" x="1004888" y="4768850"/>
          <p14:tracePt t="17144" x="996950" y="4745038"/>
          <p14:tracePt t="17151" x="989013" y="4721225"/>
          <p14:tracePt t="17159" x="989013" y="4697413"/>
          <p14:tracePt t="17167" x="981075" y="4673600"/>
          <p14:tracePt t="17175" x="981075" y="4649788"/>
          <p14:tracePt t="17183" x="981075" y="4616450"/>
          <p14:tracePt t="17191" x="981075" y="4576763"/>
          <p14:tracePt t="17199" x="973138" y="4545013"/>
          <p14:tracePt t="17207" x="965200" y="4497388"/>
          <p14:tracePt t="17215" x="949325" y="4441825"/>
          <p14:tracePt t="17223" x="941388" y="4394200"/>
          <p14:tracePt t="17231" x="933450" y="4354513"/>
          <p14:tracePt t="17239" x="925513" y="4298950"/>
          <p14:tracePt t="17247" x="917575" y="4249738"/>
          <p14:tracePt t="17255" x="917575" y="4202113"/>
          <p14:tracePt t="17263" x="909638" y="4162425"/>
          <p14:tracePt t="17271" x="893763" y="4130675"/>
          <p14:tracePt t="17280" x="877888" y="4083050"/>
          <p14:tracePt t="17287" x="877888" y="4059238"/>
          <p14:tracePt t="17296" x="860425" y="4035425"/>
          <p14:tracePt t="17303" x="852488" y="4011613"/>
          <p14:tracePt t="17311" x="844550" y="3987800"/>
          <p14:tracePt t="17319" x="836613" y="3971925"/>
          <p14:tracePt t="17327" x="828675" y="3956050"/>
          <p14:tracePt t="17335" x="820738" y="3938588"/>
          <p14:tracePt t="17343" x="812800" y="3914775"/>
          <p14:tracePt t="17351" x="804863" y="3890963"/>
          <p14:tracePt t="17359" x="796925" y="3867150"/>
          <p14:tracePt t="17367" x="781050" y="3835400"/>
          <p14:tracePt t="17375" x="773113" y="3795713"/>
          <p14:tracePt t="17383" x="749300" y="3748088"/>
          <p14:tracePt t="17391" x="733425" y="3708400"/>
          <p14:tracePt t="17399" x="717550" y="3660775"/>
          <p14:tracePt t="17407" x="693738" y="3621088"/>
          <p14:tracePt t="17415" x="677863" y="3571875"/>
          <p14:tracePt t="17423" x="677863" y="3540125"/>
          <p14:tracePt t="17431" x="661988" y="3500438"/>
          <p14:tracePt t="17439" x="654050" y="3476625"/>
          <p14:tracePt t="17447" x="646113" y="3444875"/>
          <p14:tracePt t="17455" x="638175" y="3421063"/>
          <p14:tracePt t="17464" x="638175" y="3397250"/>
          <p14:tracePt t="17471" x="638175" y="3381375"/>
          <p14:tracePt t="17480" x="638175" y="3357563"/>
          <p14:tracePt t="17487" x="638175" y="3341688"/>
          <p14:tracePt t="17496" x="638175" y="3325813"/>
          <p14:tracePt t="17503" x="638175" y="3302000"/>
          <p14:tracePt t="17511" x="638175" y="3286125"/>
          <p14:tracePt t="17519" x="630238" y="3278188"/>
          <p14:tracePt t="17528" x="630238" y="3262313"/>
          <p14:tracePt t="17535" x="630238" y="3244850"/>
          <p14:tracePt t="17543" x="622300" y="3236913"/>
          <p14:tracePt t="17559" x="622300" y="3228975"/>
          <p14:tracePt t="17567" x="622300" y="3221038"/>
          <p14:tracePt t="17919" x="622300" y="3213100"/>
          <p14:tracePt t="17935" x="622300" y="3205163"/>
          <p14:tracePt t="17943" x="622300" y="3197225"/>
          <p14:tracePt t="17975" x="622300" y="3189288"/>
          <p14:tracePt t="18023" x="614363" y="3181350"/>
          <p14:tracePt t="18105" x="614363" y="3173413"/>
          <p14:tracePt t="18121" x="614363" y="3165475"/>
          <p14:tracePt t="18145" x="606425" y="3165475"/>
          <p14:tracePt t="18153" x="606425" y="3157538"/>
          <p14:tracePt t="18241" x="598488" y="3157538"/>
          <p14:tracePt t="18609" x="598488" y="3149600"/>
          <p14:tracePt t="18617" x="598488" y="3133725"/>
          <p14:tracePt t="18625" x="598488" y="3109913"/>
          <p14:tracePt t="18633" x="598488" y="3078163"/>
          <p14:tracePt t="18641" x="598488" y="3038475"/>
          <p14:tracePt t="18649" x="598488" y="2998788"/>
          <p14:tracePt t="18657" x="598488" y="2959100"/>
          <p14:tracePt t="18665" x="590550" y="2886075"/>
          <p14:tracePt t="18673" x="590550" y="2822575"/>
          <p14:tracePt t="18681" x="582613" y="2751138"/>
          <p14:tracePt t="18689" x="574675" y="2695575"/>
          <p14:tracePt t="18698" x="566738" y="2640013"/>
          <p14:tracePt t="18705" x="566738" y="2608263"/>
          <p14:tracePt t="18713" x="558800" y="2576513"/>
          <p14:tracePt t="18721" x="558800" y="2551113"/>
          <p14:tracePt t="18730" x="558800" y="2527300"/>
          <p14:tracePt t="18737" x="558800" y="2511425"/>
          <p14:tracePt t="18746" x="558800" y="2503488"/>
          <p14:tracePt t="18777" x="558800" y="2495550"/>
          <p14:tracePt t="19739" x="558800" y="2503488"/>
          <p14:tracePt t="19747" x="558800" y="2535238"/>
          <p14:tracePt t="19755" x="582613" y="2576513"/>
          <p14:tracePt t="19763" x="614363" y="2624138"/>
          <p14:tracePt t="19771" x="646113" y="2679700"/>
          <p14:tracePt t="19781" x="677863" y="2727325"/>
          <p14:tracePt t="19787" x="725488" y="2782888"/>
          <p14:tracePt t="19795" x="757238" y="2830513"/>
          <p14:tracePt t="19803" x="788988" y="2870200"/>
          <p14:tracePt t="19811" x="796925" y="2901950"/>
          <p14:tracePt t="19819" x="812800" y="2909888"/>
          <p14:tracePt t="19827" x="812800" y="2919413"/>
          <p14:tracePt t="19835" x="812800" y="2927350"/>
          <p14:tracePt t="19851" x="820738" y="2927350"/>
          <p14:tracePt t="19931" x="820738" y="2935288"/>
          <p14:tracePt t="19941" x="820738" y="2951163"/>
          <p14:tracePt t="19947" x="828675" y="2959100"/>
          <p14:tracePt t="19957" x="828675" y="2974975"/>
          <p14:tracePt t="19963" x="828675" y="2990850"/>
          <p14:tracePt t="19973" x="828675" y="2998788"/>
          <p14:tracePt t="19980" x="828675" y="3014663"/>
          <p14:tracePt t="19987" x="836613" y="3030538"/>
          <p14:tracePt t="19995" x="844550" y="3054350"/>
          <p14:tracePt t="20003" x="844550" y="3078163"/>
          <p14:tracePt t="20011" x="852488" y="3101975"/>
          <p14:tracePt t="20019" x="860425" y="3125788"/>
          <p14:tracePt t="20027" x="877888" y="3149600"/>
          <p14:tracePt t="20035" x="885825" y="3181350"/>
          <p14:tracePt t="20045" x="901700" y="3189288"/>
          <p14:tracePt t="20051" x="909638" y="3205163"/>
          <p14:tracePt t="20061" x="925513" y="3221038"/>
          <p14:tracePt t="20067" x="933450" y="3236913"/>
          <p14:tracePt t="20077" x="949325" y="3244850"/>
          <p14:tracePt t="20083" x="957263" y="3252788"/>
          <p14:tracePt t="20093" x="965200" y="3262313"/>
          <p14:tracePt t="20100" x="973138" y="3270250"/>
          <p14:tracePt t="20109" x="981075" y="3278188"/>
          <p14:tracePt t="20125" x="989013" y="3278188"/>
          <p14:tracePt t="20139" x="989013" y="3286125"/>
          <p14:tracePt t="23925" x="996950" y="3286125"/>
          <p14:tracePt t="23935" x="1004888" y="3262313"/>
          <p14:tracePt t="23941" x="1020763" y="3213100"/>
          <p14:tracePt t="23951" x="1036638" y="3165475"/>
          <p14:tracePt t="23957" x="1044575" y="3125788"/>
          <p14:tracePt t="23967" x="1060450" y="3078163"/>
          <p14:tracePt t="23975" x="1068388" y="3038475"/>
          <p14:tracePt t="23984" x="1076325" y="2982913"/>
          <p14:tracePt t="23991" x="1084263" y="2927350"/>
          <p14:tracePt t="23999" x="1084263" y="2862263"/>
          <p14:tracePt t="24007" x="1084263" y="2798763"/>
          <p14:tracePt t="24015" x="1084263" y="2735263"/>
          <p14:tracePt t="24023" x="1084263" y="2671763"/>
          <p14:tracePt t="24031" x="1084263" y="2616200"/>
          <p14:tracePt t="24039" x="1084263" y="2566988"/>
          <p14:tracePt t="24047" x="1076325" y="2535238"/>
          <p14:tracePt t="24055" x="1076325" y="2519363"/>
          <p14:tracePt t="24063" x="1076325" y="2511425"/>
          <p14:tracePt t="24071" x="1076325" y="2495550"/>
          <p14:tracePt t="24151" x="1076325" y="2487613"/>
          <p14:tracePt t="24247" x="1076325" y="2479675"/>
          <p14:tracePt t="24255" x="1076325" y="2471738"/>
          <p14:tracePt t="24263" x="1068388" y="2463800"/>
          <p14:tracePt t="24271" x="1068388" y="2455863"/>
          <p14:tracePt t="24279" x="1068388" y="2439988"/>
          <p14:tracePt t="24287" x="1068388" y="2432050"/>
          <p14:tracePt t="24295" x="1068388" y="2424113"/>
          <p14:tracePt t="24304" x="1060450" y="2408238"/>
          <p14:tracePt t="24319" x="1060450" y="2400300"/>
          <p14:tracePt t="24327" x="1052513" y="2384425"/>
          <p14:tracePt t="24343" x="1052513" y="2376488"/>
          <p14:tracePt t="24351" x="1052513" y="2360613"/>
          <p14:tracePt t="24369" x="1052513" y="2352675"/>
          <p14:tracePt t="24383" x="1044575" y="2344738"/>
          <p14:tracePt t="27557" x="1044575" y="2360613"/>
          <p14:tracePt t="27565" x="1044575" y="2400300"/>
          <p14:tracePt t="27573" x="1044575" y="2439988"/>
          <p14:tracePt t="27581" x="1044575" y="2479675"/>
          <p14:tracePt t="27590" x="1044575" y="2527300"/>
          <p14:tracePt t="27597" x="1044575" y="2566988"/>
          <p14:tracePt t="27606" x="1044575" y="2616200"/>
          <p14:tracePt t="27613" x="1044575" y="2655888"/>
          <p14:tracePt t="27621" x="1044575" y="2703513"/>
          <p14:tracePt t="27629" x="1044575" y="2735263"/>
          <p14:tracePt t="27638" x="1044575" y="2751138"/>
          <p14:tracePt t="27645" x="1044575" y="2767013"/>
          <p14:tracePt t="27653" x="1044575" y="2774950"/>
          <p14:tracePt t="27661" x="1044575" y="2782888"/>
          <p14:tracePt t="27757" x="1044575" y="2790825"/>
          <p14:tracePt t="27805" x="1044575" y="2798763"/>
          <p14:tracePt t="27821" x="1044575" y="2806700"/>
          <p14:tracePt t="27837" x="1044575" y="2814638"/>
          <p14:tracePt t="27853" x="1044575" y="2822575"/>
          <p14:tracePt t="27917" x="1044575" y="2830513"/>
          <p14:tracePt t="27935" x="1044575" y="2838450"/>
          <p14:tracePt t="27941" x="1044575" y="2846388"/>
          <p14:tracePt t="27957" x="1044575" y="2862263"/>
          <p14:tracePt t="27967" x="1044575" y="2870200"/>
          <p14:tracePt t="27981" x="1044575" y="2878138"/>
          <p14:tracePt t="27991" x="1044575" y="2886075"/>
          <p14:tracePt t="27997" x="1044575" y="2894013"/>
          <p14:tracePt t="28013" x="1052513" y="2901950"/>
          <p14:tracePt t="28031" x="1052513" y="2909888"/>
          <p14:tracePt t="28039" x="1052513" y="2919413"/>
          <p14:tracePt t="28053" x="1052513" y="2927350"/>
          <p14:tracePt t="28063" x="1052513" y="2935288"/>
          <p14:tracePt t="28072" x="1060450" y="2943225"/>
          <p14:tracePt t="28079" x="1060450" y="2951163"/>
          <p14:tracePt t="28088" x="1060450" y="2967038"/>
          <p14:tracePt t="28095" x="1068388" y="2974975"/>
          <p14:tracePt t="28103" x="1076325" y="2982913"/>
          <p14:tracePt t="28119" x="1084263" y="2998788"/>
          <p14:tracePt t="28159" x="1092200" y="2998788"/>
          <p14:tracePt t="28167" x="1092200" y="3006725"/>
          <p14:tracePt t="28199" x="1100138" y="3006725"/>
          <p14:tracePt t="28207" x="1100138" y="3014663"/>
          <p14:tracePt t="28215" x="1108075" y="3014663"/>
          <p14:tracePt t="28223" x="1108075" y="3030538"/>
          <p14:tracePt t="28231" x="1116013" y="3030538"/>
          <p14:tracePt t="28239" x="1116013" y="3038475"/>
          <p14:tracePt t="28247" x="1123950" y="3038475"/>
          <p14:tracePt t="28255" x="1123950" y="3046413"/>
          <p14:tracePt t="28303" x="1131888" y="3046413"/>
          <p14:tracePt t="28311" x="1131888" y="3054350"/>
          <p14:tracePt t="28519" x="1139825" y="3054350"/>
          <p14:tracePt t="28527" x="1139825" y="3062288"/>
          <p14:tracePt t="28543" x="1147763" y="3062288"/>
          <p14:tracePt t="28559" x="1155700" y="3062288"/>
          <p14:tracePt t="28567" x="1163638" y="3070225"/>
          <p14:tracePt t="28575" x="1171575" y="3070225"/>
          <p14:tracePt t="28592" x="1179513" y="3070225"/>
          <p14:tracePt t="28599" x="1179513" y="3078163"/>
          <p14:tracePt t="28608" x="1187450" y="3078163"/>
          <p14:tracePt t="28625" x="1195388" y="3078163"/>
          <p14:tracePt t="28656" x="1203325" y="3078163"/>
          <p14:tracePt t="28679" x="1211263" y="3086100"/>
          <p14:tracePt t="28703" x="1220788" y="3086100"/>
          <p14:tracePt t="28713" x="1228725" y="3086100"/>
          <p14:tracePt t="28743" x="1236663" y="3086100"/>
          <p14:tracePt t="28785" x="1244600" y="3086100"/>
          <p14:tracePt t="28849" x="1252538" y="3086100"/>
          <p14:tracePt t="28858" x="1260475" y="3086100"/>
          <p14:tracePt t="28865" x="1268413" y="3086100"/>
          <p14:tracePt t="28881" x="1284288" y="3078163"/>
          <p14:tracePt t="28889" x="1292225" y="3070225"/>
          <p14:tracePt t="28897" x="1300163" y="3070225"/>
          <p14:tracePt t="28906" x="1316038" y="3062288"/>
          <p14:tracePt t="28913" x="1331913" y="3054350"/>
          <p14:tracePt t="28921" x="1347788" y="3046413"/>
          <p14:tracePt t="28929" x="1363663" y="3030538"/>
          <p14:tracePt t="28937" x="1371600" y="3030538"/>
          <p14:tracePt t="28955" x="1395413" y="3014663"/>
          <p14:tracePt t="28961" x="1395413" y="2998788"/>
          <p14:tracePt t="28969" x="1411288" y="2998788"/>
          <p14:tracePt t="28977" x="1411288" y="2990850"/>
          <p14:tracePt t="28993" x="1411288" y="2982913"/>
          <p14:tracePt t="29001" x="1427163" y="2982913"/>
          <p14:tracePt t="29009" x="1427163" y="2974975"/>
          <p14:tracePt t="29025" x="1435100" y="2974975"/>
          <p14:tracePt t="29033" x="1435100" y="2967038"/>
          <p14:tracePt t="29049" x="1443038" y="2959100"/>
          <p14:tracePt t="29065" x="1443038" y="2951163"/>
          <p14:tracePt t="29073" x="1450975" y="2943225"/>
          <p14:tracePt t="29081" x="1458913" y="2943225"/>
          <p14:tracePt t="29090" x="1458913" y="2935288"/>
          <p14:tracePt t="29097" x="1466850" y="2935288"/>
          <p14:tracePt t="29106" x="1466850" y="2919413"/>
          <p14:tracePt t="29113" x="1466850" y="2909888"/>
          <p14:tracePt t="29121" x="1474788" y="2901950"/>
          <p14:tracePt t="29129" x="1482725" y="2886075"/>
          <p14:tracePt t="29137" x="1482725" y="2870200"/>
          <p14:tracePt t="29145" x="1490663" y="2862263"/>
          <p14:tracePt t="29153" x="1498600" y="2854325"/>
          <p14:tracePt t="29161" x="1498600" y="2846388"/>
          <p14:tracePt t="29169" x="1498600" y="2838450"/>
          <p14:tracePt t="29185" x="1498600" y="2830513"/>
          <p14:tracePt t="29193" x="1506538" y="2830513"/>
          <p14:tracePt t="29393" x="1514475" y="2814638"/>
          <p14:tracePt t="29401" x="1514475" y="2806700"/>
          <p14:tracePt t="29409" x="1522413" y="2790825"/>
          <p14:tracePt t="29417" x="1530350" y="2782888"/>
          <p14:tracePt t="29427" x="1546225" y="2759075"/>
          <p14:tracePt t="29433" x="1554163" y="2743200"/>
          <p14:tracePt t="29443" x="1562100" y="2727325"/>
          <p14:tracePt t="29449" x="1579563" y="2711450"/>
          <p14:tracePt t="29459" x="1579563" y="2687638"/>
          <p14:tracePt t="29467" x="1595438" y="2663825"/>
          <p14:tracePt t="29475" x="1603375" y="2640013"/>
          <p14:tracePt t="29483" x="1619250" y="2624138"/>
          <p14:tracePt t="29492" x="1627188" y="2608263"/>
          <p14:tracePt t="29499" x="1627188" y="2592388"/>
          <p14:tracePt t="29507" x="1635125" y="2592388"/>
          <p14:tracePt t="29515" x="1635125" y="2584450"/>
          <p14:tracePt t="29771" x="1643063" y="2566988"/>
          <p14:tracePt t="29779" x="1651000" y="2559050"/>
          <p14:tracePt t="29787" x="1651000" y="2551113"/>
          <p14:tracePt t="29795" x="1658938" y="2551113"/>
          <p14:tracePt t="29803" x="1658938" y="2543175"/>
          <p14:tracePt t="29811" x="1666875" y="2543175"/>
          <p14:tracePt t="29819" x="1674813" y="2535238"/>
          <p14:tracePt t="29827" x="1682750" y="2527300"/>
          <p14:tracePt t="29835" x="1690688" y="2527300"/>
          <p14:tracePt t="29843" x="1706563" y="2511425"/>
          <p14:tracePt t="29851" x="1714500" y="2511425"/>
          <p14:tracePt t="29860" x="1722438" y="2495550"/>
          <p14:tracePt t="29867" x="1738313" y="2495550"/>
          <p14:tracePt t="29876" x="1746250" y="2487613"/>
          <p14:tracePt t="29883" x="1754188" y="2479675"/>
          <p14:tracePt t="29899" x="1770063" y="2479675"/>
          <p14:tracePt t="29908" x="1770063" y="2471738"/>
          <p14:tracePt t="30035" x="1778000" y="2471738"/>
          <p14:tracePt t="30051" x="1785938" y="2471738"/>
          <p14:tracePt t="30059" x="1793875" y="2471738"/>
          <p14:tracePt t="30067" x="1801813" y="2471738"/>
          <p14:tracePt t="30075" x="1809750" y="2463800"/>
          <p14:tracePt t="30083" x="1817688" y="2463800"/>
          <p14:tracePt t="30091" x="1825625" y="2463800"/>
          <p14:tracePt t="30110" x="1833563" y="2455863"/>
          <p14:tracePt t="30115" x="1841500" y="2455863"/>
          <p14:tracePt t="30133" x="1849438" y="2455863"/>
          <p14:tracePt t="30140" x="1857375" y="2455863"/>
          <p14:tracePt t="30317" x="1865313" y="2455863"/>
          <p14:tracePt t="30349" x="1873250" y="2455863"/>
          <p14:tracePt t="30357" x="1873250" y="2463800"/>
          <p14:tracePt t="30365" x="1873250" y="2471738"/>
          <p14:tracePt t="30373" x="1881188" y="2471738"/>
          <p14:tracePt t="30381" x="1881188" y="2479675"/>
          <p14:tracePt t="30397" x="1889125" y="2487613"/>
          <p14:tracePt t="30414" x="1889125" y="2495550"/>
          <p14:tracePt t="30421" x="1897063" y="2503488"/>
          <p14:tracePt t="30429" x="1897063" y="2511425"/>
          <p14:tracePt t="30445" x="1905000" y="2527300"/>
          <p14:tracePt t="30461" x="1905000" y="2535238"/>
          <p14:tracePt t="30470" x="1912938" y="2543175"/>
          <p14:tracePt t="30485" x="1912938" y="2551113"/>
          <p14:tracePt t="30501" x="1912938" y="2559050"/>
          <p14:tracePt t="30517" x="1922463" y="2559050"/>
          <p14:tracePt t="30526" x="1922463" y="2566988"/>
          <p14:tracePt t="30541" x="1922463" y="2576513"/>
          <p14:tracePt t="30565" x="1922463" y="2584450"/>
          <p14:tracePt t="30917" x="1930400" y="2584450"/>
          <p14:tracePt t="30949" x="1938338" y="2584450"/>
          <p14:tracePt t="30957" x="1946275" y="2584450"/>
          <p14:tracePt t="30981" x="1954213" y="2584450"/>
          <p14:tracePt t="30989" x="1954213" y="2576513"/>
          <p14:tracePt t="30997" x="1962150" y="2576513"/>
          <p14:tracePt t="31013" x="1970088" y="2566988"/>
          <p14:tracePt t="31029" x="1978025" y="2559050"/>
          <p14:tracePt t="31037" x="1985963" y="2559050"/>
          <p14:tracePt t="31045" x="1993900" y="2559050"/>
          <p14:tracePt t="31061" x="1993900" y="2551113"/>
          <p14:tracePt t="31071" x="2001838" y="2551113"/>
          <p14:tracePt t="31077" x="2009775" y="2543175"/>
          <p14:tracePt t="31094" x="2017713" y="2543175"/>
          <p14:tracePt t="31101" x="2017713" y="2535238"/>
          <p14:tracePt t="31117" x="2025650" y="2535238"/>
          <p14:tracePt t="31141" x="2025650" y="2527300"/>
          <p14:tracePt t="31183" x="2033588" y="2527300"/>
          <p14:tracePt t="31207" x="2041525" y="2527300"/>
          <p14:tracePt t="31951" x="2049463" y="2527300"/>
          <p14:tracePt t="31967" x="2065338" y="2527300"/>
          <p14:tracePt t="31983" x="2073275" y="2535238"/>
          <p14:tracePt t="31993" x="2081213" y="2535238"/>
          <p14:tracePt t="32009" x="2089150" y="2535238"/>
          <p14:tracePt t="32049" x="2089150" y="2543175"/>
          <p14:tracePt t="32057" x="2097088" y="2543175"/>
          <p14:tracePt t="32073" x="2097088" y="2551113"/>
          <p14:tracePt t="32081" x="2105025" y="2551113"/>
          <p14:tracePt t="32105" x="2105025" y="2559050"/>
          <p14:tracePt t="32113" x="2112963" y="2559050"/>
          <p14:tracePt t="32121" x="2112963" y="2566988"/>
          <p14:tracePt t="32129" x="2120900" y="2566988"/>
          <p14:tracePt t="32145" x="2128838" y="2576513"/>
          <p14:tracePt t="32153" x="2128838" y="2584450"/>
          <p14:tracePt t="32161" x="2136775" y="2584450"/>
          <p14:tracePt t="32169" x="2136775" y="2592388"/>
          <p14:tracePt t="32178" x="2144713" y="2600325"/>
          <p14:tracePt t="32185" x="2152650" y="2608263"/>
          <p14:tracePt t="32193" x="2152650" y="2616200"/>
          <p14:tracePt t="32201" x="2160588" y="2624138"/>
          <p14:tracePt t="32209" x="2168525" y="2632075"/>
          <p14:tracePt t="32217" x="2176463" y="2647950"/>
          <p14:tracePt t="32226" x="2184400" y="2663825"/>
          <p14:tracePt t="32233" x="2200275" y="2679700"/>
          <p14:tracePt t="32241" x="2208213" y="2703513"/>
          <p14:tracePt t="32249" x="2216150" y="2711450"/>
          <p14:tracePt t="32257" x="2232025" y="2727325"/>
          <p14:tracePt t="32265" x="2239963" y="2743200"/>
          <p14:tracePt t="32273" x="2247900" y="2743200"/>
          <p14:tracePt t="32281" x="2247900" y="2751138"/>
          <p14:tracePt t="32289" x="2255838" y="2751138"/>
          <p14:tracePt t="32297" x="2273300" y="2759075"/>
          <p14:tracePt t="32305" x="2281238" y="2767013"/>
          <p14:tracePt t="32313" x="2289175" y="2767013"/>
          <p14:tracePt t="32361" x="2297113" y="2767013"/>
          <p14:tracePt t="32777" x="2297113" y="2790825"/>
          <p14:tracePt t="32785" x="2281238" y="2822575"/>
          <p14:tracePt t="32793" x="2247900" y="2862263"/>
          <p14:tracePt t="32801" x="2208213" y="2901950"/>
          <p14:tracePt t="32810" x="2176463" y="2943225"/>
          <p14:tracePt t="32817" x="2136775" y="2974975"/>
          <p14:tracePt t="32825" x="2097088" y="3014663"/>
          <p14:tracePt t="32833" x="2049463" y="3046413"/>
          <p14:tracePt t="32841" x="2001838" y="3078163"/>
          <p14:tracePt t="32849" x="1954213" y="3109913"/>
          <p14:tracePt t="32857" x="1889125" y="3141663"/>
          <p14:tracePt t="32865" x="1833563" y="3173413"/>
          <p14:tracePt t="32873" x="1785938" y="3197225"/>
          <p14:tracePt t="32881" x="1754188" y="3213100"/>
          <p14:tracePt t="32889" x="1714500" y="3221038"/>
          <p14:tracePt t="32897" x="1690688" y="3221038"/>
          <p14:tracePt t="32905" x="1674813" y="3221038"/>
          <p14:tracePt t="32913" x="1658938" y="3221038"/>
          <p14:tracePt t="32921" x="1643063" y="3221038"/>
          <p14:tracePt t="32929" x="1619250" y="3221038"/>
          <p14:tracePt t="32937" x="1595438" y="3221038"/>
          <p14:tracePt t="32945" x="1554163" y="3197225"/>
          <p14:tracePt t="32953" x="1514475" y="3173413"/>
          <p14:tracePt t="32962" x="1482725" y="3149600"/>
          <p14:tracePt t="32969" x="1450975" y="3125788"/>
          <p14:tracePt t="32977" x="1427163" y="3101975"/>
          <p14:tracePt t="32985" x="1403350" y="3078163"/>
          <p14:tracePt t="32993" x="1379538" y="3046413"/>
          <p14:tracePt t="33001" x="1371600" y="3030538"/>
          <p14:tracePt t="33010" x="1355725" y="3006725"/>
          <p14:tracePt t="33017" x="1355725" y="2990850"/>
          <p14:tracePt t="33025" x="1339850" y="2974975"/>
          <p14:tracePt t="33033" x="1339850" y="2959100"/>
          <p14:tracePt t="33041" x="1339850" y="2935288"/>
          <p14:tracePt t="33049" x="1331913" y="2919413"/>
          <p14:tracePt t="33057" x="1323975" y="2901950"/>
          <p14:tracePt t="33065" x="1323975" y="2878138"/>
          <p14:tracePt t="33073" x="1323975" y="2870200"/>
          <p14:tracePt t="33089" x="1323975" y="2854325"/>
          <p14:tracePt t="33097" x="1316038" y="2854325"/>
          <p14:tracePt t="33121" x="1316038" y="2846388"/>
          <p14:tracePt t="33443" x="1316038" y="2854325"/>
          <p14:tracePt t="33459" x="1316038" y="2862263"/>
          <p14:tracePt t="33587" x="1316038" y="2870200"/>
          <p14:tracePt t="33603" x="1323975" y="2870200"/>
          <p14:tracePt t="33619" x="1331913" y="2878138"/>
          <p14:tracePt t="33635" x="1339850" y="2878138"/>
          <p14:tracePt t="33643" x="1339850" y="2886075"/>
          <p14:tracePt t="33651" x="1347788" y="2886075"/>
          <p14:tracePt t="33659" x="1355725" y="2886075"/>
          <p14:tracePt t="33715" x="1363663" y="2886075"/>
          <p14:tracePt t="33755" x="1363663" y="2894013"/>
          <p14:tracePt t="33763" x="1371600" y="2894013"/>
          <p14:tracePt t="33795" x="1379538" y="2894013"/>
          <p14:tracePt t="33803" x="1387475" y="2894013"/>
          <p14:tracePt t="33819" x="1395413" y="2894013"/>
          <p14:tracePt t="33827" x="1419225" y="2894013"/>
          <p14:tracePt t="33835" x="1435100" y="2878138"/>
          <p14:tracePt t="33844" x="1450975" y="2870200"/>
          <p14:tracePt t="33851" x="1474788" y="2854325"/>
          <p14:tracePt t="33859" x="1498600" y="2838450"/>
          <p14:tracePt t="33867" x="1514475" y="2822575"/>
          <p14:tracePt t="33875" x="1522413" y="2806700"/>
          <p14:tracePt t="33883" x="1546225" y="2798763"/>
          <p14:tracePt t="33891" x="1554163" y="2782888"/>
          <p14:tracePt t="33899" x="1562100" y="2774950"/>
          <p14:tracePt t="33907" x="1571625" y="2767013"/>
          <p14:tracePt t="33915" x="1579563" y="2759075"/>
          <p14:tracePt t="33923" x="1579563" y="2751138"/>
          <p14:tracePt t="33931" x="1587500" y="2751138"/>
          <p14:tracePt t="33939" x="1587500" y="2743200"/>
          <p14:tracePt t="33948" x="1595438" y="2735263"/>
          <p14:tracePt t="33955" x="1603375" y="2727325"/>
          <p14:tracePt t="33963" x="1603375" y="2719388"/>
          <p14:tracePt t="33971" x="1611313" y="2711450"/>
          <p14:tracePt t="33980" x="1611313" y="2703513"/>
          <p14:tracePt t="33987" x="1619250" y="2703513"/>
          <p14:tracePt t="33996" x="1627188" y="2687638"/>
          <p14:tracePt t="34003" x="1635125" y="2679700"/>
          <p14:tracePt t="34011" x="1643063" y="2671763"/>
          <p14:tracePt t="34019" x="1651000" y="2663825"/>
          <p14:tracePt t="34028" x="1666875" y="2647950"/>
          <p14:tracePt t="34035" x="1666875" y="2640013"/>
          <p14:tracePt t="34044" x="1674813" y="2632075"/>
          <p14:tracePt t="34051" x="1682750" y="2616200"/>
          <p14:tracePt t="34067" x="1690688" y="2608263"/>
          <p14:tracePt t="34075" x="1690688" y="2592388"/>
          <p14:tracePt t="34083" x="1706563" y="2592388"/>
          <p14:tracePt t="34091" x="1706563" y="2576513"/>
          <p14:tracePt t="34107" x="1706563" y="2566988"/>
          <p14:tracePt t="34677" x="1706563" y="2559050"/>
          <p14:tracePt t="34693" x="1706563" y="2551113"/>
          <p14:tracePt t="34925" x="1706563" y="2543175"/>
          <p14:tracePt t="34933" x="1706563" y="2535238"/>
          <p14:tracePt t="34941" x="1706563" y="2527300"/>
          <p14:tracePt t="34961" x="1706563" y="2519363"/>
          <p14:tracePt t="34973" x="1706563" y="2511425"/>
          <p14:tracePt t="34997" x="1706563" y="2503488"/>
          <p14:tracePt t="35021" x="1706563" y="2495550"/>
          <p14:tracePt t="35109" x="1706563" y="2487613"/>
          <p14:tracePt t="35149" x="1706563" y="2479675"/>
          <p14:tracePt t="35589" x="1722438" y="2479675"/>
          <p14:tracePt t="35597" x="1738313" y="2479675"/>
          <p14:tracePt t="35605" x="1770063" y="2479675"/>
          <p14:tracePt t="35613" x="1825625" y="2487613"/>
          <p14:tracePt t="35621" x="1881188" y="2503488"/>
          <p14:tracePt t="35630" x="1930400" y="2519363"/>
          <p14:tracePt t="35637" x="1978025" y="2535238"/>
          <p14:tracePt t="35646" x="2009775" y="2551113"/>
          <p14:tracePt t="35653" x="2041525" y="2566988"/>
          <p14:tracePt t="35661" x="2057400" y="2566988"/>
          <p14:tracePt t="35669" x="2065338" y="2584450"/>
          <p14:tracePt t="35677" x="2081213" y="2584450"/>
          <p14:tracePt t="35685" x="2081213" y="2592388"/>
          <p14:tracePt t="35693" x="2089150" y="2600325"/>
          <p14:tracePt t="35701" x="2097088" y="2608263"/>
          <p14:tracePt t="35718" x="2097088" y="2616200"/>
          <p14:tracePt t="35725" x="2097088" y="2624138"/>
          <p14:tracePt t="35733" x="2105025" y="2632075"/>
          <p14:tracePt t="35741" x="2105025" y="2647950"/>
          <p14:tracePt t="35757" x="2105025" y="2663825"/>
          <p14:tracePt t="35765" x="2112963" y="2671763"/>
          <p14:tracePt t="35773" x="2120900" y="2679700"/>
          <p14:tracePt t="35782" x="2120900" y="2695575"/>
          <p14:tracePt t="35789" x="2128838" y="2703513"/>
          <p14:tracePt t="35798" x="2128838" y="2711450"/>
          <p14:tracePt t="35805" x="2136775" y="2719388"/>
          <p14:tracePt t="35829" x="2144713" y="2735263"/>
          <p14:tracePt t="35845" x="2152650" y="2743200"/>
          <p14:tracePt t="35853" x="2152650" y="2751138"/>
          <p14:tracePt t="35861" x="2160588" y="2759075"/>
          <p14:tracePt t="35869" x="2168525" y="2767013"/>
          <p14:tracePt t="35877" x="2184400" y="2782888"/>
          <p14:tracePt t="35885" x="2192338" y="2790825"/>
          <p14:tracePt t="35893" x="2208213" y="2806700"/>
          <p14:tracePt t="35901" x="2232025" y="2822575"/>
          <p14:tracePt t="35909" x="2247900" y="2838450"/>
          <p14:tracePt t="35917" x="2265363" y="2854325"/>
          <p14:tracePt t="35925" x="2273300" y="2862263"/>
          <p14:tracePt t="35933" x="2281238" y="2870200"/>
          <p14:tracePt t="35948" x="2281238" y="2878138"/>
          <p14:tracePt t="35949" x="2289175" y="2886075"/>
          <p14:tracePt t="35957" x="2289175" y="2894013"/>
          <p14:tracePt t="35965" x="2297113" y="2894013"/>
          <p14:tracePt t="35973" x="2305050" y="2909888"/>
          <p14:tracePt t="36285" x="2305050" y="2919413"/>
          <p14:tracePt t="36293" x="2312988" y="2927350"/>
          <p14:tracePt t="36301" x="2320925" y="2935288"/>
          <p14:tracePt t="36309" x="2328863" y="2943225"/>
          <p14:tracePt t="36325" x="2336800" y="2951163"/>
          <p14:tracePt t="36429" x="2344738" y="2959100"/>
          <p14:tracePt t="36453" x="2352675" y="2959100"/>
          <p14:tracePt t="36469" x="2352675" y="2967038"/>
          <p14:tracePt t="36501" x="2360613" y="2967038"/>
          <p14:tracePt t="36733" x="2368550" y="2967038"/>
          <p14:tracePt t="36741" x="2392363" y="2967038"/>
          <p14:tracePt t="36749" x="2400300" y="2967038"/>
          <p14:tracePt t="36765" x="2408238" y="2967038"/>
          <p14:tracePt t="36773" x="2416175" y="2967038"/>
          <p14:tracePt t="36781" x="2424113" y="2967038"/>
          <p14:tracePt t="36789" x="2432050" y="2974975"/>
          <p14:tracePt t="36798" x="2439988" y="2974975"/>
          <p14:tracePt t="36805" x="2455863" y="2974975"/>
          <p14:tracePt t="36813" x="2471738" y="2974975"/>
          <p14:tracePt t="36821" x="2479675" y="2982913"/>
          <p14:tracePt t="36829" x="2487613" y="2982913"/>
          <p14:tracePt t="36837" x="2503488" y="2982913"/>
          <p14:tracePt t="36847" x="2511425" y="2982913"/>
          <p14:tracePt t="36853" x="2519363" y="2982913"/>
          <p14:tracePt t="36869" x="2527300" y="2982913"/>
          <p14:tracePt t="36885" x="2535238" y="2982913"/>
          <p14:tracePt t="36893" x="2543175" y="2982913"/>
          <p14:tracePt t="36901" x="2551113" y="2982913"/>
          <p14:tracePt t="36909" x="2559050" y="2982913"/>
          <p14:tracePt t="36917" x="2566988" y="2974975"/>
          <p14:tracePt t="36925" x="2590800" y="2959100"/>
          <p14:tracePt t="36933" x="2606675" y="2951163"/>
          <p14:tracePt t="36941" x="2632075" y="2919413"/>
          <p14:tracePt t="36949" x="2655888" y="2894013"/>
          <p14:tracePt t="36957" x="2679700" y="2862263"/>
          <p14:tracePt t="36966" x="2711450" y="2838450"/>
          <p14:tracePt t="36973" x="2735263" y="2806700"/>
          <p14:tracePt t="36982" x="2743200" y="2790825"/>
          <p14:tracePt t="36989" x="2767013" y="2767013"/>
          <p14:tracePt t="36997" x="2774950" y="2743200"/>
          <p14:tracePt t="37005" x="2790825" y="2727325"/>
          <p14:tracePt t="37015" x="2798763" y="2719388"/>
          <p14:tracePt t="37021" x="2814638" y="2695575"/>
          <p14:tracePt t="37029" x="2814638" y="2687638"/>
          <p14:tracePt t="37037" x="2822575" y="2679700"/>
          <p14:tracePt t="37045" x="2822575" y="2663825"/>
          <p14:tracePt t="37061" x="2830513" y="2663825"/>
          <p14:tracePt t="37237" x="2830513" y="2655888"/>
          <p14:tracePt t="37245" x="2846388" y="2640013"/>
          <p14:tracePt t="37253" x="2846388" y="2632075"/>
          <p14:tracePt t="37261" x="2854325" y="2624138"/>
          <p14:tracePt t="37269" x="2862263" y="2608263"/>
          <p14:tracePt t="37285" x="2870200" y="2592388"/>
          <p14:tracePt t="37293" x="2870200" y="2584450"/>
          <p14:tracePt t="37301" x="2878138" y="2576513"/>
          <p14:tracePt t="37317" x="2886075" y="2566988"/>
          <p14:tracePt t="37333" x="2886075" y="2551113"/>
          <p14:tracePt t="37341" x="2894013" y="2551113"/>
          <p14:tracePt t="37350" x="2901950" y="2543175"/>
          <p14:tracePt t="37357" x="2901950" y="2535238"/>
          <p14:tracePt t="37373" x="2901950" y="2527300"/>
          <p14:tracePt t="37389" x="2909888" y="2527300"/>
          <p14:tracePt t="38215" x="2909888" y="2511425"/>
          <p14:tracePt t="38239" x="2917825" y="2511425"/>
          <p14:tracePt t="44945" x="2941638" y="2511425"/>
          <p14:tracePt t="44953" x="2974975" y="2519363"/>
          <p14:tracePt t="44961" x="3046413" y="2535238"/>
          <p14:tracePt t="44969" x="3157538" y="2551113"/>
          <p14:tracePt t="44977" x="3325813" y="2592388"/>
          <p14:tracePt t="44985" x="3508375" y="2616200"/>
          <p14:tracePt t="44993" x="3692525" y="2640013"/>
          <p14:tracePt t="45001" x="3835400" y="2663825"/>
          <p14:tracePt t="45009" x="3962400" y="2679700"/>
          <p14:tracePt t="45017" x="4090988" y="2711450"/>
          <p14:tracePt t="45025" x="4194175" y="2727325"/>
          <p14:tracePt t="45033" x="4273550" y="2743200"/>
          <p14:tracePt t="45041" x="4329113" y="2759075"/>
          <p14:tracePt t="45049" x="4352925" y="2767013"/>
          <p14:tracePt t="45057" x="4362450" y="2767013"/>
          <p14:tracePt t="45065" x="4370388" y="2767013"/>
          <p14:tracePt t="45074" x="4370388" y="2774950"/>
          <p14:tracePt t="45529" x="4378325" y="2774950"/>
          <p14:tracePt t="45537" x="4394200" y="2782888"/>
          <p14:tracePt t="45545" x="4402138" y="2782888"/>
          <p14:tracePt t="45553" x="4418013" y="2782888"/>
          <p14:tracePt t="45561" x="4441825" y="2790825"/>
          <p14:tracePt t="45569" x="4465638" y="2798763"/>
          <p14:tracePt t="45585" x="4473575" y="2798763"/>
          <p14:tracePt t="46282" x="4473575" y="2806700"/>
          <p14:tracePt t="46289" x="4457700" y="2806700"/>
          <p14:tracePt t="46297" x="4433888" y="2806700"/>
          <p14:tracePt t="46305" x="4418013" y="2814638"/>
          <p14:tracePt t="46313" x="4402138" y="2814638"/>
          <p14:tracePt t="46321" x="4394200" y="2814638"/>
          <p14:tracePt t="46329" x="4386263" y="2814638"/>
          <p14:tracePt t="46337" x="4378325" y="2814638"/>
          <p14:tracePt t="46345" x="4370388" y="2814638"/>
          <p14:tracePt t="46355" x="4362450" y="2814638"/>
          <p14:tracePt t="46361" x="4344988" y="2806700"/>
          <p14:tracePt t="46371" x="4337050" y="2798763"/>
          <p14:tracePt t="46377" x="4321175" y="2798763"/>
          <p14:tracePt t="46387" x="4321175" y="2790825"/>
          <p14:tracePt t="46393" x="4313238" y="2782888"/>
          <p14:tracePt t="46417" x="4305300" y="2782888"/>
          <p14:tracePt t="46643" x="4297363" y="2782888"/>
          <p14:tracePt t="46651" x="4281488" y="2782888"/>
          <p14:tracePt t="46659" x="4265613" y="2782888"/>
          <p14:tracePt t="46667" x="4241800" y="2790825"/>
          <p14:tracePt t="46676" x="4217988" y="2806700"/>
          <p14:tracePt t="46683" x="4194175" y="2806700"/>
          <p14:tracePt t="46692" x="4178300" y="2814638"/>
          <p14:tracePt t="46699" x="4162425" y="2822575"/>
          <p14:tracePt t="46707" x="4138613" y="2830513"/>
          <p14:tracePt t="46715" x="4122738" y="2830513"/>
          <p14:tracePt t="46724" x="4098925" y="2838450"/>
          <p14:tracePt t="46731" x="4083050" y="2846388"/>
          <p14:tracePt t="46740" x="4067175" y="2854325"/>
          <p14:tracePt t="46747" x="4051300" y="2854325"/>
          <p14:tracePt t="46755" x="4035425" y="2854325"/>
          <p14:tracePt t="46763" x="4019550" y="2854325"/>
          <p14:tracePt t="46771" x="4011613" y="2854325"/>
          <p14:tracePt t="46787" x="4002088" y="2862263"/>
          <p14:tracePt t="46795" x="3994150" y="2862263"/>
          <p14:tracePt t="46803" x="3986213" y="2862263"/>
          <p14:tracePt t="46811" x="3978275" y="2862263"/>
          <p14:tracePt t="46819" x="3970338" y="2862263"/>
          <p14:tracePt t="46827" x="3962400" y="2862263"/>
          <p14:tracePt t="46843" x="3954463" y="2862263"/>
          <p14:tracePt t="46851" x="3946525" y="2862263"/>
          <p14:tracePt t="46860" x="3938588" y="2862263"/>
          <p14:tracePt t="46867" x="3930650" y="2862263"/>
          <p14:tracePt t="46876" x="3922713" y="2862263"/>
          <p14:tracePt t="46883" x="3914775" y="2862263"/>
          <p14:tracePt t="46892" x="3906838" y="2862263"/>
          <p14:tracePt t="46899" x="3898900" y="2862263"/>
          <p14:tracePt t="46923" x="3890963" y="2862263"/>
          <p14:tracePt t="47699" x="3883025" y="2854325"/>
          <p14:tracePt t="47723" x="3875088" y="2854325"/>
          <p14:tracePt t="47731" x="3867150" y="2854325"/>
          <p14:tracePt t="47747" x="3859213" y="2854325"/>
          <p14:tracePt t="47755" x="3859213" y="2846388"/>
          <p14:tracePt t="47763" x="3851275" y="2846388"/>
          <p14:tracePt t="47771" x="3843338" y="2838450"/>
          <p14:tracePt t="47779" x="3835400" y="2838450"/>
          <p14:tracePt t="47811" x="3827463" y="2838450"/>
          <p14:tracePt t="47891" x="3819525" y="2838450"/>
          <p14:tracePt t="47899" x="3795713" y="2838450"/>
          <p14:tracePt t="47907" x="3779838" y="2838450"/>
          <p14:tracePt t="47915" x="3748088" y="2838450"/>
          <p14:tracePt t="47923" x="3700463" y="2838450"/>
          <p14:tracePt t="47931" x="3660775" y="2838450"/>
          <p14:tracePt t="47943" x="3603625" y="2846388"/>
          <p14:tracePt t="47947" x="3540125" y="2854325"/>
          <p14:tracePt t="47955" x="3476625" y="2870200"/>
          <p14:tracePt t="47963" x="3405188" y="2878138"/>
          <p14:tracePt t="47971" x="3341688" y="2886075"/>
          <p14:tracePt t="47979" x="3300413" y="2886075"/>
          <p14:tracePt t="47987" x="3244850" y="2894013"/>
          <p14:tracePt t="47995" x="3205163" y="2894013"/>
          <p14:tracePt t="48003" x="3157538" y="2894013"/>
          <p14:tracePt t="48011" x="3125788" y="2894013"/>
          <p14:tracePt t="48019" x="3086100" y="2894013"/>
          <p14:tracePt t="48027" x="3054350" y="2901950"/>
          <p14:tracePt t="48035" x="3022600" y="2901950"/>
          <p14:tracePt t="48043" x="2990850" y="2909888"/>
          <p14:tracePt t="48051" x="2957513" y="2909888"/>
          <p14:tracePt t="48059" x="2909888" y="2909888"/>
          <p14:tracePt t="48067" x="2862263" y="2909888"/>
          <p14:tracePt t="48076" x="2830513" y="2909888"/>
          <p14:tracePt t="48083" x="2782888" y="2909888"/>
          <p14:tracePt t="48093" x="2767013" y="2909888"/>
          <p14:tracePt t="48099" x="2743200" y="2909888"/>
          <p14:tracePt t="48108" x="2719388" y="2909888"/>
          <p14:tracePt t="48115" x="2703513" y="2909888"/>
          <p14:tracePt t="48123" x="2687638" y="2909888"/>
          <p14:tracePt t="48131" x="2679700" y="2909888"/>
          <p14:tracePt t="48139" x="2671763" y="2909888"/>
          <p14:tracePt t="48275" x="2663825" y="2901950"/>
          <p14:tracePt t="48283" x="2640013" y="2894013"/>
          <p14:tracePt t="48291" x="2624138" y="2886075"/>
          <p14:tracePt t="48299" x="2606675" y="2870200"/>
          <p14:tracePt t="48307" x="2590800" y="2870200"/>
          <p14:tracePt t="48315" x="2566988" y="2846388"/>
          <p14:tracePt t="48323" x="2551113" y="2838450"/>
          <p14:tracePt t="48331" x="2535238" y="2822575"/>
          <p14:tracePt t="48339" x="2519363" y="2814638"/>
          <p14:tracePt t="48347" x="2503488" y="2806700"/>
          <p14:tracePt t="48355" x="2487613" y="2798763"/>
          <p14:tracePt t="48363" x="2479675" y="2798763"/>
          <p14:tracePt t="48371" x="2471738" y="2790825"/>
          <p14:tracePt t="48403" x="2463800" y="2790825"/>
          <p14:tracePt t="48419" x="2455863" y="2790825"/>
          <p14:tracePt t="48429" x="2447925" y="2790825"/>
          <p14:tracePt t="48435" x="2439988" y="2790825"/>
          <p14:tracePt t="48443" x="2424113" y="2790825"/>
          <p14:tracePt t="48451" x="2408238" y="2790825"/>
          <p14:tracePt t="48459" x="2392363" y="2790825"/>
          <p14:tracePt t="48467" x="2368550" y="2790825"/>
          <p14:tracePt t="48476" x="2352675" y="2790825"/>
          <p14:tracePt t="48483" x="2328863" y="2790825"/>
          <p14:tracePt t="48492" x="2312988" y="2790825"/>
          <p14:tracePt t="48507" x="2297113" y="2790825"/>
          <p14:tracePt t="53875" x="2320925" y="2790825"/>
          <p14:tracePt t="53883" x="2368550" y="2782888"/>
          <p14:tracePt t="53891" x="2416175" y="2774950"/>
          <p14:tracePt t="53899" x="2447925" y="2774950"/>
          <p14:tracePt t="53907" x="2479675" y="2774950"/>
          <p14:tracePt t="53915" x="2511425" y="2767013"/>
          <p14:tracePt t="53923" x="2543175" y="2767013"/>
          <p14:tracePt t="53931" x="2582863" y="2767013"/>
          <p14:tracePt t="53939" x="2616200" y="2759075"/>
          <p14:tracePt t="53948" x="2663825" y="2751138"/>
          <p14:tracePt t="53955" x="2703513" y="2743200"/>
          <p14:tracePt t="53964" x="2743200" y="2727325"/>
          <p14:tracePt t="53971" x="2774950" y="2711450"/>
          <p14:tracePt t="53979" x="2814638" y="2695575"/>
          <p14:tracePt t="53987" x="2838450" y="2695575"/>
          <p14:tracePt t="53995" x="2862263" y="2687638"/>
          <p14:tracePt t="54003" x="2886075" y="2671763"/>
          <p14:tracePt t="54011" x="2901950" y="2663825"/>
          <p14:tracePt t="54019" x="2925763" y="2655888"/>
          <p14:tracePt t="54027" x="2941638" y="2647950"/>
          <p14:tracePt t="54035" x="2967038" y="2640013"/>
          <p14:tracePt t="54043" x="2990850" y="2640013"/>
          <p14:tracePt t="54051" x="3022600" y="2632075"/>
          <p14:tracePt t="54059" x="3046413" y="2632075"/>
          <p14:tracePt t="54067" x="3070225" y="2624138"/>
          <p14:tracePt t="54075" x="3078163" y="2624138"/>
          <p14:tracePt t="54083" x="3094038" y="2624138"/>
          <p14:tracePt t="54091" x="3101975" y="2624138"/>
          <p14:tracePt t="54100" x="3117850" y="2624138"/>
          <p14:tracePt t="54107" x="3133725" y="2624138"/>
          <p14:tracePt t="54116" x="3157538" y="2624138"/>
          <p14:tracePt t="54123" x="3173413" y="2624138"/>
          <p14:tracePt t="54131" x="3189288" y="2632075"/>
          <p14:tracePt t="54139" x="3205163" y="2632075"/>
          <p14:tracePt t="54147" x="3213100" y="2632075"/>
          <p14:tracePt t="54155" x="3236913" y="2632075"/>
          <p14:tracePt t="54164" x="3252788" y="2632075"/>
          <p14:tracePt t="54171" x="3268663" y="2632075"/>
          <p14:tracePt t="54179" x="3276600" y="2632075"/>
          <p14:tracePt t="54187" x="3292475" y="2640013"/>
          <p14:tracePt t="54195" x="3317875" y="2647950"/>
          <p14:tracePt t="54203" x="3341688" y="2647950"/>
          <p14:tracePt t="54211" x="3373438" y="2647950"/>
          <p14:tracePt t="54220" x="3429000" y="2655888"/>
          <p14:tracePt t="54227" x="3492500" y="2655888"/>
          <p14:tracePt t="54235" x="3571875" y="2655888"/>
          <p14:tracePt t="54243" x="3635375" y="2655888"/>
          <p14:tracePt t="54251" x="3684588" y="2655888"/>
          <p14:tracePt t="54259" x="3732213" y="2655888"/>
          <p14:tracePt t="54267" x="3756025" y="2655888"/>
          <p14:tracePt t="54331" x="3763963" y="2655888"/>
          <p14:tracePt t="57731" x="3787775" y="2647950"/>
          <p14:tracePt t="57739" x="3819525" y="2640013"/>
          <p14:tracePt t="57747" x="3875088" y="2640013"/>
          <p14:tracePt t="57755" x="3906838" y="2632075"/>
          <p14:tracePt t="57763" x="3946525" y="2624138"/>
          <p14:tracePt t="57771" x="3986213" y="2624138"/>
          <p14:tracePt t="57779" x="4019550" y="2616200"/>
          <p14:tracePt t="57787" x="4043363" y="2616200"/>
          <p14:tracePt t="57795" x="4067175" y="2616200"/>
          <p14:tracePt t="57804" x="4098925" y="2616200"/>
          <p14:tracePt t="57811" x="4146550" y="2616200"/>
          <p14:tracePt t="57819" x="4186238" y="2616200"/>
          <p14:tracePt t="57827" x="4217988" y="2616200"/>
          <p14:tracePt t="57835" x="4249738" y="2616200"/>
          <p14:tracePt t="57843" x="4289425" y="2616200"/>
          <p14:tracePt t="57851" x="4313238" y="2624138"/>
          <p14:tracePt t="57859" x="4337050" y="2624138"/>
          <p14:tracePt t="57868" x="4378325" y="2640013"/>
          <p14:tracePt t="57875" x="4402138" y="2647950"/>
          <p14:tracePt t="57883" x="4433888" y="2655888"/>
          <p14:tracePt t="57891" x="4457700" y="2663825"/>
          <p14:tracePt t="57899" x="4465638" y="2663825"/>
          <p14:tracePt t="57907" x="4473575" y="2663825"/>
          <p14:tracePt t="58155" x="4481513" y="2663825"/>
          <p14:tracePt t="58163" x="4489450" y="2663825"/>
          <p14:tracePt t="58171" x="4505325" y="2663825"/>
          <p14:tracePt t="58187" x="4513263" y="2671763"/>
          <p14:tracePt t="58195" x="4521200" y="2671763"/>
          <p14:tracePt t="58204" x="4529138" y="2671763"/>
          <p14:tracePt t="58211" x="4537075" y="2679700"/>
          <p14:tracePt t="58219" x="4545013" y="2679700"/>
          <p14:tracePt t="58227" x="4552950" y="2687638"/>
          <p14:tracePt t="58235" x="4568825" y="2687638"/>
          <p14:tracePt t="58243" x="4576763" y="2687638"/>
          <p14:tracePt t="58252" x="4584700" y="2687638"/>
          <p14:tracePt t="58259" x="4600575" y="2695575"/>
          <p14:tracePt t="58267" x="4608513" y="2695575"/>
          <p14:tracePt t="58275" x="4616450" y="2695575"/>
          <p14:tracePt t="58283" x="4632325" y="2695575"/>
          <p14:tracePt t="58291" x="4640263" y="2695575"/>
          <p14:tracePt t="58299" x="4648200" y="2695575"/>
          <p14:tracePt t="58307" x="4656138" y="2695575"/>
          <p14:tracePt t="58315" x="4672013" y="2695575"/>
          <p14:tracePt t="58323" x="4687888" y="2695575"/>
          <p14:tracePt t="58331" x="4695825" y="2695575"/>
          <p14:tracePt t="58339" x="4705350" y="2695575"/>
          <p14:tracePt t="58347" x="4721225" y="2695575"/>
          <p14:tracePt t="58355" x="4737100" y="2687638"/>
          <p14:tracePt t="58363" x="4752975" y="2687638"/>
          <p14:tracePt t="58371" x="4768850" y="2679700"/>
          <p14:tracePt t="58379" x="4776788" y="2671763"/>
          <p14:tracePt t="58387" x="4784725" y="2671763"/>
          <p14:tracePt t="58395" x="4792663" y="2671763"/>
          <p14:tracePt t="58411" x="4800600" y="2663825"/>
          <p14:tracePt t="58435" x="4808538" y="2663825"/>
          <p14:tracePt t="58451" x="4808538" y="2655888"/>
          <p14:tracePt t="58459" x="4816475" y="2655888"/>
          <p14:tracePt t="58491" x="4824413" y="2655888"/>
          <p14:tracePt t="58507" x="4824413" y="2647950"/>
          <p14:tracePt t="58541" x="4832350" y="2647950"/>
          <p14:tracePt t="58547" x="4840288" y="2640013"/>
          <p14:tracePt t="58557" x="4848225" y="2640013"/>
          <p14:tracePt t="58563" x="4856163" y="2632075"/>
          <p14:tracePt t="58573" x="4872038" y="2624138"/>
          <p14:tracePt t="58581" x="4887913" y="2600325"/>
          <p14:tracePt t="58588" x="4911725" y="2592388"/>
          <p14:tracePt t="58597" x="4927600" y="2576513"/>
          <p14:tracePt t="58604" x="4943475" y="2559050"/>
          <p14:tracePt t="58613" x="4959350" y="2543175"/>
          <p14:tracePt t="58619" x="4967288" y="2527300"/>
          <p14:tracePt t="58629" x="4983163" y="2519363"/>
          <p14:tracePt t="58635" x="4991100" y="2511425"/>
          <p14:tracePt t="58645" x="5006975" y="2495550"/>
          <p14:tracePt t="58652" x="5006975" y="2487613"/>
          <p14:tracePt t="58661" x="5022850" y="2479675"/>
          <p14:tracePt t="58669" x="5022850" y="2471738"/>
          <p14:tracePt t="58675" x="5022850" y="2463800"/>
          <p14:tracePt t="58686" x="5030788" y="2463800"/>
          <p14:tracePt t="58691" x="5030788" y="2455863"/>
          <p14:tracePt t="58702" x="5038725" y="2447925"/>
          <p14:tracePt t="58723" x="5038725" y="2439988"/>
          <p14:tracePt t="60093" x="5056188" y="2439988"/>
          <p14:tracePt t="60101" x="5072063" y="2439988"/>
          <p14:tracePt t="60109" x="5080000" y="2439988"/>
          <p14:tracePt t="60117" x="5087938" y="2439988"/>
          <p14:tracePt t="60141" x="5095875" y="2439988"/>
          <p14:tracePt t="61935" x="5111750" y="2439988"/>
          <p14:tracePt t="61943" x="5135563" y="2432050"/>
          <p14:tracePt t="61951" x="5151438" y="2416175"/>
          <p14:tracePt t="61959" x="5167313" y="2416175"/>
          <p14:tracePt t="61967" x="5199063" y="2408238"/>
          <p14:tracePt t="61975" x="5230813" y="2400300"/>
          <p14:tracePt t="61983" x="5262563" y="2392363"/>
          <p14:tracePt t="61991" x="5286375" y="2384425"/>
          <p14:tracePt t="61999" x="5302250" y="2384425"/>
          <p14:tracePt t="62007" x="5310188" y="2384425"/>
          <p14:tracePt t="62167" x="5318125" y="2384425"/>
          <p14:tracePt t="62177" x="5326063" y="2384425"/>
          <p14:tracePt t="62227" x="5334000" y="2384425"/>
          <p14:tracePt t="62239" x="5526088" y="2416175"/>
          <p14:tracePt t="62247" x="5534025" y="2416175"/>
          <p14:tracePt t="62343" x="5541963" y="2416175"/>
          <p14:tracePt t="62361" x="5549900" y="2416175"/>
          <p14:tracePt t="62377" x="5557838" y="2416175"/>
          <p14:tracePt t="62383" x="5565775" y="2416175"/>
          <p14:tracePt t="62395" x="5581650" y="2416175"/>
          <p14:tracePt t="62413" x="5629275" y="2416175"/>
          <p14:tracePt t="62424" x="5684838" y="2416175"/>
          <p14:tracePt t="62431" x="5708650" y="2416175"/>
          <p14:tracePt t="62439" x="5732463" y="2408238"/>
          <p14:tracePt t="62447" x="5757863" y="2400300"/>
          <p14:tracePt t="62456" x="5773738" y="2400300"/>
          <p14:tracePt t="62463" x="5789613" y="2400300"/>
          <p14:tracePt t="62471" x="5797550" y="2392363"/>
          <p14:tracePt t="62479" x="5805488" y="2384425"/>
          <p14:tracePt t="62495" x="5813425" y="2384425"/>
          <p14:tracePt t="62519" x="5821363" y="2384425"/>
          <p14:tracePt t="62551" x="5829300" y="2376488"/>
          <p14:tracePt t="62897" x="5861050" y="2376488"/>
          <p14:tracePt t="62919" x="5868988" y="2376488"/>
          <p14:tracePt t="63351" x="5892800" y="2376488"/>
          <p14:tracePt t="63359" x="5932488" y="2376488"/>
          <p14:tracePt t="63367" x="5964238" y="2368550"/>
          <p14:tracePt t="63375" x="6003925" y="2368550"/>
          <p14:tracePt t="63383" x="6051550" y="2368550"/>
          <p14:tracePt t="63393" x="6075363" y="2368550"/>
          <p14:tracePt t="63401" x="6100763" y="2368550"/>
          <p14:tracePt t="63408" x="6116638" y="2368550"/>
          <p14:tracePt t="63417" x="6124575" y="2368550"/>
          <p14:tracePt t="63424" x="6140450" y="2368550"/>
          <p14:tracePt t="63457" x="6148388" y="2368550"/>
          <p14:tracePt t="63513" x="6156325" y="2368550"/>
          <p14:tracePt t="63521" x="6156325" y="2360613"/>
          <p14:tracePt t="63530" x="6164263" y="2360613"/>
          <p14:tracePt t="63537" x="6172200" y="2360613"/>
          <p14:tracePt t="63681" x="6180138" y="2360613"/>
          <p14:tracePt t="63721" x="6188075" y="2360613"/>
          <p14:tracePt t="63729" x="6188075" y="2352675"/>
          <p14:tracePt t="63737" x="6196013" y="2352675"/>
          <p14:tracePt t="63745" x="6203950" y="2352675"/>
          <p14:tracePt t="64121" x="6219825" y="2352675"/>
          <p14:tracePt t="64129" x="6235700" y="2352675"/>
          <p14:tracePt t="64137" x="6243638" y="2352675"/>
          <p14:tracePt t="64145" x="6259513" y="2352675"/>
          <p14:tracePt t="64153" x="6259513" y="2344738"/>
          <p14:tracePt t="64161" x="6267450" y="2344738"/>
          <p14:tracePt t="64241" x="6275388" y="2344738"/>
          <p14:tracePt t="64249" x="6283325" y="2344738"/>
          <p14:tracePt t="64257" x="6283325" y="2336800"/>
          <p14:tracePt t="64265" x="6291263" y="2336800"/>
          <p14:tracePt t="64274" x="6299200" y="2336800"/>
          <p14:tracePt t="64281" x="6307138" y="2328863"/>
          <p14:tracePt t="64305" x="6315075" y="2328863"/>
          <p14:tracePt t="64361" x="6323013" y="2328863"/>
          <p14:tracePt t="64393" x="6330950" y="2328863"/>
          <p14:tracePt t="64409" x="6338888" y="2328863"/>
          <p14:tracePt t="64417" x="6346825" y="2328863"/>
          <p14:tracePt t="64433" x="6354763" y="2328863"/>
          <p14:tracePt t="64553" x="6362700" y="2328863"/>
          <p14:tracePt t="64593" x="6370638" y="2328863"/>
          <p14:tracePt t="64601" x="6378575" y="2328863"/>
          <p14:tracePt t="64609" x="6394450" y="2336800"/>
          <p14:tracePt t="64617" x="6418263" y="2344738"/>
          <p14:tracePt t="64625" x="6434138" y="2344738"/>
          <p14:tracePt t="64633" x="6459538" y="2352675"/>
          <p14:tracePt t="64641" x="6483350" y="2360613"/>
          <p14:tracePt t="64649" x="6499225" y="2368550"/>
          <p14:tracePt t="64658" x="6515100" y="2368550"/>
          <p14:tracePt t="64665" x="6530975" y="2368550"/>
          <p14:tracePt t="64681" x="6538913" y="2368550"/>
          <p14:tracePt t="64857" x="6546850" y="2368550"/>
          <p14:tracePt t="64873" x="6554788" y="2368550"/>
          <p14:tracePt t="64897" x="6562725" y="2368550"/>
          <p14:tracePt t="64905" x="6570663" y="2368550"/>
          <p14:tracePt t="64921" x="6578600" y="2368550"/>
          <p14:tracePt t="64931" x="6586538" y="2368550"/>
          <p14:tracePt t="65009" x="6602413" y="2368550"/>
          <p14:tracePt t="65019" x="6618288" y="2368550"/>
          <p14:tracePt t="65027" x="6634163" y="2368550"/>
          <p14:tracePt t="65033" x="6657975" y="2368550"/>
          <p14:tracePt t="65044" x="6673850" y="2368550"/>
          <p14:tracePt t="65049" x="6689725" y="2376488"/>
          <p14:tracePt t="65059" x="6705600" y="2376488"/>
          <p14:tracePt t="65067" x="6713538" y="2376488"/>
          <p14:tracePt t="65076" x="6721475" y="2376488"/>
          <p14:tracePt t="65099" x="6729413" y="2376488"/>
          <p14:tracePt t="65203" x="6737350" y="2376488"/>
          <p14:tracePt t="65211" x="6745288" y="2376488"/>
          <p14:tracePt t="65219" x="6753225" y="2376488"/>
          <p14:tracePt t="65227" x="6761163" y="2376488"/>
          <p14:tracePt t="65235" x="6777038" y="2368550"/>
          <p14:tracePt t="65251" x="6784975" y="2368550"/>
          <p14:tracePt t="65267" x="6794500" y="2368550"/>
          <p14:tracePt t="65579" x="6810375" y="2360613"/>
          <p14:tracePt t="65587" x="6818313" y="2352675"/>
          <p14:tracePt t="65595" x="6826250" y="2352675"/>
          <p14:tracePt t="65603" x="6834188" y="2352675"/>
          <p14:tracePt t="65611" x="6842125" y="2352675"/>
          <p14:tracePt t="65619" x="6850063" y="2352675"/>
          <p14:tracePt t="65627" x="6858000" y="2352675"/>
          <p14:tracePt t="65635" x="6865938" y="2344738"/>
          <p14:tracePt t="65651" x="6873875" y="2344738"/>
          <p14:tracePt t="65667" x="6881813" y="2344738"/>
          <p14:tracePt t="65676" x="6889750" y="2344738"/>
          <p14:tracePt t="65691" x="6897688" y="2344738"/>
          <p14:tracePt t="65707" x="6905625" y="2344738"/>
          <p14:tracePt t="65731" x="6913563" y="2344738"/>
          <p14:tracePt t="65739" x="6921500" y="2344738"/>
          <p14:tracePt t="65763" x="6929438" y="2344738"/>
          <p14:tracePt t="65875" x="6937375" y="2344738"/>
          <p14:tracePt t="65891" x="6953250" y="2344738"/>
          <p14:tracePt t="65915" x="6961188" y="2344738"/>
          <p14:tracePt t="65939" x="6969125" y="2344738"/>
          <p14:tracePt t="66059" x="6977063" y="2344738"/>
          <p14:tracePt t="66091" x="6985000" y="2344738"/>
          <p14:tracePt t="66997" x="6992938" y="2344738"/>
          <p14:tracePt t="67117" x="7000875" y="2344738"/>
          <p14:tracePt t="67149" x="7008813" y="2344738"/>
          <p14:tracePt t="67205" x="7016750" y="2344738"/>
          <p14:tracePt t="67261" x="7024688" y="2344738"/>
          <p14:tracePt t="67269" x="7032625" y="2344738"/>
          <p14:tracePt t="67285" x="7040563" y="2344738"/>
          <p14:tracePt t="67294" x="7048500" y="2344738"/>
          <p14:tracePt t="67453" x="7056438" y="2344738"/>
          <p14:tracePt t="67831" x="7064375" y="2344738"/>
          <p14:tracePt t="67863" x="7072313" y="2344738"/>
          <p14:tracePt t="67871" x="7080250" y="2344738"/>
          <p14:tracePt t="67935" x="7088188" y="2344738"/>
          <p14:tracePt t="68120" x="7088188" y="2336800"/>
          <p14:tracePt t="70171" x="7096125" y="2336800"/>
          <p14:tracePt t="70177" x="7153275" y="2336800"/>
          <p14:tracePt t="70187" x="7232650" y="2336800"/>
          <p14:tracePt t="70197" x="7327900" y="2352675"/>
          <p14:tracePt t="70203" x="7462838" y="2376488"/>
          <p14:tracePt t="70211" x="7567613" y="2392363"/>
          <p14:tracePt t="70219" x="7670800" y="2400300"/>
          <p14:tracePt t="70227" x="7750175" y="2424113"/>
          <p14:tracePt t="70233" x="7813675" y="2447925"/>
          <p14:tracePt t="70243" x="7862888" y="2463800"/>
          <p14:tracePt t="70251" x="7902575" y="2479675"/>
          <p14:tracePt t="70259" x="7918450" y="2487613"/>
          <p14:tracePt t="70267" x="7926388" y="2495550"/>
          <p14:tracePt t="70515" x="7934325" y="2495550"/>
          <p14:tracePt t="70523" x="7934325" y="2503488"/>
          <p14:tracePt t="70531" x="7950200" y="2503488"/>
          <p14:tracePt t="70539" x="7958138" y="2519363"/>
          <p14:tracePt t="70548" x="7966075" y="2519363"/>
          <p14:tracePt t="70555" x="7981950" y="2527300"/>
          <p14:tracePt t="70564" x="7989888" y="2535238"/>
          <p14:tracePt t="70571" x="7997825" y="2543175"/>
          <p14:tracePt t="70579" x="8013700" y="2551113"/>
          <p14:tracePt t="70587" x="8021638" y="2551113"/>
          <p14:tracePt t="70595" x="8029575" y="2551113"/>
          <p14:tracePt t="70603" x="8029575" y="2559050"/>
          <p14:tracePt t="70611" x="8037513" y="2559050"/>
          <p14:tracePt t="70651" x="8045450" y="2566988"/>
          <p14:tracePt t="70691" x="8053388" y="2576513"/>
          <p14:tracePt t="70699" x="8061325" y="2584450"/>
          <p14:tracePt t="70707" x="8069263" y="2592388"/>
          <p14:tracePt t="70715" x="8077200" y="2608263"/>
          <p14:tracePt t="70723" x="8085138" y="2624138"/>
          <p14:tracePt t="70731" x="8101013" y="2647950"/>
          <p14:tracePt t="70739" x="8124825" y="2663825"/>
          <p14:tracePt t="70748" x="8148638" y="2695575"/>
          <p14:tracePt t="70755" x="8189913" y="2727325"/>
          <p14:tracePt t="70764" x="8221663" y="2743200"/>
          <p14:tracePt t="70771" x="8237538" y="2759075"/>
          <p14:tracePt t="70780" x="8245475" y="2774950"/>
          <p14:tracePt t="70787" x="8261350" y="2782888"/>
          <p14:tracePt t="70803" x="8261350" y="2790825"/>
          <p14:tracePt t="70859" x="8269288" y="2790825"/>
          <p14:tracePt t="70867" x="8277225" y="2798763"/>
          <p14:tracePt t="70875" x="8293100" y="2806700"/>
          <p14:tracePt t="70883" x="8308975" y="2822575"/>
          <p14:tracePt t="70891" x="8324850" y="2822575"/>
          <p14:tracePt t="70900" x="8340725" y="2838450"/>
          <p14:tracePt t="70907" x="8356600" y="2846388"/>
          <p14:tracePt t="70915" x="8380413" y="2846388"/>
          <p14:tracePt t="70923" x="8388350" y="2862263"/>
          <p14:tracePt t="70931" x="8404225" y="2862263"/>
          <p14:tracePt t="70939" x="8420100" y="2870200"/>
          <p14:tracePt t="70949" x="8435975" y="2878138"/>
          <p14:tracePt t="70955" x="8443913" y="2886075"/>
          <p14:tracePt t="70963" x="8459788" y="2886075"/>
          <p14:tracePt t="70971" x="8467725" y="2886075"/>
          <p14:tracePt t="70979" x="8467725" y="2894013"/>
          <p14:tracePt t="70987" x="8483600" y="2894013"/>
          <p14:tracePt t="70995" x="8499475" y="2901950"/>
          <p14:tracePt t="71003" x="8507413" y="2909888"/>
          <p14:tracePt t="71011" x="8531225" y="2919413"/>
          <p14:tracePt t="71019" x="8556625" y="2919413"/>
          <p14:tracePt t="71027" x="8580438" y="2927350"/>
          <p14:tracePt t="71035" x="8604250" y="2927350"/>
          <p14:tracePt t="71043" x="8620125" y="2927350"/>
          <p14:tracePt t="71051" x="8636000" y="2927350"/>
          <p14:tracePt t="71059" x="8651875" y="2927350"/>
          <p14:tracePt t="71067" x="8659813" y="2927350"/>
          <p14:tracePt t="71075" x="8675688" y="2927350"/>
          <p14:tracePt t="71093" x="8683625" y="2927350"/>
          <p14:tracePt t="71115" x="8691563" y="2927350"/>
          <p14:tracePt t="71139" x="8699500" y="2927350"/>
          <p14:tracePt t="71147" x="8699500" y="2919413"/>
          <p14:tracePt t="71163" x="8707438" y="2919413"/>
          <p14:tracePt t="71171" x="8715375" y="2909888"/>
          <p14:tracePt t="71203" x="8715375" y="2901950"/>
          <p14:tracePt t="76261" x="8723313" y="2901950"/>
          <p14:tracePt t="76269" x="8723313" y="2894013"/>
          <p14:tracePt t="76293" x="8731250" y="2894013"/>
          <p14:tracePt t="76573" x="8731250" y="2886075"/>
          <p14:tracePt t="76581" x="8739188" y="2878138"/>
          <p14:tracePt t="76590" x="8747125" y="2878138"/>
          <p14:tracePt t="76597" x="8747125" y="2870200"/>
          <p14:tracePt t="76605" x="8755063" y="2870200"/>
          <p14:tracePt t="76621" x="8755063" y="2862263"/>
          <p14:tracePt t="76637" x="8763000" y="2862263"/>
          <p14:tracePt t="76685" x="8770938" y="2862263"/>
          <p14:tracePt t="76693" x="8770938" y="2854325"/>
          <p14:tracePt t="76701" x="8778875" y="2854325"/>
          <p14:tracePt t="76773" x="8786813" y="2854325"/>
          <p14:tracePt t="76789" x="8802688" y="2854325"/>
          <p14:tracePt t="76805" x="8810625" y="2854325"/>
          <p14:tracePt t="76813" x="8818563" y="2854325"/>
          <p14:tracePt t="76829" x="8826500" y="2854325"/>
          <p14:tracePt t="76845" x="8834438" y="2854325"/>
          <p14:tracePt t="76870" x="8842375" y="2854325"/>
          <p14:tracePt t="76893" x="8850313" y="2854325"/>
          <p14:tracePt t="76925" x="8858250" y="2854325"/>
          <p14:tracePt t="76933" x="8866188" y="2854325"/>
          <p14:tracePt t="76949" x="8874125" y="2854325"/>
          <p14:tracePt t="76965" x="8874125" y="2846388"/>
          <p14:tracePt t="76973" x="8883650" y="2846388"/>
          <p14:tracePt t="77077" x="8899525" y="2846388"/>
          <p14:tracePt t="77085" x="8907463" y="2846388"/>
          <p14:tracePt t="77093" x="8923338" y="2846388"/>
          <p14:tracePt t="77101" x="8931275" y="2846388"/>
          <p14:tracePt t="77109" x="8947150" y="2846388"/>
          <p14:tracePt t="77117" x="8955088" y="2846388"/>
          <p14:tracePt t="77127" x="8963025" y="2846388"/>
          <p14:tracePt t="77133" x="8970963" y="2846388"/>
          <p14:tracePt t="77141" x="8978900" y="2846388"/>
          <p14:tracePt t="77157" x="8986838" y="2846388"/>
          <p14:tracePt t="77165" x="8994775" y="2846388"/>
          <p14:tracePt t="77189" x="9002713" y="2846388"/>
          <p14:tracePt t="77205" x="9018588" y="2846388"/>
          <p14:tracePt t="77215" x="9026525" y="2846388"/>
          <p14:tracePt t="77229" x="9042400" y="2846388"/>
          <p14:tracePt t="77240" x="9050338" y="2846388"/>
          <p14:tracePt t="77245" x="9058275" y="2846388"/>
          <p14:tracePt t="77256" x="9066213" y="2846388"/>
          <p14:tracePt t="77263" x="9074150" y="2846388"/>
          <p14:tracePt t="77271" x="9082088" y="2838450"/>
          <p14:tracePt t="77285" x="9090025" y="2838450"/>
          <p14:tracePt t="77295" x="9097963" y="2838450"/>
          <p14:tracePt t="77304" x="9105900" y="2830513"/>
          <p14:tracePt t="77311" x="9113838" y="2830513"/>
          <p14:tracePt t="77319" x="9121775" y="2822575"/>
          <p14:tracePt t="77335" x="9137650" y="2822575"/>
          <p14:tracePt t="77343" x="9137650" y="2814638"/>
          <p14:tracePt t="77351" x="9145588" y="2814638"/>
          <p14:tracePt t="77367" x="9153525" y="2814638"/>
          <p14:tracePt t="77375" x="9161463" y="2814638"/>
          <p14:tracePt t="77407" x="9169400" y="2814638"/>
          <p14:tracePt t="77423" x="9169400" y="2806700"/>
          <p14:tracePt t="77431" x="9177338" y="2806700"/>
          <p14:tracePt t="77447" x="9185275" y="2806700"/>
          <p14:tracePt t="77455" x="9193213" y="2806700"/>
          <p14:tracePt t="77463" x="9201150" y="2806700"/>
          <p14:tracePt t="77479" x="9209088" y="2806700"/>
          <p14:tracePt t="77488" x="9217025" y="2806700"/>
          <p14:tracePt t="77495" x="9224963" y="2806700"/>
          <p14:tracePt t="77504" x="9234488" y="2806700"/>
          <p14:tracePt t="77519" x="9242425" y="2806700"/>
          <p14:tracePt t="77527" x="9250363" y="2806700"/>
          <p14:tracePt t="77535" x="9258300" y="2806700"/>
          <p14:tracePt t="77551" x="9266238" y="2806700"/>
          <p14:tracePt t="77559" x="9274175" y="2806700"/>
          <p14:tracePt t="77575" x="9282113" y="2806700"/>
          <p14:tracePt t="77583" x="9282113" y="2798763"/>
          <p14:tracePt t="77591" x="9290050" y="2790825"/>
          <p14:tracePt t="77607" x="9305925" y="2790825"/>
          <p14:tracePt t="77623" x="9313863" y="2782888"/>
          <p14:tracePt t="77640" x="9321800" y="2782888"/>
          <p14:tracePt t="77759" x="9329738" y="2782888"/>
          <p14:tracePt t="78185" x="9337675" y="2782888"/>
          <p14:tracePt t="78199" x="9345613" y="2782888"/>
          <p14:tracePt t="78225" x="9353550" y="2774950"/>
          <p14:tracePt t="78289" x="9361488" y="2774950"/>
          <p14:tracePt t="78729" x="9369425" y="2774950"/>
          <p14:tracePt t="78737" x="9369425" y="2767013"/>
          <p14:tracePt t="78745" x="9377363" y="2767013"/>
          <p14:tracePt t="78753" x="9377363" y="2759075"/>
          <p14:tracePt t="78761" x="9385300" y="2759075"/>
          <p14:tracePt t="78913" x="9401175" y="2759075"/>
          <p14:tracePt t="78929" x="9409113" y="2759075"/>
          <p14:tracePt t="78937" x="9417050" y="2759075"/>
          <p14:tracePt t="78945" x="9424988" y="2759075"/>
          <p14:tracePt t="78955" x="9432925" y="2751138"/>
          <p14:tracePt t="78969" x="9440863" y="2751138"/>
          <p14:tracePt t="78977" x="9448800" y="2751138"/>
          <p14:tracePt t="78993" x="9456738" y="2751138"/>
          <p14:tracePt t="79009" x="9464675" y="2751138"/>
          <p14:tracePt t="79033" x="9472613" y="2751138"/>
          <p14:tracePt t="79041" x="9480550" y="2751138"/>
          <p14:tracePt t="79065" x="9488488" y="2743200"/>
          <p14:tracePt t="79081" x="9496425" y="2743200"/>
          <p14:tracePt t="79105" x="9504363" y="2743200"/>
          <p14:tracePt t="79121" x="9512300" y="2743200"/>
          <p14:tracePt t="79145" x="9520238" y="2743200"/>
          <p14:tracePt t="79177" x="9528175" y="2743200"/>
          <p14:tracePt t="79209" x="9536113" y="2743200"/>
          <p14:tracePt t="79257" x="9544050" y="2735263"/>
          <p14:tracePt t="79265" x="9551988" y="2735263"/>
          <p14:tracePt t="79281" x="9559925" y="2735263"/>
          <p14:tracePt t="79289" x="9567863" y="2735263"/>
          <p14:tracePt t="79297" x="9575800" y="2735263"/>
          <p14:tracePt t="79313" x="9585325" y="2735263"/>
          <p14:tracePt t="79321" x="9593263" y="2735263"/>
          <p14:tracePt t="79337" x="9601200" y="2735263"/>
          <p14:tracePt t="79345" x="9609138" y="2735263"/>
          <p14:tracePt t="79353" x="9625013" y="2735263"/>
          <p14:tracePt t="79369" x="9632950" y="2735263"/>
          <p14:tracePt t="79379" x="9648825" y="2735263"/>
          <p14:tracePt t="79393" x="9656763" y="2735263"/>
          <p14:tracePt t="79401" x="9672638" y="2735263"/>
          <p14:tracePt t="79419" x="9680575" y="2735263"/>
          <p14:tracePt t="79441" x="9696450" y="2727325"/>
          <p14:tracePt t="79459" x="9704388" y="2727325"/>
          <p14:tracePt t="79475" x="9712325" y="2727325"/>
          <p14:tracePt t="79481" x="9720263" y="2727325"/>
          <p14:tracePt t="79491" x="9728200" y="2727325"/>
          <p14:tracePt t="79515" x="9736138" y="2727325"/>
          <p14:tracePt t="79531" x="9744075" y="2727325"/>
          <p14:tracePt t="79555" x="9752013" y="2727325"/>
          <p14:tracePt t="79563" x="9759950" y="2727325"/>
          <p14:tracePt t="79579" x="9767888" y="2727325"/>
          <p14:tracePt t="79595" x="9775825" y="2727325"/>
          <p14:tracePt t="79627" x="9783763" y="2727325"/>
          <p14:tracePt t="79651" x="9791700" y="2727325"/>
          <p14:tracePt t="79675" x="9799638" y="2727325"/>
          <p14:tracePt t="79699" x="9807575" y="2727325"/>
          <p14:tracePt t="79731" x="9815513" y="2727325"/>
          <p14:tracePt t="79747" x="9815513" y="2735263"/>
          <p14:tracePt t="79755" x="9823450" y="2735263"/>
          <p14:tracePt t="79835" x="9831388" y="2735263"/>
          <p14:tracePt t="79859" x="9839325" y="2735263"/>
          <p14:tracePt t="79891" x="9847263" y="2735263"/>
          <p14:tracePt t="79915" x="9855200" y="2735263"/>
          <p14:tracePt t="79947" x="9863138" y="2735263"/>
          <p14:tracePt t="79963" x="9871075" y="2735263"/>
          <p14:tracePt t="79971" x="9879013" y="2735263"/>
          <p14:tracePt t="79979" x="9886950" y="2735263"/>
          <p14:tracePt t="79987" x="9894888" y="2735263"/>
          <p14:tracePt t="79995" x="9902825" y="2735263"/>
          <p14:tracePt t="80003" x="9910763" y="2735263"/>
          <p14:tracePt t="80011" x="9918700" y="2735263"/>
          <p14:tracePt t="80019" x="9926638" y="2735263"/>
          <p14:tracePt t="80027" x="9936163" y="2735263"/>
          <p14:tracePt t="80037" x="9952038" y="2735263"/>
          <p14:tracePt t="80043" x="9959975" y="2735263"/>
          <p14:tracePt t="80051" x="9967913" y="2735263"/>
          <p14:tracePt t="80067" x="9975850" y="2735263"/>
          <p14:tracePt t="80075" x="9983788" y="2735263"/>
          <p14:tracePt t="80083" x="9991725" y="2735263"/>
          <p14:tracePt t="80092" x="9999663" y="2735263"/>
          <p14:tracePt t="80099" x="10007600" y="2735263"/>
          <p14:tracePt t="80115" x="10015538" y="2735263"/>
          <p14:tracePt t="80131" x="10023475" y="2735263"/>
          <p14:tracePt t="80147" x="10031413" y="2735263"/>
          <p14:tracePt t="80163" x="10039350" y="2735263"/>
          <p14:tracePt t="80171" x="10055225" y="2735263"/>
          <p14:tracePt t="80179" x="10063163" y="2735263"/>
          <p14:tracePt t="80187" x="10079038" y="2727325"/>
          <p14:tracePt t="80195" x="10094913" y="2727325"/>
          <p14:tracePt t="80203" x="10102850" y="2719388"/>
          <p14:tracePt t="80211" x="10110788" y="2719388"/>
          <p14:tracePt t="80220" x="10118725" y="2719388"/>
          <p14:tracePt t="80235" x="10126663" y="2711450"/>
          <p14:tracePt t="80261" x="10134600" y="2711450"/>
          <p14:tracePt t="80285" x="10142538" y="2711450"/>
          <p14:tracePt t="80581" x="10150475" y="2711450"/>
          <p14:tracePt t="80605" x="10158413" y="2711450"/>
          <p14:tracePt t="80629" x="10166350" y="2711450"/>
          <p14:tracePt t="80645" x="10174288" y="2711450"/>
          <p14:tracePt t="80677" x="10182225" y="2711450"/>
          <p14:tracePt t="80725" x="10190163" y="2711450"/>
          <p14:tracePt t="80749" x="10198100" y="2711450"/>
          <p14:tracePt t="80757" x="10206038" y="2711450"/>
          <p14:tracePt t="80774" x="10213975" y="2711450"/>
          <p14:tracePt t="80797" x="10221913" y="2711450"/>
          <p14:tracePt t="80813" x="10229850" y="2711450"/>
          <p14:tracePt t="80821" x="10237788" y="2711450"/>
          <p14:tracePt t="80837" x="10245725" y="2711450"/>
          <p14:tracePt t="80845" x="10253663" y="2711450"/>
          <p14:tracePt t="80861" x="10261600" y="2711450"/>
          <p14:tracePt t="80869" x="10269538" y="2711450"/>
          <p14:tracePt t="80893" x="10279063" y="2711450"/>
          <p14:tracePt t="80901" x="10287000" y="2711450"/>
          <p14:tracePt t="80910" x="10294938" y="2711450"/>
          <p14:tracePt t="80917" x="10302875" y="2711450"/>
          <p14:tracePt t="80925" x="10310813" y="2711450"/>
          <p14:tracePt t="80933" x="10318750" y="2711450"/>
          <p14:tracePt t="80941" x="10326688" y="2711450"/>
          <p14:tracePt t="80959" x="10334625" y="2695575"/>
          <p14:tracePt t="80973" x="10342563" y="2695575"/>
          <p14:tracePt t="80997" x="10350500" y="2687638"/>
          <p14:tracePt t="81037" x="10358438" y="2687638"/>
          <p14:tracePt t="81423" x="10366375" y="2679700"/>
          <p14:tracePt t="81439" x="10374313" y="2679700"/>
          <p14:tracePt t="81447" x="10382250" y="2671763"/>
          <p14:tracePt t="81455" x="10390188" y="2663825"/>
          <p14:tracePt t="81471" x="10398125" y="2663825"/>
          <p14:tracePt t="81479" x="10406063" y="2655888"/>
          <p14:tracePt t="81993" x="10414000" y="2655888"/>
          <p14:tracePt t="82009" x="10421938" y="2655888"/>
          <p14:tracePt t="82025" x="10429875" y="2655888"/>
          <p14:tracePt t="82042" x="10437813" y="2655888"/>
          <p14:tracePt t="82097" x="10445750" y="2655888"/>
          <p14:tracePt t="82153" x="10453688" y="2655888"/>
          <p14:tracePt t="82201" x="10461625" y="2655888"/>
          <p14:tracePt t="82217" x="10469563" y="2655888"/>
          <p14:tracePt t="82273" x="10477500" y="2655888"/>
          <p14:tracePt t="82305" x="10485438" y="2655888"/>
          <p14:tracePt t="82313" x="10485438" y="2647950"/>
          <p14:tracePt t="82329" x="10493375" y="2647950"/>
          <p14:tracePt t="82337" x="10501313" y="2640013"/>
          <p14:tracePt t="82346" x="10509250" y="2640013"/>
          <p14:tracePt t="82353" x="10509250" y="2632075"/>
          <p14:tracePt t="82361" x="10517188" y="2632075"/>
          <p14:tracePt t="82369" x="10517188" y="2624138"/>
          <p14:tracePt t="82378" x="10525125" y="2624138"/>
          <p14:tracePt t="82385" x="10533063" y="2624138"/>
          <p14:tracePt t="82394" x="10533063" y="2616200"/>
          <p14:tracePt t="82401" x="10541000" y="2616200"/>
          <p14:tracePt t="82409" x="10548938" y="2608263"/>
          <p14:tracePt t="82417" x="10556875" y="2600325"/>
          <p14:tracePt t="82433" x="10564813" y="2600325"/>
          <p14:tracePt t="82441" x="10564813" y="2592388"/>
          <p14:tracePt t="82449" x="10572750" y="2592388"/>
          <p14:tracePt t="82457" x="10572750" y="2584450"/>
          <p14:tracePt t="82465" x="10580688" y="2584450"/>
          <p14:tracePt t="82473" x="10588625" y="2576513"/>
          <p14:tracePt t="82489" x="10596563" y="2576513"/>
          <p14:tracePt t="82931" x="10596563" y="2566988"/>
          <p14:tracePt t="82971" x="10604500" y="2566988"/>
          <p14:tracePt t="84245" x="10612438" y="2566988"/>
          <p14:tracePt t="84261" x="10620375" y="2559050"/>
          <p14:tracePt t="86353" x="10541000" y="2551113"/>
          <p14:tracePt t="86361" x="10390188" y="2535238"/>
          <p14:tracePt t="86369" x="10213975" y="2519363"/>
          <p14:tracePt t="86377" x="10031413" y="2503488"/>
          <p14:tracePt t="86385" x="9799638" y="2463800"/>
          <p14:tracePt t="86393" x="9544050" y="2424113"/>
          <p14:tracePt t="86401" x="9282113" y="2336800"/>
          <p14:tracePt t="86409" x="8978900" y="2257425"/>
          <p14:tracePt t="86417" x="8723313" y="2184400"/>
          <p14:tracePt t="86425" x="8475663" y="2089150"/>
          <p14:tracePt t="86433" x="8229600" y="1978025"/>
          <p14:tracePt t="86441" x="7981950" y="1857375"/>
          <p14:tracePt t="86449" x="7773988" y="1762125"/>
          <p14:tracePt t="86457" x="7575550" y="1706563"/>
          <p14:tracePt t="86466" x="7399338" y="1643063"/>
          <p14:tracePt t="86473" x="7248525" y="1603375"/>
          <p14:tracePt t="86482" x="7112000" y="1563688"/>
          <p14:tracePt t="86489" x="6961188" y="1514475"/>
          <p14:tracePt t="86497" x="6794500" y="1466850"/>
          <p14:tracePt t="86505" x="6594475" y="1411288"/>
          <p14:tracePt t="86514" x="6362700" y="1355725"/>
          <p14:tracePt t="86521" x="6059488" y="1300163"/>
          <p14:tracePt t="86530" x="5749925" y="1244600"/>
          <p14:tracePt t="86537" x="5357813" y="1228725"/>
          <p14:tracePt t="86545" x="5006975" y="1212850"/>
          <p14:tracePt t="86553" x="4592638" y="1212850"/>
          <p14:tracePt t="86561" x="4178300" y="1179513"/>
          <p14:tracePt t="86569" x="3811588" y="1163638"/>
          <p14:tracePt t="86577" x="3436938" y="1155700"/>
          <p14:tracePt t="86585" x="3109913" y="1155700"/>
          <p14:tracePt t="86593" x="2870200" y="1139825"/>
          <p14:tracePt t="86601" x="2687638" y="1116013"/>
          <p14:tracePt t="86609" x="2574925" y="1092200"/>
          <p14:tracePt t="86617" x="2487613" y="1052513"/>
          <p14:tracePt t="86625" x="2424113" y="1028700"/>
          <p14:tracePt t="86634" x="2384425" y="1004888"/>
          <p14:tracePt t="86641" x="2368550" y="1004888"/>
          <p14:tracePt t="86650" x="2360613" y="996950"/>
          <p14:tracePt t="86657" x="2344738" y="989013"/>
          <p14:tracePt t="86665" x="2336800" y="981075"/>
          <p14:tracePt t="86673" x="2312988" y="965200"/>
          <p14:tracePt t="86681" x="2273300" y="941388"/>
          <p14:tracePt t="86689" x="2208213" y="901700"/>
          <p14:tracePt t="86697" x="2112963" y="844550"/>
          <p14:tracePt t="86705" x="1970088" y="781050"/>
          <p14:tracePt t="86714" x="1801813" y="685800"/>
          <p14:tracePt t="86721" x="1579563" y="598488"/>
          <p14:tracePt t="86730" x="1316038" y="501650"/>
          <p14:tracePt t="86737" x="1004888" y="398463"/>
          <p14:tracePt t="86745" x="725488" y="327025"/>
          <p14:tracePt t="86754" x="438150" y="287338"/>
          <p14:tracePt t="86764" x="166688" y="271463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A4C7F-736D-4708-8E3D-5F369EA3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1" y="365125"/>
            <a:ext cx="11686233" cy="1325563"/>
          </a:xfrm>
        </p:spPr>
        <p:txBody>
          <a:bodyPr/>
          <a:lstStyle/>
          <a:p>
            <a:r>
              <a:rPr lang="en-US" dirty="0"/>
              <a:t>Trend in Lake Washington stratification onset 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9CB726-BFD0-403F-9AD4-1837C19E1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081" y="1570980"/>
            <a:ext cx="6821891" cy="4397386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3F10EE-3D31-40F8-9E7E-3E34EF089CBE}"/>
              </a:ext>
            </a:extLst>
          </p:cNvPr>
          <p:cNvSpPr txBox="1"/>
          <p:nvPr/>
        </p:nvSpPr>
        <p:spPr>
          <a:xfrm>
            <a:off x="333375" y="6195172"/>
            <a:ext cx="11014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Winder, M. and D.E. Schindler. 2004. Climatic effects on the phenology of lake processes. Global Change Biology 10:1844-1856.</a:t>
            </a:r>
          </a:p>
        </p:txBody>
      </p:sp>
    </p:spTree>
    <p:extLst>
      <p:ext uri="{BB962C8B-B14F-4D97-AF65-F5344CB8AC3E}">
        <p14:creationId xmlns:p14="http://schemas.microsoft.com/office/powerpoint/2010/main" val="1462902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CF3A7-0653-4E89-80C8-A929CBEE1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16" y="1112377"/>
            <a:ext cx="477601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Air temperature and lake thermal stability trends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C4508B-160B-4F4F-8597-75457A2CA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575" y="3729579"/>
            <a:ext cx="4255667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58187E-087C-4C27-AF72-6D94728E6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7575" y="591267"/>
            <a:ext cx="4248013" cy="2743200"/>
          </a:xfrm>
          <a:prstGeom prst="rect">
            <a:avLst/>
          </a:prstGeom>
          <a:ln w="25400">
            <a:solidFill>
              <a:srgbClr val="00B0F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B86DDC-43D0-41D5-ABD4-8B09F149D273}"/>
              </a:ext>
            </a:extLst>
          </p:cNvPr>
          <p:cNvSpPr txBox="1"/>
          <p:nvPr/>
        </p:nvSpPr>
        <p:spPr>
          <a:xfrm>
            <a:off x="10096427" y="841072"/>
            <a:ext cx="18209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Annual mean air temperature </a:t>
            </a:r>
          </a:p>
          <a:p>
            <a:endParaRPr lang="en-US" dirty="0"/>
          </a:p>
          <a:p>
            <a:r>
              <a:rPr lang="en-US" dirty="0"/>
              <a:t>Sea-Tac Int. Airport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71873B-0129-4C43-8080-BDF88B600D05}"/>
              </a:ext>
            </a:extLst>
          </p:cNvPr>
          <p:cNvSpPr txBox="1"/>
          <p:nvPr/>
        </p:nvSpPr>
        <p:spPr>
          <a:xfrm>
            <a:off x="10168440" y="3800937"/>
            <a:ext cx="1820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Annual maximum thermal stability</a:t>
            </a:r>
          </a:p>
          <a:p>
            <a:endParaRPr lang="en-US" dirty="0"/>
          </a:p>
          <a:p>
            <a:r>
              <a:rPr lang="en-US" dirty="0"/>
              <a:t>Lake Washington</a:t>
            </a:r>
          </a:p>
        </p:txBody>
      </p:sp>
    </p:spTree>
    <p:extLst>
      <p:ext uri="{BB962C8B-B14F-4D97-AF65-F5344CB8AC3E}">
        <p14:creationId xmlns:p14="http://schemas.microsoft.com/office/powerpoint/2010/main" val="77195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3DFED-E5C9-408C-807E-B3FBFF29C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363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E-mail: </a:t>
            </a:r>
            <a:r>
              <a:rPr lang="en-US" dirty="0">
                <a:hlinkClick r:id="rId2"/>
              </a:rPr>
              <a:t>curtis.degasperi@kingcounty.gov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A large body of water&#10;&#10;Description automatically generated">
            <a:extLst>
              <a:ext uri="{FF2B5EF4-FFF2-40B4-BE49-F238E27FC236}">
                <a16:creationId xmlns:a16="http://schemas.microsoft.com/office/drawing/2014/main" id="{F063EF72-39B4-4309-9E46-57E41B5A4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93" y="2512430"/>
            <a:ext cx="7025833" cy="39520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87EC4C-ED08-44C3-832E-5AD0EC656DA4}"/>
              </a:ext>
            </a:extLst>
          </p:cNvPr>
          <p:cNvSpPr txBox="1"/>
          <p:nvPr/>
        </p:nvSpPr>
        <p:spPr>
          <a:xfrm>
            <a:off x="8542116" y="3105834"/>
            <a:ext cx="34529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Lake Sammamish looking south</a:t>
            </a:r>
          </a:p>
          <a:p>
            <a:r>
              <a:rPr lang="en-US" sz="2000" dirty="0"/>
              <a:t>November 26, 2019</a:t>
            </a:r>
          </a:p>
        </p:txBody>
      </p:sp>
    </p:spTree>
    <p:extLst>
      <p:ext uri="{BB962C8B-B14F-4D97-AF65-F5344CB8AC3E}">
        <p14:creationId xmlns:p14="http://schemas.microsoft.com/office/powerpoint/2010/main" val="440081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4443</TotalTime>
  <Words>1083</Words>
  <Application>Microsoft Office PowerPoint</Application>
  <PresentationFormat>Widescreen</PresentationFormat>
  <Paragraphs>131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Spring fever revisited. Relationships among Lake Sammamish thermal stratification, anoxia, and phosphorus</vt:lpstr>
      <vt:lpstr>Lake Sammamish</vt:lpstr>
      <vt:lpstr>Oxygen and phosphorus</vt:lpstr>
      <vt:lpstr>Interesting aside!</vt:lpstr>
      <vt:lpstr>PowerPoint Presentation</vt:lpstr>
      <vt:lpstr>Temperature</vt:lpstr>
      <vt:lpstr>Tala Woodward’s thesis</vt:lpstr>
      <vt:lpstr>We now have another 7 years of data and…</vt:lpstr>
      <vt:lpstr>Data analysis based on routine profiling data</vt:lpstr>
      <vt:lpstr>Trends in stratification onset and duration</vt:lpstr>
      <vt:lpstr>Relationship between stratification onset and anoxia</vt:lpstr>
      <vt:lpstr>Relationships with hypolimnetic phosphorus </vt:lpstr>
      <vt:lpstr>Implications for Lake Sammamish</vt:lpstr>
      <vt:lpstr>Summer (Jun-Sep) trophic trend</vt:lpstr>
      <vt:lpstr>Climate change? – need longer data sets</vt:lpstr>
      <vt:lpstr>Trend in Lake Washington stratification onset date</vt:lpstr>
      <vt:lpstr>Air temperature and lake thermal stability trends</vt:lpstr>
      <vt:lpstr>Questions?  E-mail: curtis.degasperi@kingcounty.gov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fever revisited. Relationships among Lake Sammamish thermal stratification, anoxia, and phosphorus</dc:title>
  <dc:creator>DeGasperi, Curtis</dc:creator>
  <cp:lastModifiedBy>Duddleson, Dawn</cp:lastModifiedBy>
  <cp:revision>2</cp:revision>
  <dcterms:created xsi:type="dcterms:W3CDTF">2020-10-05T21:21:23Z</dcterms:created>
  <dcterms:modified xsi:type="dcterms:W3CDTF">2022-03-11T18:48:54Z</dcterms:modified>
</cp:coreProperties>
</file>