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318" r:id="rId2"/>
    <p:sldId id="299" r:id="rId3"/>
    <p:sldId id="316" r:id="rId4"/>
    <p:sldId id="317" r:id="rId5"/>
    <p:sldId id="311" r:id="rId6"/>
    <p:sldId id="312" r:id="rId7"/>
    <p:sldId id="314" r:id="rId8"/>
    <p:sldId id="313" r:id="rId9"/>
    <p:sldId id="309" r:id="rId10"/>
    <p:sldId id="306" r:id="rId11"/>
    <p:sldId id="315" r:id="rId12"/>
    <p:sldId id="302" r:id="rId13"/>
    <p:sldId id="297" r:id="rId14"/>
    <p:sldId id="310" r:id="rId15"/>
  </p:sldIdLst>
  <p:sldSz cx="9144000" cy="6858000" type="screen4x3"/>
  <p:notesSz cx="9271000" cy="69977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4400" kern="1200">
        <a:solidFill>
          <a:schemeClr val="tx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4400" kern="1200">
        <a:solidFill>
          <a:schemeClr val="tx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4400" kern="1200">
        <a:solidFill>
          <a:schemeClr val="tx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4400" kern="1200">
        <a:solidFill>
          <a:schemeClr val="tx2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793"/>
    <a:srgbClr val="A50021"/>
    <a:srgbClr val="FFCCCC"/>
    <a:srgbClr val="FF9999"/>
    <a:srgbClr val="FF7C80"/>
    <a:srgbClr val="6699FF"/>
    <a:srgbClr val="99CCFF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2808" autoAdjust="0"/>
    <p:restoredTop sz="95809" autoAdjust="0"/>
  </p:normalViewPr>
  <p:slideViewPr>
    <p:cSldViewPr snapToGrid="0">
      <p:cViewPr>
        <p:scale>
          <a:sx n="66" d="100"/>
          <a:sy n="66" d="100"/>
        </p:scale>
        <p:origin x="-2220" y="-10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17912" cy="350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6" rIns="91650" bIns="45826" numCol="1" anchor="t" anchorCtr="0" compatLnSpc="1">
            <a:prstTxWarp prst="textNoShape">
              <a:avLst/>
            </a:prstTxWarp>
          </a:bodyPr>
          <a:lstStyle>
            <a:lvl1pPr algn="l" defTabSz="915187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51495" y="0"/>
            <a:ext cx="4017911" cy="350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6" rIns="91650" bIns="45826" numCol="1" anchor="t" anchorCtr="0" compatLnSpc="1">
            <a:prstTxWarp prst="textNoShape">
              <a:avLst/>
            </a:prstTxWarp>
          </a:bodyPr>
          <a:lstStyle>
            <a:lvl1pPr algn="r" defTabSz="915187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645252"/>
            <a:ext cx="4017912" cy="350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6" rIns="91650" bIns="45826" numCol="1" anchor="b" anchorCtr="0" compatLnSpc="1">
            <a:prstTxWarp prst="textNoShape">
              <a:avLst/>
            </a:prstTxWarp>
          </a:bodyPr>
          <a:lstStyle>
            <a:lvl1pPr algn="l" defTabSz="915187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51495" y="6645252"/>
            <a:ext cx="4017911" cy="350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6" rIns="91650" bIns="45826" numCol="1" anchor="b" anchorCtr="0" compatLnSpc="1">
            <a:prstTxWarp prst="textNoShape">
              <a:avLst/>
            </a:prstTxWarp>
          </a:bodyPr>
          <a:lstStyle>
            <a:lvl1pPr algn="r" defTabSz="915187">
              <a:defRPr sz="1200">
                <a:solidFill>
                  <a:schemeClr val="tx1"/>
                </a:solidFill>
              </a:defRPr>
            </a:lvl1pPr>
          </a:lstStyle>
          <a:p>
            <a:fld id="{E27EC729-74EE-4986-BC57-E3599FAB03C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4017912" cy="349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98" tIns="45999" rIns="91998" bIns="45999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51495" y="1"/>
            <a:ext cx="4017911" cy="349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98" tIns="45999" rIns="91998" bIns="4599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16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87663" y="525463"/>
            <a:ext cx="3497262" cy="26241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6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7578" y="3324229"/>
            <a:ext cx="7415844" cy="3148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98" tIns="45999" rIns="91998" bIns="459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646855"/>
            <a:ext cx="4017912" cy="349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98" tIns="45999" rIns="91998" bIns="45999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16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51495" y="6646855"/>
            <a:ext cx="4017911" cy="349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98" tIns="45999" rIns="91998" bIns="4599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F82BFFC8-0A38-4437-8903-9A636FC3ECF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5172075" y="6647206"/>
            <a:ext cx="3952875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000" b="1" i="1" dirty="0" smtClean="0"/>
              <a:t>Bellevue Planning</a:t>
            </a:r>
            <a:r>
              <a:rPr lang="en-US" sz="1000" b="1" i="1" baseline="0" dirty="0" smtClean="0"/>
              <a:t> Commission  November 4, 2009    </a:t>
            </a:r>
            <a:fld id="{D452AF93-6D3E-46C4-A8DA-B1D6691BC5BA}" type="slidenum">
              <a:rPr lang="en-US" sz="1000" b="1" i="1" baseline="0" smtClean="0"/>
              <a:pPr algn="r"/>
              <a:t>‹#›</a:t>
            </a:fld>
            <a:endParaRPr lang="en-US" sz="1000" b="1" i="1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190500" y="-76200"/>
            <a:ext cx="87630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4000">
              <a:solidFill>
                <a:srgbClr val="A50021"/>
              </a:solidFill>
              <a:latin typeface="Playbill" pitchFamily="82" charset="0"/>
            </a:endParaRPr>
          </a:p>
          <a:p>
            <a:pPr algn="ctr">
              <a:spcBef>
                <a:spcPct val="50000"/>
              </a:spcBef>
            </a:pPr>
            <a:endParaRPr lang="en-US" sz="4000">
              <a:solidFill>
                <a:srgbClr val="A50021"/>
              </a:solidFill>
              <a:latin typeface="Playbill" pitchFamily="82" charset="0"/>
            </a:endParaRPr>
          </a:p>
          <a:p>
            <a:pPr algn="ctr">
              <a:spcBef>
                <a:spcPct val="50000"/>
              </a:spcBef>
            </a:pPr>
            <a:endParaRPr lang="en-US" sz="4000">
              <a:solidFill>
                <a:srgbClr val="A50021"/>
              </a:solidFill>
              <a:latin typeface="Playbill" pitchFamily="82" charset="0"/>
            </a:endParaRP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746243" y="1447800"/>
            <a:ext cx="7657866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noAutofit/>
          </a:bodyPr>
          <a:lstStyle/>
          <a:p>
            <a:pPr algn="ctr"/>
            <a:r>
              <a:rPr lang="en-US" sz="2800" b="1" i="1" dirty="0"/>
              <a:t>Conservation of Lake Sammamish </a:t>
            </a:r>
            <a:r>
              <a:rPr lang="en-US" sz="2800" b="1" i="1" dirty="0" smtClean="0"/>
              <a:t>Kokanee </a:t>
            </a:r>
            <a:endParaRPr lang="en-US" sz="2800" b="1" i="1" dirty="0"/>
          </a:p>
          <a:p>
            <a:pPr algn="ctr"/>
            <a:r>
              <a:rPr lang="en-US" sz="2600" b="1" i="1" dirty="0" smtClean="0"/>
              <a:t>An Update on Current Science</a:t>
            </a:r>
            <a:endParaRPr lang="en-US" sz="2600" b="1" i="1" dirty="0"/>
          </a:p>
          <a:p>
            <a:pPr algn="ctr"/>
            <a:endParaRPr lang="en-US" sz="2200" i="1" dirty="0"/>
          </a:p>
          <a:p>
            <a:pPr algn="ctr"/>
            <a:endParaRPr lang="en-US" sz="2200" i="1" dirty="0"/>
          </a:p>
          <a:p>
            <a:pPr algn="ctr"/>
            <a:r>
              <a:rPr lang="en-US" sz="2200" i="1" dirty="0"/>
              <a:t>A Briefing for </a:t>
            </a:r>
            <a:r>
              <a:rPr lang="en-US" sz="2200" i="1" dirty="0" smtClean="0"/>
              <a:t>the City of Bellevue Planning Commission</a:t>
            </a:r>
            <a:endParaRPr lang="en-US" sz="2200" i="1" dirty="0"/>
          </a:p>
          <a:p>
            <a:pPr algn="ctr"/>
            <a:endParaRPr lang="en-US" sz="2200" i="1" dirty="0"/>
          </a:p>
          <a:p>
            <a:pPr algn="ctr"/>
            <a:endParaRPr lang="en-US" sz="2200" i="1" dirty="0"/>
          </a:p>
          <a:p>
            <a:pPr algn="ctr"/>
            <a:r>
              <a:rPr lang="en-US" sz="1400" i="1" dirty="0" smtClean="0"/>
              <a:t>Hans Berge– King County Department of Natural Resources and Parks</a:t>
            </a:r>
            <a:endParaRPr lang="en-US" sz="1400" i="1" dirty="0" smtClean="0"/>
          </a:p>
          <a:p>
            <a:pPr algn="ctr"/>
            <a:r>
              <a:rPr lang="en-US" sz="1400" i="1" dirty="0" smtClean="0"/>
              <a:t>hans.berge@kingcounty.gov</a:t>
            </a:r>
            <a:endParaRPr lang="en-US" sz="1400" i="1" dirty="0" smtClean="0"/>
          </a:p>
          <a:p>
            <a:pPr algn="ctr"/>
            <a:endParaRPr lang="en-US" sz="2200" i="1" dirty="0"/>
          </a:p>
          <a:p>
            <a:pPr algn="ctr"/>
            <a:endParaRPr lang="en-US" sz="2200" i="1" dirty="0"/>
          </a:p>
          <a:p>
            <a:pPr algn="ctr"/>
            <a:endParaRPr lang="en-US" sz="2200" i="1" dirty="0"/>
          </a:p>
          <a:p>
            <a:pPr algn="ctr"/>
            <a:r>
              <a:rPr lang="en-US" sz="2200" i="1" dirty="0" smtClean="0"/>
              <a:t>November 4, </a:t>
            </a:r>
            <a:r>
              <a:rPr lang="en-US" sz="2200" i="1" dirty="0"/>
              <a:t>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7044" name="Picture 4" descr="P40600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67250" y="0"/>
            <a:ext cx="4451350" cy="6845300"/>
          </a:xfrm>
          <a:prstGeom prst="rect">
            <a:avLst/>
          </a:prstGeom>
          <a:noFill/>
        </p:spPr>
      </p:pic>
      <p:pic>
        <p:nvPicPr>
          <p:cNvPr id="87045" name="Picture 5" descr="Hydrophone array possibiliti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4288" y="0"/>
            <a:ext cx="4656138" cy="6845300"/>
          </a:xfrm>
          <a:prstGeom prst="rect">
            <a:avLst/>
          </a:prstGeom>
          <a:noFill/>
        </p:spPr>
      </p:pic>
      <p:sp>
        <p:nvSpPr>
          <p:cNvPr id="8704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-101600"/>
            <a:ext cx="4711700" cy="1333500"/>
          </a:xfrm>
          <a:prstGeom prst="rect">
            <a:avLst/>
          </a:prstGeom>
          <a:solidFill>
            <a:schemeClr val="bg2">
              <a:alpha val="82001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Hydrophone</a:t>
            </a:r>
            <a:r>
              <a:rPr lang="en-US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en-US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4000" dirty="0">
                <a:solidFill>
                  <a:schemeClr val="bg1"/>
                </a:solidFill>
              </a:rPr>
              <a:t>Deployment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 txBox="1">
            <a:spLocks noChangeArrowheads="1"/>
          </p:cNvSpPr>
          <p:nvPr/>
        </p:nvSpPr>
        <p:spPr bwMode="auto">
          <a:xfrm>
            <a:off x="0" y="0"/>
            <a:ext cx="5791200" cy="137160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 anchor="b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Limnology</a:t>
            </a:r>
            <a:endParaRPr kumimoji="0" lang="en-US" sz="4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457200" y="1752600"/>
            <a:ext cx="7694613" cy="3382963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Limnological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 Measurements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</a:rPr>
              <a:t>Temperature, DO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</a:rPr>
              <a:t>Light and turbidity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</a:rPr>
              <a:t>Secchi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</a:rPr>
              <a:t> Depth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</a:rPr>
              <a:t>Monthly zooplankton</a:t>
            </a:r>
          </a:p>
        </p:txBody>
      </p:sp>
      <p:pic>
        <p:nvPicPr>
          <p:cNvPr id="4" name="Picture 8" descr="secch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4648200"/>
            <a:ext cx="1541463" cy="18335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5" name="Picture 9" descr="sca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4953000"/>
            <a:ext cx="1428750" cy="1057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6477000" y="6096000"/>
            <a:ext cx="15382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lang="en-US" sz="800">
                <a:solidFill>
                  <a:schemeClr val="tx1"/>
                </a:solidFill>
              </a:rPr>
              <a:t>Monitoring Buoys (Temp, DO)</a:t>
            </a: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066800" y="6019800"/>
            <a:ext cx="1803400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lang="en-US" sz="800">
                <a:solidFill>
                  <a:schemeClr val="tx1"/>
                </a:solidFill>
              </a:rPr>
              <a:t>SCAMP (Temp and Light)</a:t>
            </a:r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3200400" y="6477000"/>
            <a:ext cx="1612900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lang="en-US" sz="800">
                <a:solidFill>
                  <a:schemeClr val="tx1"/>
                </a:solidFill>
              </a:rPr>
              <a:t>Secchi (transparency))</a:t>
            </a:r>
          </a:p>
        </p:txBody>
      </p:sp>
      <p:pic>
        <p:nvPicPr>
          <p:cNvPr id="9" name="Picture 11" descr="clarke-bumpus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56300" y="152400"/>
            <a:ext cx="28829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6705600" y="1524000"/>
            <a:ext cx="2476500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lang="en-US" sz="800">
                <a:solidFill>
                  <a:schemeClr val="tx1"/>
                </a:solidFill>
              </a:rPr>
              <a:t>Clarke-Bumpus zooplankton sampler</a:t>
            </a:r>
          </a:p>
        </p:txBody>
      </p:sp>
      <p:pic>
        <p:nvPicPr>
          <p:cNvPr id="11" name="Picture 12" descr="P406000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0838" y="2879725"/>
            <a:ext cx="3090862" cy="3190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8" name="Picture 6" descr="P42400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616075"/>
            <a:ext cx="3641725" cy="2454275"/>
          </a:xfrm>
          <a:prstGeom prst="rect">
            <a:avLst/>
          </a:prstGeom>
          <a:noFill/>
        </p:spPr>
      </p:pic>
      <p:sp>
        <p:nvSpPr>
          <p:cNvPr id="7987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274638"/>
            <a:ext cx="91440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4000"/>
              <a:t>Fish Collection</a:t>
            </a:r>
          </a:p>
        </p:txBody>
      </p:sp>
      <p:pic>
        <p:nvPicPr>
          <p:cNvPr id="79887" name="Picture 6" descr="P6070038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11300" y="4584700"/>
            <a:ext cx="5092700" cy="172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89" name="Picture 17" descr="P42400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37150" y="1725613"/>
            <a:ext cx="3549650" cy="2063750"/>
          </a:xfrm>
          <a:prstGeom prst="rect">
            <a:avLst/>
          </a:prstGeom>
          <a:noFill/>
        </p:spPr>
      </p:pic>
      <p:sp>
        <p:nvSpPr>
          <p:cNvPr id="79890" name="Text Box 18"/>
          <p:cNvSpPr txBox="1">
            <a:spLocks noChangeArrowheads="1"/>
          </p:cNvSpPr>
          <p:nvPr/>
        </p:nvSpPr>
        <p:spPr bwMode="auto">
          <a:xfrm>
            <a:off x="465029" y="4138613"/>
            <a:ext cx="3108544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/>
              <a:t>TU </a:t>
            </a:r>
            <a:r>
              <a:rPr lang="en-US" sz="1800" dirty="0" smtClean="0"/>
              <a:t>anglers helped </a:t>
            </a:r>
            <a:r>
              <a:rPr lang="en-US" sz="1800" dirty="0"/>
              <a:t>catch fish</a:t>
            </a:r>
          </a:p>
        </p:txBody>
      </p:sp>
      <p:sp>
        <p:nvSpPr>
          <p:cNvPr id="79891" name="Text Box 19"/>
          <p:cNvSpPr txBox="1">
            <a:spLocks noChangeArrowheads="1"/>
          </p:cNvSpPr>
          <p:nvPr/>
        </p:nvSpPr>
        <p:spPr bwMode="auto">
          <a:xfrm>
            <a:off x="3457575" y="6335713"/>
            <a:ext cx="18478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Careful handling</a:t>
            </a:r>
          </a:p>
        </p:txBody>
      </p:sp>
      <p:sp>
        <p:nvSpPr>
          <p:cNvPr id="79892" name="Text Box 20"/>
          <p:cNvSpPr txBox="1">
            <a:spLocks noChangeArrowheads="1"/>
          </p:cNvSpPr>
          <p:nvPr/>
        </p:nvSpPr>
        <p:spPr bwMode="auto">
          <a:xfrm>
            <a:off x="5724525" y="3897313"/>
            <a:ext cx="24193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Transferred to livewell</a:t>
            </a:r>
          </a:p>
        </p:txBody>
      </p:sp>
      <p:sp>
        <p:nvSpPr>
          <p:cNvPr id="79893" name="Line 21"/>
          <p:cNvSpPr>
            <a:spLocks noChangeShapeType="1"/>
          </p:cNvSpPr>
          <p:nvPr/>
        </p:nvSpPr>
        <p:spPr bwMode="auto">
          <a:xfrm>
            <a:off x="3594100" y="41275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9894" name="Line 22"/>
          <p:cNvSpPr>
            <a:spLocks noChangeShapeType="1"/>
          </p:cNvSpPr>
          <p:nvPr/>
        </p:nvSpPr>
        <p:spPr bwMode="auto">
          <a:xfrm flipV="1">
            <a:off x="5156200" y="3937000"/>
            <a:ext cx="381000" cy="4953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270000" y="0"/>
            <a:ext cx="68834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4000"/>
              <a:t>Acoustic Tagging</a:t>
            </a:r>
          </a:p>
        </p:txBody>
      </p:sp>
      <p:pic>
        <p:nvPicPr>
          <p:cNvPr id="69637" name="Picture 5" descr="P42300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84688" y="3883025"/>
            <a:ext cx="2095500" cy="881063"/>
          </a:xfrm>
          <a:prstGeom prst="rect">
            <a:avLst/>
          </a:prstGeom>
          <a:noFill/>
        </p:spPr>
      </p:pic>
      <p:pic>
        <p:nvPicPr>
          <p:cNvPr id="69638" name="Picture 6" descr="P42400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83100" y="4881563"/>
            <a:ext cx="4424363" cy="1590675"/>
          </a:xfrm>
          <a:prstGeom prst="rect">
            <a:avLst/>
          </a:prstGeom>
          <a:noFill/>
        </p:spPr>
      </p:pic>
      <p:pic>
        <p:nvPicPr>
          <p:cNvPr id="69639" name="Picture 7" descr="P42300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6225" y="1803400"/>
            <a:ext cx="2227263" cy="1360488"/>
          </a:xfrm>
          <a:prstGeom prst="rect">
            <a:avLst/>
          </a:prstGeom>
          <a:noFill/>
        </p:spPr>
      </p:pic>
      <p:pic>
        <p:nvPicPr>
          <p:cNvPr id="69640" name="Picture 8" descr="P42300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65625" y="963613"/>
            <a:ext cx="2171700" cy="1628775"/>
          </a:xfrm>
          <a:prstGeom prst="rect">
            <a:avLst/>
          </a:prstGeom>
          <a:noFill/>
        </p:spPr>
      </p:pic>
      <p:pic>
        <p:nvPicPr>
          <p:cNvPr id="69644" name="Picture 12" descr="P422000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38925" y="825500"/>
            <a:ext cx="2211388" cy="876300"/>
          </a:xfrm>
          <a:prstGeom prst="rect">
            <a:avLst/>
          </a:prstGeom>
          <a:noFill/>
        </p:spPr>
      </p:pic>
      <p:pic>
        <p:nvPicPr>
          <p:cNvPr id="69645" name="Picture 13" descr="P420000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81225" y="966788"/>
            <a:ext cx="2185988" cy="1638300"/>
          </a:xfrm>
          <a:prstGeom prst="rect">
            <a:avLst/>
          </a:prstGeom>
          <a:noFill/>
        </p:spPr>
      </p:pic>
      <p:pic>
        <p:nvPicPr>
          <p:cNvPr id="69646" name="Picture 14" descr="P424001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963613"/>
            <a:ext cx="2189163" cy="1641475"/>
          </a:xfrm>
          <a:prstGeom prst="rect">
            <a:avLst/>
          </a:prstGeom>
          <a:noFill/>
        </p:spPr>
      </p:pic>
      <p:pic>
        <p:nvPicPr>
          <p:cNvPr id="69649" name="Picture 17" descr="P420003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3408363"/>
            <a:ext cx="4348163" cy="2536825"/>
          </a:xfrm>
          <a:prstGeom prst="rect">
            <a:avLst/>
          </a:prstGeom>
          <a:noFill/>
        </p:spPr>
      </p:pic>
      <p:sp>
        <p:nvSpPr>
          <p:cNvPr id="69654" name="Text Box 22"/>
          <p:cNvSpPr txBox="1">
            <a:spLocks noChangeArrowheads="1"/>
          </p:cNvSpPr>
          <p:nvPr/>
        </p:nvSpPr>
        <p:spPr bwMode="auto">
          <a:xfrm>
            <a:off x="654050" y="2676525"/>
            <a:ext cx="601663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/>
              <a:t>Boat</a:t>
            </a:r>
          </a:p>
        </p:txBody>
      </p:sp>
      <p:sp>
        <p:nvSpPr>
          <p:cNvPr id="69655" name="Text Box 23"/>
          <p:cNvSpPr txBox="1">
            <a:spLocks noChangeArrowheads="1"/>
          </p:cNvSpPr>
          <p:nvPr/>
        </p:nvSpPr>
        <p:spPr bwMode="auto">
          <a:xfrm>
            <a:off x="2359025" y="2701925"/>
            <a:ext cx="1751013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/>
              <a:t>Processing Table</a:t>
            </a:r>
          </a:p>
        </p:txBody>
      </p:sp>
      <p:sp>
        <p:nvSpPr>
          <p:cNvPr id="69656" name="Text Box 24"/>
          <p:cNvSpPr txBox="1">
            <a:spLocks noChangeArrowheads="1"/>
          </p:cNvSpPr>
          <p:nvPr/>
        </p:nvSpPr>
        <p:spPr bwMode="auto">
          <a:xfrm>
            <a:off x="5053013" y="2676525"/>
            <a:ext cx="1131887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/>
              <a:t>Anesthetic</a:t>
            </a:r>
          </a:p>
        </p:txBody>
      </p:sp>
      <p:sp>
        <p:nvSpPr>
          <p:cNvPr id="69657" name="Text Box 25"/>
          <p:cNvSpPr txBox="1">
            <a:spLocks noChangeArrowheads="1"/>
          </p:cNvSpPr>
          <p:nvPr/>
        </p:nvSpPr>
        <p:spPr bwMode="auto">
          <a:xfrm>
            <a:off x="6867525" y="3235325"/>
            <a:ext cx="18891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/>
              <a:t>Length and Weight</a:t>
            </a:r>
          </a:p>
        </p:txBody>
      </p:sp>
      <p:sp>
        <p:nvSpPr>
          <p:cNvPr id="69658" name="Text Box 26"/>
          <p:cNvSpPr txBox="1">
            <a:spLocks noChangeArrowheads="1"/>
          </p:cNvSpPr>
          <p:nvPr/>
        </p:nvSpPr>
        <p:spPr bwMode="auto">
          <a:xfrm>
            <a:off x="6627813" y="4060825"/>
            <a:ext cx="1312862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/>
              <a:t>Tag inserted</a:t>
            </a:r>
          </a:p>
        </p:txBody>
      </p:sp>
      <p:sp>
        <p:nvSpPr>
          <p:cNvPr id="69659" name="Text Box 27"/>
          <p:cNvSpPr txBox="1">
            <a:spLocks noChangeArrowheads="1"/>
          </p:cNvSpPr>
          <p:nvPr/>
        </p:nvSpPr>
        <p:spPr bwMode="auto">
          <a:xfrm>
            <a:off x="962025" y="6127750"/>
            <a:ext cx="2373313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/>
              <a:t>Sutures to close incision</a:t>
            </a:r>
          </a:p>
        </p:txBody>
      </p:sp>
      <p:sp>
        <p:nvSpPr>
          <p:cNvPr id="69660" name="Text Box 28"/>
          <p:cNvSpPr txBox="1">
            <a:spLocks noChangeArrowheads="1"/>
          </p:cNvSpPr>
          <p:nvPr/>
        </p:nvSpPr>
        <p:spPr bwMode="auto">
          <a:xfrm>
            <a:off x="4521200" y="6385655"/>
            <a:ext cx="3795713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/>
              <a:t>Recovery in insulated tank and released</a:t>
            </a:r>
          </a:p>
        </p:txBody>
      </p:sp>
      <p:sp>
        <p:nvSpPr>
          <p:cNvPr id="69661" name="Line 29"/>
          <p:cNvSpPr>
            <a:spLocks noChangeShapeType="1"/>
          </p:cNvSpPr>
          <p:nvPr/>
        </p:nvSpPr>
        <p:spPr bwMode="auto">
          <a:xfrm>
            <a:off x="1422400" y="2882900"/>
            <a:ext cx="863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9662" name="Line 30"/>
          <p:cNvSpPr>
            <a:spLocks noChangeShapeType="1"/>
          </p:cNvSpPr>
          <p:nvPr/>
        </p:nvSpPr>
        <p:spPr bwMode="auto">
          <a:xfrm>
            <a:off x="4025900" y="2857500"/>
            <a:ext cx="863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9663" name="Line 31"/>
          <p:cNvSpPr>
            <a:spLocks noChangeShapeType="1"/>
          </p:cNvSpPr>
          <p:nvPr/>
        </p:nvSpPr>
        <p:spPr bwMode="auto">
          <a:xfrm>
            <a:off x="6248400" y="2832100"/>
            <a:ext cx="254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9664" name="Line 32"/>
          <p:cNvSpPr>
            <a:spLocks noChangeShapeType="1"/>
          </p:cNvSpPr>
          <p:nvPr/>
        </p:nvSpPr>
        <p:spPr bwMode="auto">
          <a:xfrm flipH="1">
            <a:off x="6248400" y="3365500"/>
            <a:ext cx="520700" cy="431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69665" name="AutoShape 33"/>
          <p:cNvCxnSpPr>
            <a:cxnSpLocks noChangeShapeType="1"/>
            <a:stCxn id="0" idx="0"/>
          </p:cNvCxnSpPr>
          <p:nvPr/>
        </p:nvCxnSpPr>
        <p:spPr bwMode="auto">
          <a:xfrm rot="5400000" flipH="1">
            <a:off x="4806156" y="3156744"/>
            <a:ext cx="365125" cy="1087438"/>
          </a:xfrm>
          <a:prstGeom prst="curvedConnector2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69666" name="AutoShape 34"/>
          <p:cNvCxnSpPr>
            <a:cxnSpLocks noChangeShapeType="1"/>
          </p:cNvCxnSpPr>
          <p:nvPr/>
        </p:nvCxnSpPr>
        <p:spPr bwMode="auto">
          <a:xfrm>
            <a:off x="3594100" y="6108700"/>
            <a:ext cx="723900" cy="254000"/>
          </a:xfrm>
          <a:prstGeom prst="bentConnector3">
            <a:avLst>
              <a:gd name="adj1" fmla="val 875"/>
            </a:avLst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Results to Date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r>
              <a:rPr lang="en-US" dirty="0"/>
              <a:t>Analysis in progress…</a:t>
            </a:r>
          </a:p>
          <a:p>
            <a:pPr>
              <a:lnSpc>
                <a:spcPct val="90000"/>
              </a:lnSpc>
            </a:pPr>
            <a:r>
              <a:rPr lang="en-US" dirty="0"/>
              <a:t>35 tagged fish </a:t>
            </a:r>
          </a:p>
          <a:p>
            <a:pPr>
              <a:lnSpc>
                <a:spcPct val="90000"/>
              </a:lnSpc>
            </a:pPr>
            <a:r>
              <a:rPr lang="en-US" dirty="0"/>
              <a:t>Downloaded data every other month beginning in August</a:t>
            </a:r>
          </a:p>
          <a:p>
            <a:pPr>
              <a:lnSpc>
                <a:spcPct val="90000"/>
              </a:lnSpc>
            </a:pPr>
            <a:r>
              <a:rPr lang="en-US" dirty="0"/>
              <a:t>Have heard from 33 </a:t>
            </a:r>
            <a:r>
              <a:rPr lang="en-US" dirty="0" smtClean="0"/>
              <a:t>fish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Detections at </a:t>
            </a:r>
            <a:r>
              <a:rPr lang="en-US" dirty="0" smtClean="0"/>
              <a:t>all 4 stations near Bellevue shoreline (and all but one other station)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Kokanee adults found in littoral and </a:t>
            </a:r>
            <a:r>
              <a:rPr lang="en-US" dirty="0" err="1"/>
              <a:t>limnetic</a:t>
            </a:r>
            <a:r>
              <a:rPr lang="en-US" dirty="0"/>
              <a:t> zone of Lake Sammamish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Kokanee Science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104900"/>
            <a:ext cx="8229600" cy="50212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400" dirty="0"/>
              <a:t>To Date: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Spawning ground surveys (annually since 1996)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Food web research within the lake (2002-2005)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Fry trapping on Lewis Creek (annually since 2007)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dirty="0"/>
              <a:t>Current: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Supplementation (Fall 2009)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Tagging study (2009-2010)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dirty="0"/>
              <a:t>Future: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Stream habitat assessment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Project prioritization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Release strategies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Colonization in other spawning streams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Effects of hatchery releases from Issaquah Creek</a:t>
            </a:r>
          </a:p>
          <a:p>
            <a:pPr>
              <a:lnSpc>
                <a:spcPct val="80000"/>
              </a:lnSpc>
            </a:pPr>
            <a:endParaRPr lang="en-US" sz="2400" dirty="0"/>
          </a:p>
          <a:p>
            <a:pPr>
              <a:lnSpc>
                <a:spcPct val="80000"/>
              </a:lnSpc>
              <a:buFontTx/>
              <a:buNone/>
            </a:pPr>
            <a:endParaRPr lang="en-US" sz="2400" dirty="0"/>
          </a:p>
          <a:p>
            <a:pPr>
              <a:lnSpc>
                <a:spcPct val="80000"/>
              </a:lnSpc>
              <a:buFontTx/>
              <a:buNone/>
            </a:pPr>
            <a:endParaRPr lang="en-US" sz="2400" dirty="0"/>
          </a:p>
          <a:p>
            <a:pPr>
              <a:lnSpc>
                <a:spcPct val="80000"/>
              </a:lnSpc>
              <a:buFontTx/>
              <a:buNone/>
            </a:pPr>
            <a:endParaRPr lang="en-US" sz="2400" dirty="0"/>
          </a:p>
        </p:txBody>
      </p:sp>
      <p:pic>
        <p:nvPicPr>
          <p:cNvPr id="75780" name="Picture 5" descr="IMG_4269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000" y="2895600"/>
            <a:ext cx="3733800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228850"/>
            <a:ext cx="91440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 algn="l">
              <a:buFont typeface="Arial" pitchFamily="34" charset="0"/>
              <a:buChar char="•"/>
            </a:pPr>
            <a:r>
              <a:rPr lang="en-US" sz="3200" dirty="0" smtClean="0"/>
              <a:t>Relative weight (</a:t>
            </a:r>
            <a:r>
              <a:rPr lang="en-US" sz="3200" i="1" dirty="0" err="1" smtClean="0"/>
              <a:t>Wr</a:t>
            </a:r>
            <a:r>
              <a:rPr lang="en-US" sz="3200" dirty="0" smtClean="0"/>
              <a:t>) used to measure condition</a:t>
            </a:r>
          </a:p>
          <a:p>
            <a:pPr marL="742950" indent="-742950" algn="l">
              <a:buFont typeface="Arial" pitchFamily="34" charset="0"/>
              <a:buChar char="•"/>
            </a:pPr>
            <a:r>
              <a:rPr lang="en-US" sz="3200" dirty="0" smtClean="0"/>
              <a:t>Species specific values for cutthroat and kokanee (Hyatt and Hubert 2000)</a:t>
            </a:r>
          </a:p>
          <a:p>
            <a:pPr marL="742950" indent="-742950" algn="l">
              <a:buFont typeface="Arial" pitchFamily="34" charset="0"/>
              <a:buChar char="•"/>
            </a:pPr>
            <a:r>
              <a:rPr lang="en-US" sz="3200" dirty="0" smtClean="0"/>
              <a:t>Cutthroat trout </a:t>
            </a:r>
            <a:r>
              <a:rPr lang="en-US" sz="3200" i="1" dirty="0" err="1" smtClean="0"/>
              <a:t>Wr</a:t>
            </a:r>
            <a:r>
              <a:rPr lang="en-US" sz="3200" dirty="0" smtClean="0"/>
              <a:t> was greater during stratification (t-test, p&lt;0,002)</a:t>
            </a:r>
          </a:p>
          <a:p>
            <a:pPr marL="742950" indent="-742950" algn="l">
              <a:buFont typeface="Arial" pitchFamily="34" charset="0"/>
              <a:buChar char="•"/>
            </a:pPr>
            <a:r>
              <a:rPr lang="en-US" sz="3200" dirty="0" smtClean="0"/>
              <a:t>Kokanee </a:t>
            </a:r>
            <a:r>
              <a:rPr lang="en-US" sz="3200" i="1" dirty="0" err="1" smtClean="0"/>
              <a:t>Wr</a:t>
            </a:r>
            <a:r>
              <a:rPr lang="en-US" sz="3200" dirty="0" smtClean="0"/>
              <a:t> was lower </a:t>
            </a:r>
            <a:r>
              <a:rPr lang="en-US" sz="2400" dirty="0" smtClean="0"/>
              <a:t>during</a:t>
            </a:r>
            <a:r>
              <a:rPr lang="en-US" sz="3200" dirty="0" smtClean="0"/>
              <a:t> stratification and the DO squeeze (t-test, p&lt;0.001)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83637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Kokanee growth is reduced in the summer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0401lkSAMMdec-ap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362200"/>
            <a:ext cx="5334000" cy="18669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" name="Picture 5" descr="0401lkSAMMaugus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4489450"/>
            <a:ext cx="5334000" cy="187007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graphicFrame>
        <p:nvGraphicFramePr>
          <p:cNvPr id="4" name="Object 33"/>
          <p:cNvGraphicFramePr>
            <a:graphicFrameLocks noChangeAspect="1"/>
          </p:cNvGraphicFramePr>
          <p:nvPr/>
        </p:nvGraphicFramePr>
        <p:xfrm>
          <a:off x="5716588" y="1968500"/>
          <a:ext cx="3368675" cy="4114800"/>
        </p:xfrm>
        <a:graphic>
          <a:graphicData uri="http://schemas.openxmlformats.org/presentationml/2006/ole">
            <p:oleObj spid="_x0000_s98306" name="SPW 7.1 Graph" r:id="rId5" imgW="4750308" imgH="5802782" progId="">
              <p:embed/>
            </p:oleObj>
          </a:graphicData>
        </a:graphic>
      </p:graphicFrame>
      <p:sp>
        <p:nvSpPr>
          <p:cNvPr id="5" name="Text Box 35"/>
          <p:cNvSpPr txBox="1">
            <a:spLocks noChangeArrowheads="1"/>
          </p:cNvSpPr>
          <p:nvPr/>
        </p:nvSpPr>
        <p:spPr bwMode="auto">
          <a:xfrm>
            <a:off x="6388100" y="3413125"/>
            <a:ext cx="1295400" cy="3651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900" b="1">
                <a:solidFill>
                  <a:schemeClr val="tx1"/>
                </a:solidFill>
              </a:rPr>
              <a:t>20% of the lake is </a:t>
            </a:r>
          </a:p>
          <a:p>
            <a:pPr algn="l" eaLnBrk="0" hangingPunct="0"/>
            <a:r>
              <a:rPr lang="en-US" sz="900" b="1">
                <a:solidFill>
                  <a:schemeClr val="tx1"/>
                </a:solidFill>
              </a:rPr>
              <a:t>&lt;17°C</a:t>
            </a:r>
            <a:r>
              <a:rPr lang="en-US" sz="900">
                <a:solidFill>
                  <a:schemeClr val="tx1"/>
                </a:solidFill>
              </a:rPr>
              <a:t> </a:t>
            </a:r>
            <a:r>
              <a:rPr lang="en-US" sz="900" b="1">
                <a:solidFill>
                  <a:schemeClr val="tx1"/>
                </a:solidFill>
              </a:rPr>
              <a:t>and &gt;4 mg/L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71475" y="161283"/>
            <a:ext cx="842962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Optimal habitat is reduced by temp-DO squeeze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2343150" y="215900"/>
            <a:ext cx="53848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Important Habitats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196850" y="1876425"/>
            <a:ext cx="8947150" cy="49815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Streams (spawning and incubation)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Lewis</a:t>
            </a:r>
          </a:p>
          <a:p>
            <a:pPr lvl="1">
              <a:lnSpc>
                <a:spcPct val="90000"/>
              </a:lnSpc>
            </a:pPr>
            <a:r>
              <a:rPr lang="en-US" sz="2400" dirty="0" err="1"/>
              <a:t>Vasa</a:t>
            </a: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800" dirty="0"/>
              <a:t>Shoreline of Lake Sammamish (early rearing, upstream migration)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Deltas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Early rearing of fry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Predation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Lake Sammamish (rearing and maturation)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Water Quality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Phosphorous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Nitrogen</a:t>
            </a:r>
          </a:p>
        </p:txBody>
      </p:sp>
      <p:pic>
        <p:nvPicPr>
          <p:cNvPr id="94212" name="Picture 10" descr="Kokanee_Sockey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15207" y="5615063"/>
            <a:ext cx="2188469" cy="921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4213" name="Picture 14" descr="nerka lifecyc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2542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4214" name="Picture 12" descr="nerka lifecycle"/>
          <p:cNvPicPr>
            <a:picLocks noChangeAspect="1" noChangeArrowheads="1"/>
          </p:cNvPicPr>
          <p:nvPr/>
        </p:nvPicPr>
        <p:blipFill>
          <a:blip r:embed="rId3" cstate="print"/>
          <a:srcRect l="50000" t="33720" b="45349"/>
          <a:stretch>
            <a:fillRect/>
          </a:stretch>
        </p:blipFill>
        <p:spPr bwMode="auto">
          <a:xfrm>
            <a:off x="5614988" y="4029075"/>
            <a:ext cx="21717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Lewis Creek Example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High flows</a:t>
            </a:r>
          </a:p>
          <a:p>
            <a:pPr lvl="1"/>
            <a:r>
              <a:rPr lang="en-US"/>
              <a:t>Bed stability/mobility</a:t>
            </a:r>
          </a:p>
          <a:p>
            <a:pPr lvl="1"/>
            <a:r>
              <a:rPr lang="en-US"/>
              <a:t>Infrastructure risk</a:t>
            </a:r>
          </a:p>
          <a:p>
            <a:r>
              <a:rPr lang="en-US"/>
              <a:t>Floodplain connectivity</a:t>
            </a:r>
          </a:p>
          <a:p>
            <a:pPr lvl="1"/>
            <a:r>
              <a:rPr lang="en-US"/>
              <a:t>Flood refuge</a:t>
            </a:r>
          </a:p>
          <a:p>
            <a:pPr lvl="1"/>
            <a:r>
              <a:rPr lang="en-US"/>
              <a:t>Pool formation</a:t>
            </a:r>
          </a:p>
          <a:p>
            <a:pPr lvl="1"/>
            <a:r>
              <a:rPr lang="en-US"/>
              <a:t>Energy dissipation</a:t>
            </a:r>
          </a:p>
          <a:p>
            <a:endParaRPr lang="en-US"/>
          </a:p>
        </p:txBody>
      </p:sp>
      <p:pic>
        <p:nvPicPr>
          <p:cNvPr id="95237" name="Picture 5" descr="IMG_557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8725" y="1244600"/>
            <a:ext cx="3790950" cy="2843213"/>
          </a:xfrm>
          <a:prstGeom prst="rect">
            <a:avLst/>
          </a:prstGeom>
          <a:noFill/>
        </p:spPr>
      </p:pic>
      <p:pic>
        <p:nvPicPr>
          <p:cNvPr id="95239" name="Picture 7" descr="IMG_559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08613" y="4130675"/>
            <a:ext cx="2792412" cy="2486025"/>
          </a:xfrm>
          <a:prstGeom prst="rect">
            <a:avLst/>
          </a:prstGeom>
          <a:noFill/>
        </p:spPr>
      </p:pic>
      <p:sp>
        <p:nvSpPr>
          <p:cNvPr id="95240" name="Line 8"/>
          <p:cNvSpPr>
            <a:spLocks noChangeShapeType="1"/>
          </p:cNvSpPr>
          <p:nvPr/>
        </p:nvSpPr>
        <p:spPr bwMode="auto">
          <a:xfrm flipV="1">
            <a:off x="4092575" y="5006975"/>
            <a:ext cx="2874963" cy="113188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5241" name="Text Box 9"/>
          <p:cNvSpPr txBox="1">
            <a:spLocks noChangeArrowheads="1"/>
          </p:cNvSpPr>
          <p:nvPr/>
        </p:nvSpPr>
        <p:spPr bwMode="auto">
          <a:xfrm>
            <a:off x="2565400" y="6043613"/>
            <a:ext cx="2084388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/>
              <a:t>Kokanee redd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Upper Lewis Creek (above I-90)</a:t>
            </a:r>
          </a:p>
        </p:txBody>
      </p:sp>
      <p:pic>
        <p:nvPicPr>
          <p:cNvPr id="97284" name="Picture 4" descr="DSCN03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4913" y="1060450"/>
            <a:ext cx="6616700" cy="4964113"/>
          </a:xfrm>
          <a:prstGeom prst="rect">
            <a:avLst/>
          </a:prstGeom>
          <a:noFill/>
        </p:spPr>
      </p:pic>
      <p:sp>
        <p:nvSpPr>
          <p:cNvPr id="97285" name="Text Box 5"/>
          <p:cNvSpPr txBox="1">
            <a:spLocks noChangeArrowheads="1"/>
          </p:cNvSpPr>
          <p:nvPr/>
        </p:nvSpPr>
        <p:spPr bwMode="auto">
          <a:xfrm>
            <a:off x="1512888" y="6203950"/>
            <a:ext cx="600233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/>
              <a:t>Erosion, high flows, good riparian condition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61" name="Picture 5" descr="Lewis w-gabia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24450" y="1190625"/>
            <a:ext cx="4019550" cy="5359400"/>
          </a:xfrm>
          <a:prstGeom prst="rect">
            <a:avLst/>
          </a:prstGeom>
          <a:noFill/>
        </p:spPr>
      </p:pic>
      <p:pic>
        <p:nvPicPr>
          <p:cNvPr id="96264" name="Picture 8" descr="IMG_56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675" y="1198563"/>
            <a:ext cx="3638550" cy="2730500"/>
          </a:xfrm>
          <a:prstGeom prst="rect">
            <a:avLst/>
          </a:prstGeom>
          <a:noFill/>
        </p:spPr>
      </p:pic>
      <p:sp>
        <p:nvSpPr>
          <p:cNvPr id="96265" name="Rectangle 9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Lower Lewis Creek (below I-90)</a:t>
            </a:r>
          </a:p>
        </p:txBody>
      </p:sp>
      <p:pic>
        <p:nvPicPr>
          <p:cNvPr id="96267" name="Picture 11" descr="IMG_556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3375" y="3779838"/>
            <a:ext cx="3624263" cy="271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Acoustic Telemetry Project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368300" y="1384300"/>
            <a:ext cx="8229600" cy="45259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en-US"/>
              <a:t>Project Goals:</a:t>
            </a:r>
          </a:p>
          <a:p>
            <a:pPr lvl="1"/>
            <a:r>
              <a:rPr lang="en-US"/>
              <a:t>  Understand seasonal movement of kokanee in Lake Sammamish</a:t>
            </a:r>
          </a:p>
          <a:p>
            <a:pPr lvl="1"/>
            <a:r>
              <a:rPr lang="en-US"/>
              <a:t>Monitor spatial and temporal overlap of limnetic predators and prey</a:t>
            </a:r>
          </a:p>
          <a:p>
            <a:pPr lvl="1"/>
            <a:r>
              <a:rPr lang="en-US"/>
              <a:t>Investigate the effects of thermal stratification, zooplankton density, and diel period on movement of kokanee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1884</TotalTime>
  <Words>413</Words>
  <Application>Microsoft Office PowerPoint</Application>
  <PresentationFormat>On-screen Show (4:3)</PresentationFormat>
  <Paragraphs>97</Paragraphs>
  <Slides>14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Default Design</vt:lpstr>
      <vt:lpstr>SPW 7.1 Graph</vt:lpstr>
      <vt:lpstr>Slide 1</vt:lpstr>
      <vt:lpstr>Kokanee Science</vt:lpstr>
      <vt:lpstr>Slide 3</vt:lpstr>
      <vt:lpstr>Slide 4</vt:lpstr>
      <vt:lpstr>Important Habitats</vt:lpstr>
      <vt:lpstr>Lewis Creek Example</vt:lpstr>
      <vt:lpstr>Upper Lewis Creek (above I-90)</vt:lpstr>
      <vt:lpstr>Lower Lewis Creek (below I-90)</vt:lpstr>
      <vt:lpstr>Acoustic Telemetry Project</vt:lpstr>
      <vt:lpstr>Hydrophone Deployment</vt:lpstr>
      <vt:lpstr>Slide 11</vt:lpstr>
      <vt:lpstr>Fish Collection</vt:lpstr>
      <vt:lpstr>Acoustic Tagging</vt:lpstr>
      <vt:lpstr>Results to Date</vt:lpstr>
    </vt:vector>
  </TitlesOfParts>
  <Company>King County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stjohnd</dc:creator>
  <cp:lastModifiedBy>stjohnd</cp:lastModifiedBy>
  <cp:revision>84</cp:revision>
  <dcterms:created xsi:type="dcterms:W3CDTF">2009-04-30T23:12:12Z</dcterms:created>
  <dcterms:modified xsi:type="dcterms:W3CDTF">2009-11-24T22:46:25Z</dcterms:modified>
</cp:coreProperties>
</file>