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2"/>
  </p:handoutMasterIdLst>
  <p:sldIdLst>
    <p:sldId id="277" r:id="rId2"/>
    <p:sldId id="274" r:id="rId3"/>
    <p:sldId id="275" r:id="rId4"/>
    <p:sldId id="276" r:id="rId5"/>
    <p:sldId id="278" r:id="rId6"/>
    <p:sldId id="271" r:id="rId7"/>
    <p:sldId id="261" r:id="rId8"/>
    <p:sldId id="281" r:id="rId9"/>
    <p:sldId id="259" r:id="rId10"/>
    <p:sldId id="272" r:id="rId11"/>
    <p:sldId id="282" r:id="rId12"/>
    <p:sldId id="294" r:id="rId13"/>
    <p:sldId id="283" r:id="rId14"/>
    <p:sldId id="284" r:id="rId15"/>
    <p:sldId id="285" r:id="rId16"/>
    <p:sldId id="295" r:id="rId17"/>
    <p:sldId id="297" r:id="rId18"/>
    <p:sldId id="296" r:id="rId19"/>
    <p:sldId id="287" r:id="rId20"/>
    <p:sldId id="291" r:id="rId21"/>
  </p:sldIdLst>
  <p:sldSz cx="9144000" cy="6858000" type="screen4x3"/>
  <p:notesSz cx="9271000" cy="6997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johnd" initials="s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EAEAEA"/>
    <a:srgbClr val="F9F793"/>
    <a:srgbClr val="A50021"/>
    <a:srgbClr val="FFCCCC"/>
    <a:srgbClr val="FF9999"/>
    <a:srgbClr val="FF7C80"/>
    <a:srgbClr val="6699FF"/>
    <a:srgbClr val="99CCF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809" autoAdjust="0"/>
  </p:normalViewPr>
  <p:slideViewPr>
    <p:cSldViewPr snapToGrid="0">
      <p:cViewPr>
        <p:scale>
          <a:sx n="100" d="100"/>
          <a:sy n="100" d="100"/>
        </p:scale>
        <p:origin x="-1314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7912" cy="35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50" tIns="45826" rIns="91650" bIns="45826" numCol="1" anchor="t" anchorCtr="0" compatLnSpc="1">
            <a:prstTxWarp prst="textNoShape">
              <a:avLst/>
            </a:prstTxWarp>
          </a:bodyPr>
          <a:lstStyle>
            <a:lvl1pPr defTabSz="915187">
              <a:defRPr sz="1200"/>
            </a:lvl1pPr>
          </a:lstStyle>
          <a:p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95" y="0"/>
            <a:ext cx="4017911" cy="35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50" tIns="45826" rIns="91650" bIns="45826" numCol="1" anchor="t" anchorCtr="0" compatLnSpc="1">
            <a:prstTxWarp prst="textNoShape">
              <a:avLst/>
            </a:prstTxWarp>
          </a:bodyPr>
          <a:lstStyle>
            <a:lvl1pPr algn="r" defTabSz="915187">
              <a:defRPr sz="1200"/>
            </a:lvl1pPr>
          </a:lstStyle>
          <a:p>
            <a:endParaRPr 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45252"/>
            <a:ext cx="4017912" cy="35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50" tIns="45826" rIns="91650" bIns="45826" numCol="1" anchor="b" anchorCtr="0" compatLnSpc="1">
            <a:prstTxWarp prst="textNoShape">
              <a:avLst/>
            </a:prstTxWarp>
          </a:bodyPr>
          <a:lstStyle>
            <a:lvl1pPr defTabSz="915187">
              <a:defRPr sz="1200"/>
            </a:lvl1pPr>
          </a:lstStyle>
          <a:p>
            <a:endParaRPr 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95" y="6645252"/>
            <a:ext cx="4017911" cy="35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50" tIns="45826" rIns="91650" bIns="45826" numCol="1" anchor="b" anchorCtr="0" compatLnSpc="1">
            <a:prstTxWarp prst="textNoShape">
              <a:avLst/>
            </a:prstTxWarp>
          </a:bodyPr>
          <a:lstStyle>
            <a:lvl1pPr algn="r" defTabSz="915187">
              <a:defRPr sz="1200"/>
            </a:lvl1pPr>
          </a:lstStyle>
          <a:p>
            <a:fld id="{5F501805-1C2A-427C-B480-C0524E1D9F0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5172075" y="6553200"/>
            <a:ext cx="3952875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000" b="1" i="1" dirty="0" smtClean="0"/>
              <a:t>Bellevue Planning</a:t>
            </a:r>
            <a:r>
              <a:rPr lang="en-US" sz="1000" b="1" i="1" baseline="0" dirty="0" smtClean="0"/>
              <a:t> Commission  November 4, 2009    </a:t>
            </a:r>
            <a:fld id="{C0DCE98B-D9B0-466C-9FE9-4C3FCAAA38CF}" type="slidenum">
              <a:rPr lang="en-US" sz="1000" b="1" i="1" baseline="0" smtClean="0"/>
              <a:pPr algn="r"/>
              <a:t>‹#›</a:t>
            </a:fld>
            <a:endParaRPr lang="en-US" sz="1000" b="1" i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90500" y="-76200"/>
            <a:ext cx="8763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>
              <a:solidFill>
                <a:srgbClr val="A50021"/>
              </a:solidFill>
              <a:latin typeface="Playbill" pitchFamily="82" charset="0"/>
            </a:endParaRPr>
          </a:p>
          <a:p>
            <a:pPr algn="ctr">
              <a:spcBef>
                <a:spcPct val="50000"/>
              </a:spcBef>
            </a:pPr>
            <a:endParaRPr lang="en-US" sz="4000">
              <a:solidFill>
                <a:srgbClr val="A50021"/>
              </a:solidFill>
              <a:latin typeface="Playbill" pitchFamily="82" charset="0"/>
            </a:endParaRPr>
          </a:p>
          <a:p>
            <a:pPr algn="ctr">
              <a:spcBef>
                <a:spcPct val="50000"/>
              </a:spcBef>
            </a:pPr>
            <a:endParaRPr lang="en-US" sz="4000">
              <a:solidFill>
                <a:srgbClr val="A50021"/>
              </a:solidFill>
              <a:latin typeface="Playbill" pitchFamily="82" charset="0"/>
            </a:endParaRP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746243" y="1447800"/>
            <a:ext cx="7657866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 i="1" dirty="0"/>
              <a:t>Conservation of Lake Sammamish Kokanee</a:t>
            </a:r>
          </a:p>
          <a:p>
            <a:pPr algn="ctr"/>
            <a:endParaRPr lang="en-US" sz="2800" b="1" i="1" dirty="0"/>
          </a:p>
          <a:p>
            <a:pPr algn="ctr"/>
            <a:endParaRPr lang="en-US" i="1" dirty="0"/>
          </a:p>
          <a:p>
            <a:pPr algn="ctr"/>
            <a:endParaRPr lang="en-US" i="1" dirty="0"/>
          </a:p>
          <a:p>
            <a:pPr algn="ctr"/>
            <a:r>
              <a:rPr lang="en-US" i="1" dirty="0"/>
              <a:t>A Briefing for </a:t>
            </a:r>
            <a:r>
              <a:rPr lang="en-US" i="1" dirty="0" smtClean="0"/>
              <a:t>the City of Bellevue Planning Commission</a:t>
            </a:r>
            <a:endParaRPr lang="en-US" i="1" dirty="0"/>
          </a:p>
          <a:p>
            <a:pPr algn="ctr"/>
            <a:endParaRPr lang="en-US" i="1" dirty="0"/>
          </a:p>
          <a:p>
            <a:pPr algn="ctr"/>
            <a:endParaRPr lang="en-US" i="1" dirty="0"/>
          </a:p>
          <a:p>
            <a:pPr algn="ctr"/>
            <a:r>
              <a:rPr lang="en-US" sz="1400" i="1" dirty="0" smtClean="0"/>
              <a:t>David St. John – Lake Sammamish Kokanee Work Group</a:t>
            </a:r>
          </a:p>
          <a:p>
            <a:pPr algn="ctr"/>
            <a:r>
              <a:rPr lang="en-US" sz="1400" i="1" dirty="0" smtClean="0"/>
              <a:t>david.st.john@kingcounty.gov</a:t>
            </a:r>
          </a:p>
          <a:p>
            <a:pPr algn="ctr"/>
            <a:endParaRPr lang="en-US" i="1" dirty="0"/>
          </a:p>
          <a:p>
            <a:pPr algn="ctr"/>
            <a:endParaRPr lang="en-US" i="1" dirty="0"/>
          </a:p>
          <a:p>
            <a:pPr algn="ctr"/>
            <a:endParaRPr lang="en-US" i="1" dirty="0"/>
          </a:p>
          <a:p>
            <a:pPr algn="ctr"/>
            <a:r>
              <a:rPr lang="en-US" i="1" dirty="0" smtClean="0"/>
              <a:t>November 4, </a:t>
            </a:r>
            <a:r>
              <a:rPr lang="en-US" i="1" dirty="0"/>
              <a:t>2009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457200" y="6096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Current Kokanee Abundance Trend</a:t>
            </a:r>
          </a:p>
        </p:txBody>
      </p:sp>
      <p:graphicFrame>
        <p:nvGraphicFramePr>
          <p:cNvPr id="24591" name="Object 15"/>
          <p:cNvGraphicFramePr>
            <a:graphicFrameLocks noGrp="1" noChangeAspect="1"/>
          </p:cNvGraphicFramePr>
          <p:nvPr>
            <p:ph/>
          </p:nvPr>
        </p:nvGraphicFramePr>
        <p:xfrm>
          <a:off x="352425" y="1182688"/>
          <a:ext cx="8229600" cy="5368925"/>
        </p:xfrm>
        <a:graphic>
          <a:graphicData uri="http://schemas.openxmlformats.org/presentationml/2006/ole">
            <p:oleObj spid="_x0000_s24591" name="Chart" r:id="rId3" imgW="11153734" imgH="7277243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229600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Kokanee and the Endangered Species Act</a:t>
            </a:r>
          </a:p>
          <a:p>
            <a:pPr>
              <a:spcBef>
                <a:spcPct val="50000"/>
              </a:spcBef>
            </a:pPr>
            <a:endParaRPr lang="en-US" sz="2400" i="1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listing petition sent to US Fish and Wildlife in July, 2007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submitted by Trout Unlimited, King County Executive Sims, City of Issaquah Mayor Frisinger, Snoqualmie Tribe, People for Puget Sound, Save Lake Sammamish, and Wild Fish Conservancy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focused on all remaining native Lake Sammamish kokanee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abundance, distribution, diversity and productivity reduced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petition led to current formal status review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Endangered Species Act Listing Process</a:t>
            </a:r>
            <a:endParaRPr lang="en-US" sz="2400" i="1"/>
          </a:p>
        </p:txBody>
      </p:sp>
      <p:sp>
        <p:nvSpPr>
          <p:cNvPr id="61444" name="Line 4"/>
          <p:cNvSpPr>
            <a:spLocks noChangeShapeType="1"/>
          </p:cNvSpPr>
          <p:nvPr/>
        </p:nvSpPr>
        <p:spPr bwMode="auto">
          <a:xfrm>
            <a:off x="2028825" y="2771775"/>
            <a:ext cx="438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445" name="Oval 5"/>
          <p:cNvSpPr>
            <a:spLocks noChangeArrowheads="1"/>
          </p:cNvSpPr>
          <p:nvPr/>
        </p:nvSpPr>
        <p:spPr bwMode="auto">
          <a:xfrm>
            <a:off x="2562225" y="2273300"/>
            <a:ext cx="1531938" cy="1038701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/>
              <a:t>Status </a:t>
            </a:r>
            <a:r>
              <a:rPr lang="en-US" sz="1400" dirty="0" smtClean="0"/>
              <a:t>Review Initiated</a:t>
            </a:r>
            <a:endParaRPr lang="en-US" sz="1400" dirty="0"/>
          </a:p>
        </p:txBody>
      </p:sp>
      <p:sp>
        <p:nvSpPr>
          <p:cNvPr id="61446" name="Oval 6"/>
          <p:cNvSpPr>
            <a:spLocks noChangeArrowheads="1"/>
          </p:cNvSpPr>
          <p:nvPr/>
        </p:nvSpPr>
        <p:spPr bwMode="auto">
          <a:xfrm>
            <a:off x="1371600" y="3811588"/>
            <a:ext cx="1541463" cy="7032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Insufficient Information</a:t>
            </a:r>
          </a:p>
        </p:txBody>
      </p:sp>
      <p:sp>
        <p:nvSpPr>
          <p:cNvPr id="61447" name="Line 7"/>
          <p:cNvSpPr>
            <a:spLocks noChangeShapeType="1"/>
          </p:cNvSpPr>
          <p:nvPr/>
        </p:nvSpPr>
        <p:spPr bwMode="auto">
          <a:xfrm>
            <a:off x="1190625" y="3238500"/>
            <a:ext cx="542925" cy="600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448" name="Oval 8"/>
          <p:cNvSpPr>
            <a:spLocks noChangeArrowheads="1"/>
          </p:cNvSpPr>
          <p:nvPr/>
        </p:nvSpPr>
        <p:spPr bwMode="auto">
          <a:xfrm>
            <a:off x="4791075" y="2416175"/>
            <a:ext cx="1712913" cy="70326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Listing Warranted</a:t>
            </a:r>
          </a:p>
        </p:txBody>
      </p:sp>
      <p:sp>
        <p:nvSpPr>
          <p:cNvPr id="61450" name="Oval 10"/>
          <p:cNvSpPr>
            <a:spLocks noChangeArrowheads="1"/>
          </p:cNvSpPr>
          <p:nvPr/>
        </p:nvSpPr>
        <p:spPr bwMode="auto">
          <a:xfrm>
            <a:off x="3859213" y="3868738"/>
            <a:ext cx="1741487" cy="73574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/>
              <a:t>Listing Unwarranted</a:t>
            </a:r>
          </a:p>
        </p:txBody>
      </p:sp>
      <p:sp>
        <p:nvSpPr>
          <p:cNvPr id="61451" name="Line 11"/>
          <p:cNvSpPr>
            <a:spLocks noChangeShapeType="1"/>
          </p:cNvSpPr>
          <p:nvPr/>
        </p:nvSpPr>
        <p:spPr bwMode="auto">
          <a:xfrm>
            <a:off x="3581399" y="3352800"/>
            <a:ext cx="666751" cy="552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452" name="Oval 12"/>
          <p:cNvSpPr>
            <a:spLocks noChangeArrowheads="1"/>
          </p:cNvSpPr>
          <p:nvPr/>
        </p:nvSpPr>
        <p:spPr bwMode="auto">
          <a:xfrm>
            <a:off x="419100" y="2425700"/>
            <a:ext cx="1531938" cy="70326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Petition Filed</a:t>
            </a:r>
          </a:p>
        </p:txBody>
      </p:sp>
      <p:sp>
        <p:nvSpPr>
          <p:cNvPr id="61453" name="Oval 13"/>
          <p:cNvSpPr>
            <a:spLocks noChangeArrowheads="1"/>
          </p:cNvSpPr>
          <p:nvPr/>
        </p:nvSpPr>
        <p:spPr bwMode="auto">
          <a:xfrm>
            <a:off x="7161213" y="2425700"/>
            <a:ext cx="1406525" cy="70326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Status Options</a:t>
            </a:r>
          </a:p>
        </p:txBody>
      </p:sp>
      <p:sp>
        <p:nvSpPr>
          <p:cNvPr id="61461" name="Text Box 21"/>
          <p:cNvSpPr txBox="1">
            <a:spLocks noChangeArrowheads="1"/>
          </p:cNvSpPr>
          <p:nvPr/>
        </p:nvSpPr>
        <p:spPr bwMode="auto">
          <a:xfrm>
            <a:off x="4152900" y="2552700"/>
            <a:ext cx="5429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61462" name="Text Box 22"/>
          <p:cNvSpPr txBox="1">
            <a:spLocks noChangeArrowheads="1"/>
          </p:cNvSpPr>
          <p:nvPr/>
        </p:nvSpPr>
        <p:spPr bwMode="auto">
          <a:xfrm>
            <a:off x="3562350" y="3305175"/>
            <a:ext cx="5429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61464" name="Line 24"/>
          <p:cNvSpPr>
            <a:spLocks noChangeShapeType="1"/>
          </p:cNvSpPr>
          <p:nvPr/>
        </p:nvSpPr>
        <p:spPr bwMode="auto">
          <a:xfrm>
            <a:off x="4210050" y="2771775"/>
            <a:ext cx="438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465" name="Line 25"/>
          <p:cNvSpPr>
            <a:spLocks noChangeShapeType="1"/>
          </p:cNvSpPr>
          <p:nvPr/>
        </p:nvSpPr>
        <p:spPr bwMode="auto">
          <a:xfrm>
            <a:off x="6610350" y="2771775"/>
            <a:ext cx="438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466" name="Text Box 26"/>
          <p:cNvSpPr txBox="1">
            <a:spLocks noChangeArrowheads="1"/>
          </p:cNvSpPr>
          <p:nvPr/>
        </p:nvSpPr>
        <p:spPr bwMode="auto">
          <a:xfrm>
            <a:off x="7210425" y="3419475"/>
            <a:ext cx="1314450" cy="212248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1400"/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/>
              <a:t> Candidate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/>
              <a:t> Threatened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/>
              <a:t> Endangered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/>
              <a:t> Emergency Endangered</a:t>
            </a:r>
          </a:p>
          <a:p>
            <a:pPr algn="ctr">
              <a:spcBef>
                <a:spcPct val="50000"/>
              </a:spcBef>
            </a:pPr>
            <a:endParaRPr lang="en-US" sz="1400"/>
          </a:p>
        </p:txBody>
      </p:sp>
      <p:sp>
        <p:nvSpPr>
          <p:cNvPr id="61467" name="Line 27"/>
          <p:cNvSpPr>
            <a:spLocks noChangeShapeType="1"/>
          </p:cNvSpPr>
          <p:nvPr/>
        </p:nvSpPr>
        <p:spPr bwMode="auto">
          <a:xfrm>
            <a:off x="7858125" y="3067050"/>
            <a:ext cx="0" cy="447675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469" name="Text Box 29"/>
          <p:cNvSpPr txBox="1">
            <a:spLocks noChangeArrowheads="1"/>
          </p:cNvSpPr>
          <p:nvPr/>
        </p:nvSpPr>
        <p:spPr bwMode="auto">
          <a:xfrm>
            <a:off x="390525" y="2114550"/>
            <a:ext cx="160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July, 2007</a:t>
            </a:r>
          </a:p>
        </p:txBody>
      </p:sp>
      <p:sp>
        <p:nvSpPr>
          <p:cNvPr id="61470" name="Text Box 30"/>
          <p:cNvSpPr txBox="1">
            <a:spLocks noChangeArrowheads="1"/>
          </p:cNvSpPr>
          <p:nvPr/>
        </p:nvSpPr>
        <p:spPr bwMode="auto">
          <a:xfrm>
            <a:off x="2552700" y="1971675"/>
            <a:ext cx="160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May, 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2296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Lake Sammamish Kokanee Work Group</a:t>
            </a:r>
          </a:p>
          <a:p>
            <a:pPr>
              <a:spcBef>
                <a:spcPct val="50000"/>
              </a:spcBef>
            </a:pPr>
            <a:endParaRPr lang="en-US" sz="2400" b="1" i="1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b="1" i="1"/>
              <a:t>  </a:t>
            </a:r>
            <a:r>
              <a:rPr lang="en-US" sz="2400" i="1"/>
              <a:t>Local collaboration formed in 2007 to focus on kokanee conservation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Includes each local government, state and federal agencies, non-governmental conservation groups, and citizens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Activities very constrained by funding limitations</a:t>
            </a:r>
          </a:p>
        </p:txBody>
      </p:sp>
      <p:pic>
        <p:nvPicPr>
          <p:cNvPr id="48131" name="Picture 3" descr="LaughingJacobsCk_Kokanee_12-12-200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5425" y="4600575"/>
            <a:ext cx="2828925" cy="1885950"/>
          </a:xfrm>
          <a:prstGeom prst="rect">
            <a:avLst/>
          </a:prstGeom>
          <a:noFill/>
          <a:effectLst>
            <a:outerShdw dist="107763" dir="2700000" algn="ctr" rotWithShape="0">
              <a:srgbClr val="A50021">
                <a:alpha val="50000"/>
              </a:srgbClr>
            </a:outerShdw>
          </a:effectLst>
        </p:spPr>
      </p:pic>
      <p:pic>
        <p:nvPicPr>
          <p:cNvPr id="48132" name="Picture 4" descr="Kokanee Nov 08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0275" y="4610100"/>
            <a:ext cx="2816225" cy="1876425"/>
          </a:xfrm>
          <a:prstGeom prst="rect">
            <a:avLst/>
          </a:prstGeom>
          <a:noFill/>
          <a:effectLst>
            <a:outerShdw dist="107763" dir="2700000" algn="ctr" rotWithShape="0">
              <a:srgbClr val="A50021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229600" cy="429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2008 Kokanee Limiting Factors Study Findings</a:t>
            </a:r>
          </a:p>
          <a:p>
            <a:pPr>
              <a:spcBef>
                <a:spcPct val="50000"/>
              </a:spcBef>
            </a:pPr>
            <a:endParaRPr lang="en-US" sz="2400" i="1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Supplementation is needed immediately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Preliminary signals of hydrologic impacts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Potential for problems from predation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Climate change could compound problems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Must improve our data for effective management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en-US" sz="2400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2296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/>
              <a:t>Kokanee Conservation </a:t>
            </a:r>
            <a:r>
              <a:rPr lang="en-US" sz="2400" b="1" i="1" dirty="0" smtClean="0"/>
              <a:t>Goal</a:t>
            </a:r>
          </a:p>
          <a:p>
            <a:pPr>
              <a:spcBef>
                <a:spcPct val="50000"/>
              </a:spcBef>
            </a:pPr>
            <a:r>
              <a:rPr lang="en-US" sz="1200" b="1" i="1" dirty="0" smtClean="0"/>
              <a:t>Lake Sammamish Kokanee Work Group, 2009</a:t>
            </a:r>
            <a:endParaRPr lang="en-US" sz="1200" b="1" i="1" dirty="0"/>
          </a:p>
          <a:p>
            <a:pPr>
              <a:spcBef>
                <a:spcPct val="50000"/>
              </a:spcBef>
            </a:pPr>
            <a:endParaRPr lang="en-US" sz="2400" i="1" dirty="0"/>
          </a:p>
          <a:p>
            <a:pPr>
              <a:spcBef>
                <a:spcPct val="50000"/>
              </a:spcBef>
            </a:pPr>
            <a:r>
              <a:rPr lang="en-US" sz="2400" i="1" dirty="0"/>
              <a:t>“Prevent the extinction and improve the health of the native kokanee population such that it is viable and self-sustaining, and then supports fishery opportunities”</a:t>
            </a:r>
          </a:p>
        </p:txBody>
      </p:sp>
      <p:pic>
        <p:nvPicPr>
          <p:cNvPr id="50179" name="Picture 3" descr="LaughingJacobsCk_Kokanee_12-12-2003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2963" y="4430713"/>
            <a:ext cx="2193925" cy="1463675"/>
          </a:xfrm>
          <a:prstGeom prst="rect">
            <a:avLst/>
          </a:prstGeom>
          <a:noFill/>
          <a:effectLst>
            <a:outerShdw dist="107763" dir="2700000" algn="ctr" rotWithShape="0">
              <a:srgbClr val="A50021">
                <a:alpha val="50000"/>
              </a:srgbClr>
            </a:outerShdw>
          </a:effectLst>
        </p:spPr>
      </p:pic>
      <p:pic>
        <p:nvPicPr>
          <p:cNvPr id="50180" name="Picture 4" descr="Tahoe kokan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" y="3533775"/>
            <a:ext cx="3984625" cy="2649538"/>
          </a:xfrm>
          <a:prstGeom prst="rect">
            <a:avLst/>
          </a:prstGeom>
          <a:noFill/>
          <a:effectLst>
            <a:outerShdw dist="107763" dir="2700000" algn="ctr" rotWithShape="0">
              <a:srgbClr val="A50021">
                <a:alpha val="50000"/>
              </a:srgbClr>
            </a:outerShdw>
          </a:effectLst>
        </p:spPr>
      </p:pic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2822575" y="6256338"/>
            <a:ext cx="19589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800" i="1"/>
              <a:t>Photo by Tim Rains, US Forest Service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2296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400" b="1" i="1" dirty="0"/>
              <a:t>Kokanee Conservation Priorities</a:t>
            </a:r>
          </a:p>
          <a:p>
            <a:pPr marL="342900" indent="-342900">
              <a:spcBef>
                <a:spcPct val="50000"/>
              </a:spcBef>
            </a:pPr>
            <a:r>
              <a:rPr lang="en-US" sz="2400" i="1" u="sng" dirty="0"/>
              <a:t>Tier 1</a:t>
            </a:r>
            <a:r>
              <a:rPr lang="en-US" sz="2400" i="1" dirty="0"/>
              <a:t>:</a:t>
            </a:r>
          </a:p>
          <a:p>
            <a:pPr marL="342900" indent="-342900">
              <a:buFontTx/>
              <a:buChar char="•"/>
            </a:pPr>
            <a:r>
              <a:rPr lang="en-US" sz="2400" i="1" dirty="0"/>
              <a:t>Implement aggressive artificial propagation </a:t>
            </a:r>
            <a:r>
              <a:rPr lang="en-US" sz="2400" i="1" dirty="0" smtClean="0"/>
              <a:t>program</a:t>
            </a:r>
            <a:endParaRPr lang="en-US" sz="2400" i="1" dirty="0"/>
          </a:p>
          <a:p>
            <a:pPr marL="342900" indent="-342900">
              <a:buFontTx/>
              <a:buChar char="•"/>
            </a:pPr>
            <a:r>
              <a:rPr lang="en-US" sz="2400" i="1" dirty="0"/>
              <a:t>Correct habitat conditions causing mortality or limiting habitat access</a:t>
            </a:r>
          </a:p>
          <a:p>
            <a:pPr marL="342900" indent="-342900">
              <a:buFontTx/>
              <a:buChar char="•"/>
            </a:pPr>
            <a:r>
              <a:rPr lang="en-US" sz="2400" i="1" dirty="0"/>
              <a:t>Protect existing intact habitat areas at near term risk of damage or conversion</a:t>
            </a:r>
          </a:p>
          <a:p>
            <a:pPr marL="342900" indent="-342900">
              <a:buFontTx/>
              <a:buChar char="•"/>
            </a:pPr>
            <a:endParaRPr lang="en-US" sz="2400" i="1" dirty="0"/>
          </a:p>
          <a:p>
            <a:pPr marL="342900" indent="-342900"/>
            <a:r>
              <a:rPr lang="en-US" sz="2400" i="1" u="sng" dirty="0"/>
              <a:t>Tier 2</a:t>
            </a:r>
            <a:r>
              <a:rPr lang="en-US" sz="2400" i="1" dirty="0"/>
              <a:t>:</a:t>
            </a:r>
          </a:p>
          <a:p>
            <a:pPr marL="342900" indent="-342900">
              <a:buFontTx/>
              <a:buChar char="•"/>
            </a:pPr>
            <a:r>
              <a:rPr lang="en-US" sz="2400" i="1" dirty="0"/>
              <a:t>Do the science to improve certainty of actions</a:t>
            </a:r>
          </a:p>
          <a:p>
            <a:pPr marL="342900" indent="-342900">
              <a:buFontTx/>
              <a:buChar char="•"/>
            </a:pPr>
            <a:r>
              <a:rPr lang="en-US" sz="2400" i="1" dirty="0"/>
              <a:t>Protect, improve or restore habitat </a:t>
            </a:r>
          </a:p>
          <a:p>
            <a:pPr marL="342900" indent="-342900">
              <a:buFontTx/>
              <a:buChar char="•"/>
            </a:pPr>
            <a:r>
              <a:rPr lang="en-US" sz="2400" i="1" dirty="0"/>
              <a:t>Build and maintain public awareness and support</a:t>
            </a:r>
          </a:p>
          <a:p>
            <a:pPr marL="342900" indent="-342900"/>
            <a:endParaRPr lang="en-US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2296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400" b="1" i="1" dirty="0" smtClean="0"/>
              <a:t>Implications for Habitat Work</a:t>
            </a:r>
          </a:p>
          <a:p>
            <a:pPr>
              <a:spcBef>
                <a:spcPct val="50000"/>
              </a:spcBef>
            </a:pPr>
            <a:endParaRPr lang="en-US" sz="2400" i="1" dirty="0" smtClean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 smtClean="0"/>
              <a:t>  Set habitat priorities based on current fish use </a:t>
            </a:r>
            <a:r>
              <a:rPr lang="en-US" sz="2400" i="1" u="sng" dirty="0" smtClean="0"/>
              <a:t>and</a:t>
            </a:r>
            <a:r>
              <a:rPr lang="en-US" sz="2400" i="1" dirty="0" smtClean="0"/>
              <a:t> what a healthy kokanee population will need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 smtClean="0"/>
              <a:t>  Fix passage barriers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</a:t>
            </a:r>
            <a:r>
              <a:rPr lang="en-US" sz="2400" i="1" dirty="0" smtClean="0"/>
              <a:t> Work with individual landowners to improve habitat conditions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 smtClean="0"/>
              <a:t>  Use the right “tool” for the job – restoration projects, incentives, regulations, outreach and education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 smtClean="0"/>
              <a:t>  Employ Low Impact Development techniques in (re)development projects</a:t>
            </a:r>
            <a:endParaRPr lang="en-US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2296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/>
              <a:t>Immediate Conservation Focus</a:t>
            </a:r>
          </a:p>
          <a:p>
            <a:pPr>
              <a:spcBef>
                <a:spcPct val="50000"/>
              </a:spcBef>
            </a:pPr>
            <a:endParaRPr lang="en-US" sz="2400" i="1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 smtClean="0"/>
              <a:t>  Implement 2009 </a:t>
            </a:r>
            <a:r>
              <a:rPr lang="en-US" sz="2400" i="1" dirty="0"/>
              <a:t>supplementation </a:t>
            </a:r>
            <a:r>
              <a:rPr lang="en-US" sz="2400" i="1" dirty="0" smtClean="0"/>
              <a:t>program</a:t>
            </a:r>
            <a:endParaRPr lang="en-US" sz="2400" i="1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</a:t>
            </a:r>
            <a:r>
              <a:rPr lang="en-US" sz="2400" i="1" dirty="0" smtClean="0"/>
              <a:t>Implement restoration habitat project feasibility assessment (KCD grant)</a:t>
            </a:r>
            <a:endParaRPr lang="en-US" sz="2400" i="1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 smtClean="0"/>
              <a:t>  Provide input </a:t>
            </a:r>
            <a:r>
              <a:rPr lang="en-US" sz="2400" i="1" dirty="0"/>
              <a:t>to Shoreline Master Program updates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</a:t>
            </a:r>
            <a:r>
              <a:rPr lang="en-US" sz="2400" i="1" dirty="0" smtClean="0"/>
              <a:t>Distribute new educational </a:t>
            </a:r>
            <a:r>
              <a:rPr lang="en-US" sz="2400" i="1" dirty="0"/>
              <a:t>brochure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</a:t>
            </a:r>
            <a:r>
              <a:rPr lang="en-US" sz="2400" i="1" dirty="0" smtClean="0"/>
              <a:t>Continue tagging </a:t>
            </a:r>
            <a:r>
              <a:rPr lang="en-US" sz="2400" i="1" dirty="0"/>
              <a:t>study on Lake Sammamish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Complete long term conservation strategy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Increase access to funding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2296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/>
              <a:t>Funding Kokanee Conservation</a:t>
            </a:r>
          </a:p>
          <a:p>
            <a:pPr>
              <a:spcBef>
                <a:spcPct val="50000"/>
              </a:spcBef>
            </a:pPr>
            <a:endParaRPr lang="en-US" sz="2400" i="1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No dedicated source of project </a:t>
            </a:r>
            <a:r>
              <a:rPr lang="en-US" sz="2400" i="1" dirty="0" smtClean="0"/>
              <a:t>funding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</a:t>
            </a:r>
            <a:r>
              <a:rPr lang="en-US" sz="2400" i="1" dirty="0" smtClean="0"/>
              <a:t> KWG time is in-kind from staff and citizen volunteers</a:t>
            </a:r>
            <a:endParaRPr lang="en-US" sz="2400" i="1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</a:t>
            </a:r>
            <a:r>
              <a:rPr lang="en-US" sz="2400" i="1" dirty="0" smtClean="0"/>
              <a:t>USFWS, WDFW and jurisdictions funding $100K supplementation program</a:t>
            </a:r>
            <a:endParaRPr lang="en-US" sz="2400" i="1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</a:t>
            </a:r>
            <a:r>
              <a:rPr lang="en-US" sz="2400" i="1" dirty="0" smtClean="0"/>
              <a:t>$45K from KCD for project feasibility assessment</a:t>
            </a:r>
            <a:endParaRPr lang="en-US" sz="2400" i="1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$50K from USFWS for tagging study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ESA listing could </a:t>
            </a:r>
            <a:r>
              <a:rPr lang="en-US" sz="2400" i="1" dirty="0" smtClean="0"/>
              <a:t>increase the </a:t>
            </a:r>
            <a:r>
              <a:rPr lang="en-US" sz="2400" i="1" dirty="0"/>
              <a:t>availability of federal and state funding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457200" y="609600"/>
            <a:ext cx="80772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Topics Addressed</a:t>
            </a:r>
          </a:p>
          <a:p>
            <a:pPr>
              <a:spcBef>
                <a:spcPct val="50000"/>
              </a:spcBef>
            </a:pPr>
            <a:endParaRPr lang="en-US" sz="2400" i="1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Biological and Jurisdictional Context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Historic and Current Status of Native Kokanee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Local Collaboration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Goals and Priorities for Conservation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Current Actions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457199" y="609600"/>
            <a:ext cx="846772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/>
              <a:t>Presentation Summary</a:t>
            </a:r>
          </a:p>
          <a:p>
            <a:pPr>
              <a:spcBef>
                <a:spcPct val="50000"/>
              </a:spcBef>
            </a:pPr>
            <a:endParaRPr lang="en-US" sz="2400" i="1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Lake Sammamish </a:t>
            </a:r>
            <a:r>
              <a:rPr lang="en-US" sz="2400" i="1" dirty="0" smtClean="0"/>
              <a:t>kokanee </a:t>
            </a:r>
            <a:r>
              <a:rPr lang="en-US" sz="2400" i="1" dirty="0"/>
              <a:t>are in bad shape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Local collaboration for conservation is happening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Need to </a:t>
            </a:r>
            <a:r>
              <a:rPr lang="en-US" sz="2400" i="1" dirty="0" smtClean="0"/>
              <a:t>protect and restore healthy stream, shoreline and lake habitat</a:t>
            </a:r>
            <a:endParaRPr lang="en-US" sz="2400" i="1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Need a long term strategy and funding for </a:t>
            </a:r>
            <a:r>
              <a:rPr lang="en-US" sz="2400" i="1" dirty="0" smtClean="0"/>
              <a:t>recovery based in science</a:t>
            </a:r>
            <a:endParaRPr lang="en-US" sz="2400" i="1" dirty="0"/>
          </a:p>
        </p:txBody>
      </p:sp>
      <p:pic>
        <p:nvPicPr>
          <p:cNvPr id="56323" name="Picture 3" descr="LaughingJacobsCk_Kokanee_12-12-2003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2588" y="4246563"/>
            <a:ext cx="3298825" cy="2200275"/>
          </a:xfrm>
          <a:prstGeom prst="rect">
            <a:avLst/>
          </a:prstGeom>
          <a:noFill/>
          <a:effectLst>
            <a:outerShdw dist="107763" dir="2700000" algn="ctr" rotWithShape="0">
              <a:srgbClr val="A50021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458200" cy="392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Lake Sammamish Kokanee</a:t>
            </a:r>
          </a:p>
          <a:p>
            <a:pPr>
              <a:spcBef>
                <a:spcPct val="50000"/>
              </a:spcBef>
            </a:pPr>
            <a:endParaRPr lang="en-US" sz="2400" b="1" i="1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the landlocked, smaller form of 				sockeye salmon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predominantly a four year life cycle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lives in natal streams for only a few months after hatching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/>
              <a:t>  rears entirely within Lake Sammamish before spawning 				   	migration back to natal streams</a:t>
            </a:r>
          </a:p>
        </p:txBody>
      </p:sp>
      <p:pic>
        <p:nvPicPr>
          <p:cNvPr id="31747" name="Picture 3" descr="LaughingJacobsCk_Kokanee_12-12-2003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4467225"/>
            <a:ext cx="2819400" cy="1881188"/>
          </a:xfrm>
          <a:prstGeom prst="rect">
            <a:avLst/>
          </a:prstGeom>
          <a:noFill/>
          <a:effectLst>
            <a:outerShdw dist="107763" dir="2700000" algn="ctr" rotWithShape="0">
              <a:srgbClr val="A50021">
                <a:alpha val="50000"/>
              </a:srgbClr>
            </a:outerShdw>
          </a:effectLst>
        </p:spPr>
      </p:pic>
      <p:pic>
        <p:nvPicPr>
          <p:cNvPr id="31748" name="Picture 4" descr="LewisCkT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8025" y="315913"/>
            <a:ext cx="2882900" cy="1924050"/>
          </a:xfrm>
          <a:prstGeom prst="rect">
            <a:avLst/>
          </a:prstGeom>
          <a:noFill/>
          <a:effectLst>
            <a:outerShdw dist="107763" dir="2700000" algn="ctr" rotWithShape="0">
              <a:srgbClr val="A50021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708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Current Regional Distribution</a:t>
            </a:r>
          </a:p>
        </p:txBody>
      </p:sp>
      <p:pic>
        <p:nvPicPr>
          <p:cNvPr id="30729" name="Picture 9" descr="map of Washington rive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87513"/>
            <a:ext cx="8305800" cy="44084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25724" dir="2700000" algn="ctr" rotWithShape="0">
              <a:srgbClr val="A50021">
                <a:alpha val="50000"/>
              </a:srgbClr>
            </a:outerShdw>
          </a:effectLst>
        </p:spPr>
      </p:pic>
      <p:sp>
        <p:nvSpPr>
          <p:cNvPr id="30730" name="Oval 10"/>
          <p:cNvSpPr>
            <a:spLocks noChangeArrowheads="1"/>
          </p:cNvSpPr>
          <p:nvPr/>
        </p:nvSpPr>
        <p:spPr bwMode="auto">
          <a:xfrm>
            <a:off x="5173663" y="3543300"/>
            <a:ext cx="3046412" cy="1266825"/>
          </a:xfrm>
          <a:prstGeom prst="ellipse">
            <a:avLst/>
          </a:prstGeom>
          <a:solidFill>
            <a:srgbClr val="6699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/>
              <a:t>Only Two Native Puget Sound Populations</a:t>
            </a:r>
          </a:p>
        </p:txBody>
      </p:sp>
      <p:grpSp>
        <p:nvGrpSpPr>
          <p:cNvPr id="30736" name="Group 16"/>
          <p:cNvGrpSpPr>
            <a:grpSpLocks/>
          </p:cNvGrpSpPr>
          <p:nvPr/>
        </p:nvGrpSpPr>
        <p:grpSpPr bwMode="auto">
          <a:xfrm>
            <a:off x="1828800" y="3352800"/>
            <a:ext cx="3362325" cy="638175"/>
            <a:chOff x="1152" y="2112"/>
            <a:chExt cx="2118" cy="402"/>
          </a:xfrm>
        </p:grpSpPr>
        <p:sp>
          <p:nvSpPr>
            <p:cNvPr id="30732" name="Line 12"/>
            <p:cNvSpPr>
              <a:spLocks noChangeShapeType="1"/>
            </p:cNvSpPr>
            <p:nvPr/>
          </p:nvSpPr>
          <p:spPr bwMode="auto">
            <a:xfrm flipH="1" flipV="1">
              <a:off x="2208" y="2112"/>
              <a:ext cx="1062" cy="40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33" name="Text Box 13"/>
            <p:cNvSpPr txBox="1">
              <a:spLocks noChangeArrowheads="1"/>
            </p:cNvSpPr>
            <p:nvPr/>
          </p:nvSpPr>
          <p:spPr bwMode="auto">
            <a:xfrm>
              <a:off x="1152" y="2217"/>
              <a:ext cx="13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/>
                <a:t>Lake Sammamish</a:t>
              </a:r>
            </a:p>
          </p:txBody>
        </p:sp>
      </p:grpSp>
      <p:grpSp>
        <p:nvGrpSpPr>
          <p:cNvPr id="30735" name="Group 15"/>
          <p:cNvGrpSpPr>
            <a:grpSpLocks/>
          </p:cNvGrpSpPr>
          <p:nvPr/>
        </p:nvGrpSpPr>
        <p:grpSpPr bwMode="auto">
          <a:xfrm>
            <a:off x="3124200" y="1919288"/>
            <a:ext cx="2362200" cy="1795462"/>
            <a:chOff x="1968" y="1209"/>
            <a:chExt cx="1488" cy="1131"/>
          </a:xfrm>
        </p:grpSpPr>
        <p:sp>
          <p:nvSpPr>
            <p:cNvPr id="30731" name="Line 11"/>
            <p:cNvSpPr>
              <a:spLocks noChangeShapeType="1"/>
            </p:cNvSpPr>
            <p:nvPr/>
          </p:nvSpPr>
          <p:spPr bwMode="auto">
            <a:xfrm flipH="1" flipV="1">
              <a:off x="1968" y="1344"/>
              <a:ext cx="1476" cy="9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34" name="Text Box 14"/>
            <p:cNvSpPr txBox="1">
              <a:spLocks noChangeArrowheads="1"/>
            </p:cNvSpPr>
            <p:nvPr/>
          </p:nvSpPr>
          <p:spPr bwMode="auto">
            <a:xfrm>
              <a:off x="2112" y="1209"/>
              <a:ext cx="13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/>
                <a:t>Lake Whatcom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708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Historic and Current Local Distribution</a:t>
            </a:r>
          </a:p>
        </p:txBody>
      </p:sp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2" cstate="print"/>
          <a:srcRect b="23170"/>
          <a:stretch>
            <a:fillRect/>
          </a:stretch>
        </p:blipFill>
        <p:spPr bwMode="auto">
          <a:xfrm>
            <a:off x="381000" y="1447800"/>
            <a:ext cx="4095750" cy="4800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rgbClr val="A50021">
                <a:alpha val="50000"/>
              </a:srgbClr>
            </a:outerShdw>
          </a:effectLst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2" cstate="print"/>
          <a:srcRect t="76830"/>
          <a:stretch>
            <a:fillRect/>
          </a:stretch>
        </p:blipFill>
        <p:spPr bwMode="auto">
          <a:xfrm>
            <a:off x="4724400" y="1371600"/>
            <a:ext cx="4095750" cy="144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rgbClr val="A50021">
                <a:alpha val="50000"/>
              </a:srgbClr>
            </a:outerShdw>
          </a:effectLst>
        </p:spPr>
      </p:pic>
      <p:grpSp>
        <p:nvGrpSpPr>
          <p:cNvPr id="35858" name="Group 18"/>
          <p:cNvGrpSpPr>
            <a:grpSpLocks/>
          </p:cNvGrpSpPr>
          <p:nvPr/>
        </p:nvGrpSpPr>
        <p:grpSpPr bwMode="auto">
          <a:xfrm>
            <a:off x="457200" y="4298950"/>
            <a:ext cx="2279650" cy="1449388"/>
            <a:chOff x="288" y="2708"/>
            <a:chExt cx="1436" cy="913"/>
          </a:xfrm>
        </p:grpSpPr>
        <p:sp>
          <p:nvSpPr>
            <p:cNvPr id="35848" name="Oval 8"/>
            <p:cNvSpPr>
              <a:spLocks noChangeArrowheads="1"/>
            </p:cNvSpPr>
            <p:nvPr/>
          </p:nvSpPr>
          <p:spPr bwMode="auto">
            <a:xfrm>
              <a:off x="1676" y="2708"/>
              <a:ext cx="48" cy="144"/>
            </a:xfrm>
            <a:prstGeom prst="ellips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1" name="Text Box 11"/>
            <p:cNvSpPr txBox="1">
              <a:spLocks noChangeArrowheads="1"/>
            </p:cNvSpPr>
            <p:nvPr/>
          </p:nvSpPr>
          <p:spPr bwMode="auto">
            <a:xfrm>
              <a:off x="288" y="3390"/>
              <a:ext cx="111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 dirty="0"/>
                <a:t>  Lewis Creek</a:t>
              </a:r>
            </a:p>
          </p:txBody>
        </p:sp>
        <p:sp>
          <p:nvSpPr>
            <p:cNvPr id="35853" name="Line 13"/>
            <p:cNvSpPr>
              <a:spLocks noChangeShapeType="1"/>
            </p:cNvSpPr>
            <p:nvPr/>
          </p:nvSpPr>
          <p:spPr bwMode="auto">
            <a:xfrm flipV="1">
              <a:off x="1128" y="2856"/>
              <a:ext cx="522" cy="50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5856" name="Group 16"/>
          <p:cNvGrpSpPr>
            <a:grpSpLocks/>
          </p:cNvGrpSpPr>
          <p:nvPr/>
        </p:nvGrpSpPr>
        <p:grpSpPr bwMode="auto">
          <a:xfrm>
            <a:off x="2633663" y="2814640"/>
            <a:ext cx="2085975" cy="1223964"/>
            <a:chOff x="1659" y="1773"/>
            <a:chExt cx="1314" cy="771"/>
          </a:xfrm>
        </p:grpSpPr>
        <p:sp>
          <p:nvSpPr>
            <p:cNvPr id="35847" name="Oval 7"/>
            <p:cNvSpPr>
              <a:spLocks noChangeArrowheads="1"/>
            </p:cNvSpPr>
            <p:nvPr/>
          </p:nvSpPr>
          <p:spPr bwMode="auto">
            <a:xfrm>
              <a:off x="1728" y="2496"/>
              <a:ext cx="144" cy="48"/>
            </a:xfrm>
            <a:prstGeom prst="ellips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0" name="Text Box 10"/>
            <p:cNvSpPr txBox="1">
              <a:spLocks noChangeArrowheads="1"/>
            </p:cNvSpPr>
            <p:nvPr/>
          </p:nvSpPr>
          <p:spPr bwMode="auto">
            <a:xfrm>
              <a:off x="1659" y="1773"/>
              <a:ext cx="13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 dirty="0"/>
                <a:t>  </a:t>
              </a:r>
              <a:r>
                <a:rPr lang="en-US" sz="1800" b="1" dirty="0" err="1"/>
                <a:t>Ebright</a:t>
              </a:r>
              <a:r>
                <a:rPr lang="en-US" sz="1800" b="1" dirty="0"/>
                <a:t> Creek</a:t>
              </a:r>
            </a:p>
          </p:txBody>
        </p:sp>
        <p:sp>
          <p:nvSpPr>
            <p:cNvPr id="35855" name="Line 15"/>
            <p:cNvSpPr>
              <a:spLocks noChangeShapeType="1"/>
            </p:cNvSpPr>
            <p:nvPr/>
          </p:nvSpPr>
          <p:spPr bwMode="auto">
            <a:xfrm flipH="1">
              <a:off x="1842" y="1977"/>
              <a:ext cx="381" cy="49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457454" y="3581400"/>
            <a:ext cx="6048370" cy="2077403"/>
            <a:chOff x="2457454" y="3581400"/>
            <a:chExt cx="6048370" cy="2077403"/>
          </a:xfrm>
        </p:grpSpPr>
        <p:sp>
          <p:nvSpPr>
            <p:cNvPr id="17" name="TextBox 16"/>
            <p:cNvSpPr txBox="1"/>
            <p:nvPr/>
          </p:nvSpPr>
          <p:spPr>
            <a:xfrm>
              <a:off x="4991099" y="3581400"/>
              <a:ext cx="3514725" cy="2077403"/>
            </a:xfrm>
            <a:prstGeom prst="ellipse">
              <a:avLst/>
            </a:prstGeom>
            <a:noFill/>
            <a:ln w="57150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1" dirty="0" smtClean="0"/>
                <a:t>Periodic usage: </a:t>
              </a:r>
            </a:p>
            <a:p>
              <a:pPr algn="ctr"/>
              <a:r>
                <a:rPr lang="en-US" sz="1800" b="1" dirty="0" err="1" smtClean="0"/>
                <a:t>Vasa</a:t>
              </a:r>
              <a:r>
                <a:rPr lang="en-US" sz="1800" b="1" dirty="0" smtClean="0"/>
                <a:t> Creek, </a:t>
              </a:r>
            </a:p>
            <a:p>
              <a:pPr algn="ctr"/>
              <a:r>
                <a:rPr lang="en-US" sz="1800" b="1" dirty="0" smtClean="0"/>
                <a:t>Laughing Jacobs Creek, and </a:t>
              </a:r>
            </a:p>
            <a:p>
              <a:pPr algn="ctr"/>
              <a:r>
                <a:rPr lang="en-US" sz="1800" b="1" dirty="0" smtClean="0"/>
                <a:t>Pine Lake Creek</a:t>
              </a:r>
              <a:endParaRPr lang="en-US" sz="1800" b="1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2457454" y="4219580"/>
              <a:ext cx="152400" cy="152400"/>
            </a:xfrm>
            <a:prstGeom prst="ellipse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2928942" y="4357693"/>
              <a:ext cx="152400" cy="152400"/>
            </a:xfrm>
            <a:prstGeom prst="ellipse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2819404" y="4100518"/>
              <a:ext cx="152400" cy="152400"/>
            </a:xfrm>
            <a:prstGeom prst="ellipse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857" name="Group 17"/>
          <p:cNvGrpSpPr>
            <a:grpSpLocks/>
          </p:cNvGrpSpPr>
          <p:nvPr/>
        </p:nvGrpSpPr>
        <p:grpSpPr bwMode="auto">
          <a:xfrm>
            <a:off x="2209800" y="4071940"/>
            <a:ext cx="2276475" cy="1614488"/>
            <a:chOff x="1392" y="2568"/>
            <a:chExt cx="1434" cy="1017"/>
          </a:xfrm>
        </p:grpSpPr>
        <p:sp>
          <p:nvSpPr>
            <p:cNvPr id="35849" name="Oval 9"/>
            <p:cNvSpPr>
              <a:spLocks noChangeArrowheads="1"/>
            </p:cNvSpPr>
            <p:nvPr/>
          </p:nvSpPr>
          <p:spPr bwMode="auto">
            <a:xfrm rot="-1557083">
              <a:off x="1724" y="2568"/>
              <a:ext cx="86" cy="222"/>
            </a:xfrm>
            <a:prstGeom prst="ellips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2" name="Text Box 12"/>
            <p:cNvSpPr txBox="1">
              <a:spLocks noChangeArrowheads="1"/>
            </p:cNvSpPr>
            <p:nvPr/>
          </p:nvSpPr>
          <p:spPr bwMode="auto">
            <a:xfrm>
              <a:off x="1392" y="3354"/>
              <a:ext cx="14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 dirty="0"/>
                <a:t>  Lake &amp; shoreline</a:t>
              </a:r>
            </a:p>
          </p:txBody>
        </p:sp>
        <p:sp>
          <p:nvSpPr>
            <p:cNvPr id="35854" name="Line 14"/>
            <p:cNvSpPr>
              <a:spLocks noChangeShapeType="1"/>
            </p:cNvSpPr>
            <p:nvPr/>
          </p:nvSpPr>
          <p:spPr bwMode="auto">
            <a:xfrm flipH="1" flipV="1">
              <a:off x="1797" y="2796"/>
              <a:ext cx="279" cy="6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SAMMAMISH BASIN Jurisdictions 2008"/>
          <p:cNvPicPr>
            <a:picLocks noChangeAspect="1" noChangeArrowheads="1"/>
          </p:cNvPicPr>
          <p:nvPr/>
        </p:nvPicPr>
        <p:blipFill>
          <a:blip r:embed="rId2" cstate="print"/>
          <a:srcRect l="7793" t="1949" r="7793" b="11363"/>
          <a:stretch>
            <a:fillRect/>
          </a:stretch>
        </p:blipFill>
        <p:spPr bwMode="auto">
          <a:xfrm>
            <a:off x="1066800" y="1371600"/>
            <a:ext cx="3714750" cy="5086350"/>
          </a:xfrm>
          <a:prstGeom prst="rect">
            <a:avLst/>
          </a:prstGeom>
          <a:noFill/>
          <a:ln w="9525" algn="ctr">
            <a:miter lim="800000"/>
            <a:headEnd/>
            <a:tailEnd/>
          </a:ln>
          <a:effectLst>
            <a:outerShdw dist="107763" dir="2700000" algn="ctr" rotWithShape="0">
              <a:srgbClr val="A50021">
                <a:alpha val="50000"/>
              </a:srgbClr>
            </a:outerShdw>
          </a:effectLst>
        </p:spPr>
      </p:pic>
      <p:pic>
        <p:nvPicPr>
          <p:cNvPr id="23559" name="Picture 7" descr="SAMMAMISH BASIN Jurisdictions 2008"/>
          <p:cNvPicPr>
            <a:picLocks noChangeAspect="1" noChangeArrowheads="1"/>
          </p:cNvPicPr>
          <p:nvPr/>
        </p:nvPicPr>
        <p:blipFill>
          <a:blip r:embed="rId3" cstate="print"/>
          <a:srcRect l="38962" t="89610" r="7793"/>
          <a:stretch>
            <a:fillRect/>
          </a:stretch>
        </p:blipFill>
        <p:spPr bwMode="auto">
          <a:xfrm>
            <a:off x="5029200" y="3395663"/>
            <a:ext cx="3352800" cy="871537"/>
          </a:xfrm>
          <a:prstGeom prst="rect">
            <a:avLst/>
          </a:prstGeom>
          <a:noFill/>
          <a:ln w="9525" algn="ctr">
            <a:miter lim="800000"/>
            <a:headEnd/>
            <a:tailEnd/>
          </a:ln>
          <a:effectLst>
            <a:outerShdw dist="107763" dir="2700000" algn="ctr" rotWithShape="0">
              <a:srgbClr val="A50021">
                <a:alpha val="50000"/>
              </a:srgbClr>
            </a:outerShdw>
          </a:effectLst>
        </p:spPr>
      </p:pic>
      <p:sp>
        <p:nvSpPr>
          <p:cNvPr id="23560" name="Freeform 8"/>
          <p:cNvSpPr>
            <a:spLocks/>
          </p:cNvSpPr>
          <p:nvPr/>
        </p:nvSpPr>
        <p:spPr bwMode="auto">
          <a:xfrm>
            <a:off x="2641600" y="3962400"/>
            <a:ext cx="1581150" cy="2463800"/>
          </a:xfrm>
          <a:custGeom>
            <a:avLst/>
            <a:gdLst/>
            <a:ahLst/>
            <a:cxnLst>
              <a:cxn ang="0">
                <a:pos x="112" y="0"/>
              </a:cxn>
              <a:cxn ang="0">
                <a:pos x="16" y="144"/>
              </a:cxn>
              <a:cxn ang="0">
                <a:pos x="64" y="288"/>
              </a:cxn>
              <a:cxn ang="0">
                <a:pos x="0" y="572"/>
              </a:cxn>
              <a:cxn ang="0">
                <a:pos x="64" y="672"/>
              </a:cxn>
              <a:cxn ang="0">
                <a:pos x="192" y="820"/>
              </a:cxn>
              <a:cxn ang="0">
                <a:pos x="264" y="920"/>
              </a:cxn>
              <a:cxn ang="0">
                <a:pos x="208" y="1008"/>
              </a:cxn>
              <a:cxn ang="0">
                <a:pos x="448" y="1344"/>
              </a:cxn>
              <a:cxn ang="0">
                <a:pos x="688" y="1536"/>
              </a:cxn>
              <a:cxn ang="0">
                <a:pos x="928" y="1440"/>
              </a:cxn>
              <a:cxn ang="0">
                <a:pos x="980" y="1240"/>
              </a:cxn>
              <a:cxn ang="0">
                <a:pos x="832" y="1104"/>
              </a:cxn>
              <a:cxn ang="0">
                <a:pos x="736" y="960"/>
              </a:cxn>
              <a:cxn ang="0">
                <a:pos x="784" y="768"/>
              </a:cxn>
              <a:cxn ang="0">
                <a:pos x="624" y="536"/>
              </a:cxn>
              <a:cxn ang="0">
                <a:pos x="596" y="340"/>
              </a:cxn>
              <a:cxn ang="0">
                <a:pos x="412" y="152"/>
              </a:cxn>
              <a:cxn ang="0">
                <a:pos x="112" y="0"/>
              </a:cxn>
            </a:cxnLst>
            <a:rect l="0" t="0" r="r" b="b"/>
            <a:pathLst>
              <a:path w="996" h="1552">
                <a:moveTo>
                  <a:pt x="112" y="0"/>
                </a:moveTo>
                <a:cubicBezTo>
                  <a:pt x="32" y="8"/>
                  <a:pt x="24" y="96"/>
                  <a:pt x="16" y="144"/>
                </a:cubicBezTo>
                <a:cubicBezTo>
                  <a:pt x="8" y="192"/>
                  <a:pt x="67" y="217"/>
                  <a:pt x="64" y="288"/>
                </a:cubicBezTo>
                <a:cubicBezTo>
                  <a:pt x="61" y="359"/>
                  <a:pt x="0" y="508"/>
                  <a:pt x="0" y="572"/>
                </a:cubicBezTo>
                <a:cubicBezTo>
                  <a:pt x="0" y="636"/>
                  <a:pt x="32" y="631"/>
                  <a:pt x="64" y="672"/>
                </a:cubicBezTo>
                <a:cubicBezTo>
                  <a:pt x="96" y="713"/>
                  <a:pt x="159" y="779"/>
                  <a:pt x="192" y="820"/>
                </a:cubicBezTo>
                <a:cubicBezTo>
                  <a:pt x="225" y="861"/>
                  <a:pt x="261" y="889"/>
                  <a:pt x="264" y="920"/>
                </a:cubicBezTo>
                <a:cubicBezTo>
                  <a:pt x="267" y="951"/>
                  <a:pt x="177" y="937"/>
                  <a:pt x="208" y="1008"/>
                </a:cubicBezTo>
                <a:cubicBezTo>
                  <a:pt x="239" y="1079"/>
                  <a:pt x="368" y="1256"/>
                  <a:pt x="448" y="1344"/>
                </a:cubicBezTo>
                <a:cubicBezTo>
                  <a:pt x="528" y="1432"/>
                  <a:pt x="608" y="1520"/>
                  <a:pt x="688" y="1536"/>
                </a:cubicBezTo>
                <a:cubicBezTo>
                  <a:pt x="768" y="1552"/>
                  <a:pt x="879" y="1489"/>
                  <a:pt x="928" y="1440"/>
                </a:cubicBezTo>
                <a:cubicBezTo>
                  <a:pt x="977" y="1391"/>
                  <a:pt x="996" y="1296"/>
                  <a:pt x="980" y="1240"/>
                </a:cubicBezTo>
                <a:cubicBezTo>
                  <a:pt x="964" y="1184"/>
                  <a:pt x="873" y="1151"/>
                  <a:pt x="832" y="1104"/>
                </a:cubicBezTo>
                <a:cubicBezTo>
                  <a:pt x="791" y="1057"/>
                  <a:pt x="744" y="1016"/>
                  <a:pt x="736" y="960"/>
                </a:cubicBezTo>
                <a:cubicBezTo>
                  <a:pt x="728" y="904"/>
                  <a:pt x="803" y="839"/>
                  <a:pt x="784" y="768"/>
                </a:cubicBezTo>
                <a:cubicBezTo>
                  <a:pt x="765" y="697"/>
                  <a:pt x="655" y="607"/>
                  <a:pt x="624" y="536"/>
                </a:cubicBezTo>
                <a:cubicBezTo>
                  <a:pt x="593" y="465"/>
                  <a:pt x="631" y="404"/>
                  <a:pt x="596" y="340"/>
                </a:cubicBezTo>
                <a:cubicBezTo>
                  <a:pt x="561" y="276"/>
                  <a:pt x="493" y="209"/>
                  <a:pt x="412" y="152"/>
                </a:cubicBezTo>
                <a:cubicBezTo>
                  <a:pt x="331" y="95"/>
                  <a:pt x="174" y="32"/>
                  <a:pt x="112" y="0"/>
                </a:cubicBezTo>
                <a:close/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457200" y="6096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Lake Sammamish Watershed Local Jurisdictions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1" name="Rectangle 629"/>
          <p:cNvSpPr>
            <a:spLocks noChangeArrowheads="1"/>
          </p:cNvSpPr>
          <p:nvPr/>
        </p:nvSpPr>
        <p:spPr bwMode="auto">
          <a:xfrm>
            <a:off x="666750" y="1666875"/>
            <a:ext cx="7924800" cy="4219575"/>
          </a:xfrm>
          <a:prstGeom prst="rect">
            <a:avLst/>
          </a:prstGeom>
          <a:solidFill>
            <a:srgbClr val="FF99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770" name="Text Box 458"/>
          <p:cNvSpPr txBox="1">
            <a:spLocks noChangeArrowheads="1"/>
          </p:cNvSpPr>
          <p:nvPr/>
        </p:nvSpPr>
        <p:spPr bwMode="auto">
          <a:xfrm>
            <a:off x="457200" y="6096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Sammamish Watershed Local Jurisdictions</a:t>
            </a:r>
          </a:p>
        </p:txBody>
      </p:sp>
      <p:sp>
        <p:nvSpPr>
          <p:cNvPr id="13942" name="Rectangle 630"/>
          <p:cNvSpPr>
            <a:spLocks noChangeArrowheads="1"/>
          </p:cNvSpPr>
          <p:nvPr/>
        </p:nvSpPr>
        <p:spPr bwMode="auto">
          <a:xfrm>
            <a:off x="590550" y="1581150"/>
            <a:ext cx="7924800" cy="42195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3939" name="Group 627"/>
          <p:cNvGraphicFramePr>
            <a:graphicFrameLocks noGrp="1"/>
          </p:cNvGraphicFramePr>
          <p:nvPr>
            <p:ph/>
          </p:nvPr>
        </p:nvGraphicFramePr>
        <p:xfrm>
          <a:off x="600075" y="1581150"/>
          <a:ext cx="7924800" cy="4230688"/>
        </p:xfrm>
        <a:graphic>
          <a:graphicData uri="http://schemas.openxmlformats.org/drawingml/2006/table">
            <a:tbl>
              <a:tblPr/>
              <a:tblGrid>
                <a:gridCol w="2390775"/>
                <a:gridCol w="1485900"/>
                <a:gridCol w="2009775"/>
                <a:gridCol w="2038350"/>
              </a:tblGrid>
              <a:tr h="7842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Jurisdiction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Acres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%age of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w’shed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Main Spawning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Aggregations*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8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Bellevue (UGA)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4,550.37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7.87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 (L, LS)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8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Issaquah (UGA)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7,268.32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12.57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 (L, LS)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8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King County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36,278.68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62.75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 (E**, LS)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Redmond (UGA)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892.96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1.54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 (LS)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8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Sammamish (UGA)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8,825.90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15.27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 (E, LS)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937" name="Text Box 625"/>
          <p:cNvSpPr txBox="1">
            <a:spLocks noChangeArrowheads="1"/>
          </p:cNvSpPr>
          <p:nvPr/>
        </p:nvSpPr>
        <p:spPr bwMode="auto">
          <a:xfrm>
            <a:off x="1047750" y="6038850"/>
            <a:ext cx="74961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dirty="0" smtClean="0"/>
              <a:t> * - </a:t>
            </a:r>
            <a:r>
              <a:rPr lang="en-US" sz="1200" dirty="0"/>
              <a:t>E: </a:t>
            </a:r>
            <a:r>
              <a:rPr lang="en-US" sz="1200" dirty="0" err="1"/>
              <a:t>Ebright</a:t>
            </a:r>
            <a:r>
              <a:rPr lang="en-US" sz="1200" dirty="0"/>
              <a:t> Creek     L: Lewis Creek     LS: </a:t>
            </a:r>
            <a:r>
              <a:rPr lang="en-US" sz="1200" dirty="0" smtClean="0"/>
              <a:t>Lakeshore</a:t>
            </a:r>
          </a:p>
          <a:p>
            <a:pPr algn="r">
              <a:spcBef>
                <a:spcPct val="50000"/>
              </a:spcBef>
            </a:pPr>
            <a:r>
              <a:rPr lang="en-US" sz="1200" dirty="0" smtClean="0"/>
              <a:t>** - East Lake Sammamish Trail crossing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22960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/>
              <a:t>How Things Have Changed</a:t>
            </a:r>
          </a:p>
          <a:p>
            <a:pPr>
              <a:spcBef>
                <a:spcPct val="50000"/>
              </a:spcBef>
            </a:pPr>
            <a:endParaRPr lang="en-US" sz="2400" b="1" i="1" dirty="0"/>
          </a:p>
          <a:p>
            <a:pPr>
              <a:spcBef>
                <a:spcPct val="50000"/>
              </a:spcBef>
            </a:pPr>
            <a:r>
              <a:rPr lang="en-US" sz="2400" i="1" u="sng" dirty="0"/>
              <a:t>Historic population</a:t>
            </a:r>
            <a:r>
              <a:rPr lang="en-US" sz="2400" i="1" dirty="0"/>
              <a:t>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numbered in the </a:t>
            </a:r>
            <a:r>
              <a:rPr lang="en-US" sz="2400" i="1" dirty="0" smtClean="0"/>
              <a:t>(tens of) thousands</a:t>
            </a:r>
            <a:endParaRPr lang="en-US" sz="2400" i="1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supported Snoqualmie Tribe subsistence fishery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supported recreational fishery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en-US" sz="2400" i="1" dirty="0"/>
          </a:p>
          <a:p>
            <a:pPr>
              <a:spcBef>
                <a:spcPct val="50000"/>
              </a:spcBef>
            </a:pPr>
            <a:r>
              <a:rPr lang="en-US" sz="2400" i="1" u="sng" dirty="0"/>
              <a:t>Current population</a:t>
            </a:r>
            <a:r>
              <a:rPr lang="en-US" sz="2400" i="1" dirty="0"/>
              <a:t>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</a:t>
            </a:r>
            <a:r>
              <a:rPr lang="en-US" sz="2400" i="1" dirty="0" smtClean="0"/>
              <a:t>last run was 42 fish</a:t>
            </a:r>
            <a:endParaRPr lang="en-US" sz="2400" i="1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catching kokanee is prohibited</a:t>
            </a:r>
          </a:p>
        </p:txBody>
      </p:sp>
      <p:pic>
        <p:nvPicPr>
          <p:cNvPr id="45059" name="Picture 3" descr="kok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473075"/>
            <a:ext cx="2705100" cy="1818320"/>
          </a:xfrm>
          <a:prstGeom prst="rect">
            <a:avLst/>
          </a:prstGeom>
          <a:noFill/>
          <a:effectLst>
            <a:outerShdw dist="107763" dir="2700000" algn="ctr" rotWithShape="0">
              <a:srgbClr val="A50021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57200" y="609600"/>
            <a:ext cx="8229600" cy="429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/>
              <a:t>How Things Have Changed</a:t>
            </a:r>
          </a:p>
          <a:p>
            <a:pPr>
              <a:spcBef>
                <a:spcPct val="50000"/>
              </a:spcBef>
            </a:pPr>
            <a:endParaRPr lang="en-US" sz="2400" b="1" i="1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Early Run – August to October run timing; Issaquah Creek focused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Middle Run – September to November run timing; Lake Washington and </a:t>
            </a:r>
            <a:r>
              <a:rPr lang="en-US" sz="2400" i="1" dirty="0" err="1"/>
              <a:t>Samm</a:t>
            </a:r>
            <a:r>
              <a:rPr lang="en-US" sz="2400" i="1" dirty="0"/>
              <a:t> River </a:t>
            </a:r>
            <a:r>
              <a:rPr lang="en-US" sz="2400" i="1" dirty="0" err="1"/>
              <a:t>tribs</a:t>
            </a:r>
            <a:endParaRPr lang="en-US" sz="2400" i="1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Late Run – November to January run timing; Lake Sammamish </a:t>
            </a:r>
            <a:r>
              <a:rPr lang="en-US" sz="2400" i="1" dirty="0" err="1"/>
              <a:t>tribs</a:t>
            </a:r>
            <a:r>
              <a:rPr lang="en-US" sz="2400" i="1" dirty="0"/>
              <a:t> except Issaquah(?)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i="1" dirty="0"/>
              <a:t>  Shoreline spawners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581400" y="1752600"/>
            <a:ext cx="1981200" cy="436563"/>
          </a:xfrm>
          <a:prstGeom prst="rect">
            <a:avLst/>
          </a:prstGeom>
          <a:solidFill>
            <a:srgbClr val="FF3300"/>
          </a:solidFill>
          <a:ln w="9525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EXTIRPATED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2952750" y="3754438"/>
            <a:ext cx="3238500" cy="430887"/>
          </a:xfrm>
          <a:prstGeom prst="rect">
            <a:avLst/>
          </a:prstGeom>
          <a:solidFill>
            <a:srgbClr val="FF6600"/>
          </a:solidFill>
          <a:ln w="9525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/>
              <a:t>42 SPAWNERS IN 2008</a:t>
            </a:r>
            <a:endParaRPr lang="en-US" b="1" dirty="0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3581400" y="4495800"/>
            <a:ext cx="1981200" cy="436563"/>
          </a:xfrm>
          <a:prstGeom prst="rect">
            <a:avLst/>
          </a:prstGeom>
          <a:solidFill>
            <a:srgbClr val="FFFF00"/>
          </a:solidFill>
          <a:ln w="9525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UNKNOWN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2924175" y="2840038"/>
            <a:ext cx="3352800" cy="436562"/>
          </a:xfrm>
          <a:prstGeom prst="rect">
            <a:avLst/>
          </a:prstGeom>
          <a:solidFill>
            <a:srgbClr val="FF6600"/>
          </a:solidFill>
          <a:ln w="9525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LIKELY EXTIRPATED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/>
      <p:bldP spid="7177" grpId="0" animBg="1"/>
      <p:bldP spid="7178" grpId="0" animBg="1"/>
      <p:bldP spid="7179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</TotalTime>
  <Words>783</Words>
  <Application>Microsoft Office PowerPoint</Application>
  <PresentationFormat>On-screen Show (4:3)</PresentationFormat>
  <Paragraphs>170</Paragraphs>
  <Slides>20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Default Design</vt:lpstr>
      <vt:lpstr>Chart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King County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stjohnd</dc:creator>
  <cp:lastModifiedBy>stjohnd</cp:lastModifiedBy>
  <cp:revision>88</cp:revision>
  <dcterms:created xsi:type="dcterms:W3CDTF">2009-04-30T23:12:12Z</dcterms:created>
  <dcterms:modified xsi:type="dcterms:W3CDTF">2009-11-24T22:33:54Z</dcterms:modified>
</cp:coreProperties>
</file>